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Lst>
  <p:sldSz cy="10287000" cx="18288000"/>
  <p:notesSz cx="7010400" cy="9296400"/>
  <p:embeddedFontLst>
    <p:embeddedFont>
      <p:font typeface="Roboto"/>
      <p:regular r:id="rId112"/>
      <p:bold r:id="rId113"/>
      <p:italic r:id="rId114"/>
      <p:boldItalic r:id="rId115"/>
    </p:embeddedFont>
    <p:embeddedFont>
      <p:font typeface="Roboto Mono"/>
      <p:regular r:id="rId116"/>
      <p:bold r:id="rId117"/>
      <p:italic r:id="rId118"/>
      <p:boldItalic r:id="rId119"/>
    </p:embeddedFont>
    <p:embeddedFont>
      <p:font typeface="Century Gothic"/>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Allan Enemark US"/>
  <p:cmAuthor clrIdx="1" id="1" initials="" lastIdx="1" name="Mark Harris AU"/>
  <p:cmAuthor clrIdx="2" id="2" initials="" lastIdx="2" name="Joshua Patterson 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CA39D5F-E122-4496-8F12-8F3B1BBE0A3A}">
  <a:tblStyle styleId="{DCA39D5F-E122-4496-8F12-8F3B1BBE0A3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BE97018-9574-410E-BB69-34C3647AE75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6288" orient="horz"/>
        <p:guide pos="4896" orient="horz"/>
        <p:guide pos="9878"/>
        <p:guide pos="1800"/>
        <p:guide pos="4656"/>
        <p:guide pos="5393" orient="horz"/>
        <p:guide pos="5760"/>
        <p:guide pos="3734" orient="horz"/>
        <p:guide pos="7342"/>
        <p:guide pos="4368" orient="horz"/>
        <p:guide pos="864"/>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CenturyGothic-bold.fntdata"/><Relationship Id="rId25" Type="http://schemas.openxmlformats.org/officeDocument/2006/relationships/slide" Target="slides/slide18.xml"/><Relationship Id="rId120" Type="http://schemas.openxmlformats.org/officeDocument/2006/relationships/font" Target="fonts/CenturyGothic-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23" Type="http://schemas.openxmlformats.org/officeDocument/2006/relationships/font" Target="fonts/CenturyGothic-boldItalic.fntdata"/><Relationship Id="rId122" Type="http://schemas.openxmlformats.org/officeDocument/2006/relationships/font" Target="fonts/CenturyGothic-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obotoMono-italic.fntdata"/><Relationship Id="rId117" Type="http://schemas.openxmlformats.org/officeDocument/2006/relationships/font" Target="fonts/RobotoMono-bold.fntdata"/><Relationship Id="rId116" Type="http://schemas.openxmlformats.org/officeDocument/2006/relationships/font" Target="fonts/RobotoMono-regular.fntdata"/><Relationship Id="rId115" Type="http://schemas.openxmlformats.org/officeDocument/2006/relationships/font" Target="fonts/Roboto-boldItalic.fntdata"/><Relationship Id="rId119" Type="http://schemas.openxmlformats.org/officeDocument/2006/relationships/font" Target="fonts/RobotoMono-boldItalic.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italic.fntdata"/><Relationship Id="rId18" Type="http://schemas.openxmlformats.org/officeDocument/2006/relationships/slide" Target="slides/slide11.xml"/><Relationship Id="rId113" Type="http://schemas.openxmlformats.org/officeDocument/2006/relationships/font" Target="fonts/Roboto-bold.fntdata"/><Relationship Id="rId112" Type="http://schemas.openxmlformats.org/officeDocument/2006/relationships/font" Target="fonts/Roboto-regular.fntdata"/><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6-09T00:38:12.823">
    <p:pos x="6000" y="0"/>
    <p:text>NOTE: at some point need to do a wash on all text to unify colors / bullet point styles etc.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20-06-12T20:04:10.697">
    <p:pos x="6526" y="3510"/>
    <p:text>We should consider changing this to a throughput metric so higher is better.</p:text>
  </p:cm>
  <p:cm authorId="2" idx="1" dt="2020-06-12T20:04:10.697">
    <p:pos x="6526" y="3510"/>
    <p:text>agreed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2" idx="2" dt="2020-06-12T20:05:30.980">
    <p:pos x="1234" y="2623"/>
    <p:text>+jzedlewski@nvidia.com still missing Random Forest and K-Means :)
_Assigned to John Zedlewski US_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2pPr>
            <a:lvl3pPr indent="-228600" lvl="2" marL="13716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3pPr>
            <a:lvl4pPr indent="-228600" lvl="3" marL="18288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4pPr>
            <a:lvl5pPr indent="-228600" lvl="4" marL="22860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rect b="b" l="l" r="r" t="t"/>
              <a:pathLst>
                <a:path extrusionOk="0" h="139" w="144">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rect b="b" l="l" r="r" t="t"/>
              <a:pathLst>
                <a:path extrusionOk="0" h="788" w="420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rect b="b" l="l" r="r" t="t"/>
              <a:pathLst>
                <a:path extrusionOk="0" h="1200" w="181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ids.ai/" TargetMode="External"/><Relationship Id="rId3" Type="http://schemas.openxmlformats.org/officeDocument/2006/relationships/hyperlink" Target="https://github.com/rapidsai" TargetMode="External"/><Relationship Id="rId4" Type="http://schemas.openxmlformats.org/officeDocument/2006/relationships/hyperlink" Target="https://docs.rapids.ai/overvi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ids.ai/" TargetMode="External"/><Relationship Id="rId3" Type="http://schemas.openxmlformats.org/officeDocument/2006/relationships/hyperlink" Target="https://github.com/rapidsai" TargetMode="External"/><Relationship Id="rId4" Type="http://schemas.openxmlformats.org/officeDocument/2006/relationships/hyperlink" Target="https://docs.rapids.ai/overview"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VIDIA/gbm-bench"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2"/>
              </a:rPr>
              <a:t>https://rapids.ai/</a:t>
            </a:r>
            <a:br>
              <a:rPr lang="en-US"/>
            </a:br>
            <a:r>
              <a:rPr lang="en-US" u="sng">
                <a:solidFill>
                  <a:schemeClr val="hlink"/>
                </a:solidFill>
                <a:latin typeface="Arial"/>
                <a:ea typeface="Arial"/>
                <a:cs typeface="Arial"/>
                <a:sym typeface="Arial"/>
                <a:hlinkClick r:id="rId3"/>
              </a:rPr>
              <a:t>https://github.com/rapidsai</a:t>
            </a:r>
            <a:endParaRPr/>
          </a:p>
          <a:p>
            <a:pPr indent="0" lvl="0" marL="0" rtl="0" algn="l">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4"/>
              </a:rPr>
              <a:t>https://docs.rapids.ai/overview</a:t>
            </a:r>
            <a:endParaRPr>
              <a:latin typeface="Arial"/>
              <a:ea typeface="Arial"/>
              <a:cs typeface="Arial"/>
              <a:sym typeface="Arial"/>
            </a:endParaRPr>
          </a:p>
        </p:txBody>
      </p:sp>
      <p:sp>
        <p:nvSpPr>
          <p:cNvPr id="77" name="Google Shape;77;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62" name="Google Shape;662;p1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8" name="Shape 2218"/>
        <p:cNvGrpSpPr/>
        <p:nvPr/>
      </p:nvGrpSpPr>
      <p:grpSpPr>
        <a:xfrm>
          <a:off x="0" y="0"/>
          <a:ext cx="0" cy="0"/>
          <a:chOff x="0" y="0"/>
          <a:chExt cx="0" cy="0"/>
        </a:xfrm>
      </p:grpSpPr>
      <p:sp>
        <p:nvSpPr>
          <p:cNvPr id="2219" name="Google Shape;2219;p7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220" name="Google Shape;2220;p7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5" name="Shape 2235"/>
        <p:cNvGrpSpPr/>
        <p:nvPr/>
      </p:nvGrpSpPr>
      <p:grpSpPr>
        <a:xfrm>
          <a:off x="0" y="0"/>
          <a:ext cx="0" cy="0"/>
          <a:chOff x="0" y="0"/>
          <a:chExt cx="0" cy="0"/>
        </a:xfrm>
      </p:grpSpPr>
      <p:sp>
        <p:nvSpPr>
          <p:cNvPr id="2236" name="Google Shape;2236;p8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7" name="Google Shape;2237;p85:notes"/>
          <p:cNvSpPr txBox="1"/>
          <p:nvPr>
            <p:ph idx="1" type="body"/>
          </p:nvPr>
        </p:nvSpPr>
        <p:spPr>
          <a:xfrm>
            <a:off x="701039" y="4415789"/>
            <a:ext cx="5608319" cy="4183379"/>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2238" name="Google Shape;2238;p85:notes"/>
          <p:cNvSpPr txBox="1"/>
          <p:nvPr>
            <p:ph idx="12" type="sldNum"/>
          </p:nvPr>
        </p:nvSpPr>
        <p:spPr>
          <a:xfrm>
            <a:off x="3663169" y="8829967"/>
            <a:ext cx="3037839" cy="464819"/>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p8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256" name="Google Shape;2256;p8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Google Shape;2274;p8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275" name="Google Shape;2275;p8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6" name="Shape 2296"/>
        <p:cNvGrpSpPr/>
        <p:nvPr/>
      </p:nvGrpSpPr>
      <p:grpSpPr>
        <a:xfrm>
          <a:off x="0" y="0"/>
          <a:ext cx="0" cy="0"/>
          <a:chOff x="0" y="0"/>
          <a:chExt cx="0" cy="0"/>
        </a:xfrm>
      </p:grpSpPr>
      <p:sp>
        <p:nvSpPr>
          <p:cNvPr id="2297" name="Google Shape;2297;p8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8" name="Google Shape;2298;p8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2"/>
              </a:rPr>
              <a:t>https://rapids.ai/</a:t>
            </a:r>
            <a:br>
              <a:rPr lang="en-US"/>
            </a:br>
            <a:r>
              <a:rPr lang="en-US" u="sng">
                <a:solidFill>
                  <a:schemeClr val="hlink"/>
                </a:solidFill>
                <a:latin typeface="Arial"/>
                <a:ea typeface="Arial"/>
                <a:cs typeface="Arial"/>
                <a:sym typeface="Arial"/>
                <a:hlinkClick r:id="rId3"/>
              </a:rPr>
              <a:t>https://github.com/rapidsai</a:t>
            </a:r>
            <a:endParaRPr/>
          </a:p>
          <a:p>
            <a:pPr indent="0" lvl="0" marL="0" rtl="0" algn="l">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4"/>
              </a:rPr>
              <a:t>https://docs.rapids.ai/overview</a:t>
            </a:r>
            <a:endParaRPr/>
          </a:p>
        </p:txBody>
      </p:sp>
      <p:sp>
        <p:nvSpPr>
          <p:cNvPr id="2299" name="Google Shape;2299;p8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8719dddb46_0_30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g8719dddb46_0_30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673" name="Google Shape;673;g8719dddb46_0_309: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8719dddb46_0_16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8719dddb46_0_16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79" name="Google Shape;679;g8719dddb46_0_167: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8719dddb46_1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8719dddb46_1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86" name="Google Shape;686;g8719dddb46_1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p1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695" name="Google Shape;695;p11: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1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701" name="Google Shape;701;p1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1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726" name="Google Shape;726;p1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1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752" name="Google Shape;752;p1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1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758" name="Google Shape;758;p1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1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85" name="Google Shape;785;p1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87441950e_0_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g887441950e_0_3: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4" name="Google Shape;84;g887441950e_0_3: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p17: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93" name="Google Shape;793;p17: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880d672b07_19_35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80d672b07_19_35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06" name="Google Shape;806;g880d672b07_19_35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p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19: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14" name="Google Shape;814;p19: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p20: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34" name="Google Shape;834;p20: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865" name="Google Shape;865;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2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871" name="Google Shape;871;p2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898" name="Google Shape;898;p2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2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905" name="Google Shape;905;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25: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920" name="Google Shape;920;p25: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p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2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934" name="Google Shape;934;p2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2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950" name="Google Shape;950;p2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9" name="Google Shape;989;p2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990" name="Google Shape;990;p2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p29: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017" name="Google Shape;1017;p29: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p3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TSVD – truncated Singular Value Decomposition</a:t>
            </a:r>
            <a:br>
              <a:rPr lang="en-US"/>
            </a:br>
            <a:r>
              <a:rPr lang="en-US"/>
              <a:t>DBSCAN - </a:t>
            </a:r>
            <a:r>
              <a:rPr b="0" i="0" lang="en-US" sz="1100">
                <a:solidFill>
                  <a:schemeClr val="dk1"/>
                </a:solidFill>
                <a:latin typeface="Trebuchet MS"/>
                <a:ea typeface="Trebuchet MS"/>
                <a:cs typeface="Trebuchet MS"/>
                <a:sym typeface="Trebuchet MS"/>
              </a:rPr>
              <a:t>Density-Based Spatial Clustering of Applications with Noise</a:t>
            </a:r>
            <a:endParaRPr/>
          </a:p>
          <a:p>
            <a:pPr indent="0" lvl="0" marL="0" rtl="0" algn="l">
              <a:lnSpc>
                <a:spcPct val="100000"/>
              </a:lnSpc>
              <a:spcBef>
                <a:spcPts val="330"/>
              </a:spcBef>
              <a:spcAft>
                <a:spcPts val="0"/>
              </a:spcAft>
              <a:buSzPts val="1400"/>
              <a:buNone/>
            </a:pPr>
            <a:r>
              <a:t/>
            </a:r>
            <a:endParaRPr/>
          </a:p>
        </p:txBody>
      </p:sp>
      <p:sp>
        <p:nvSpPr>
          <p:cNvPr id="1059" name="Google Shape;1059;p3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3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073" name="Google Shape;1073;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p3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079" name="Google Shape;1079;p3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888254f65b_1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5" name="Google Shape;1105;g888254f65b_12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330"/>
              </a:spcBef>
              <a:spcAft>
                <a:spcPts val="0"/>
              </a:spcAft>
              <a:buSzPts val="1400"/>
              <a:buNone/>
            </a:pPr>
            <a:r>
              <a:t/>
            </a:r>
            <a:endParaRPr/>
          </a:p>
        </p:txBody>
      </p:sp>
      <p:sp>
        <p:nvSpPr>
          <p:cNvPr id="1106" name="Google Shape;1106;g888254f65b_12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p3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138" name="Google Shape;1138;p3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p3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p3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100"/>
              <a:buFont typeface="Trebuchet MS"/>
              <a:buNone/>
            </a:pPr>
            <a:r>
              <a:t/>
            </a:r>
            <a:endParaRPr/>
          </a:p>
        </p:txBody>
      </p:sp>
      <p:sp>
        <p:nvSpPr>
          <p:cNvPr id="1179" name="Google Shape;1179;p3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7" name="Shape 1247"/>
        <p:cNvGrpSpPr/>
        <p:nvPr/>
      </p:nvGrpSpPr>
      <p:grpSpPr>
        <a:xfrm>
          <a:off x="0" y="0"/>
          <a:ext cx="0" cy="0"/>
          <a:chOff x="0" y="0"/>
          <a:chExt cx="0" cy="0"/>
        </a:xfrm>
      </p:grpSpPr>
      <p:sp>
        <p:nvSpPr>
          <p:cNvPr id="1248" name="Google Shape;1248;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9" name="Google Shape;1249;p3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100"/>
              <a:buFont typeface="Trebuchet MS"/>
              <a:buNone/>
            </a:pPr>
            <a:r>
              <a:t/>
            </a:r>
            <a:endParaRPr/>
          </a:p>
        </p:txBody>
      </p:sp>
      <p:sp>
        <p:nvSpPr>
          <p:cNvPr id="1250" name="Google Shape;1250;p3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3: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19" name="Google Shape;119;p3: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p4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257" name="Google Shape;1257;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2" name="Google Shape;1262;p4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263" name="Google Shape;1263;p41: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9" name="Google Shape;1289;p4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latin typeface="Calibri"/>
                <a:ea typeface="Calibri"/>
                <a:cs typeface="Calibri"/>
                <a:sym typeface="Calibri"/>
              </a:rPr>
              <a:t>Several iterations through our preprocessing, exploration, and training cycle could even take weeks! I’ve been on projects solving complex problems where months would pass before any valuable insight is gained- attributed almost entirely to computation time!</a:t>
            </a:r>
            <a:endParaRPr>
              <a:latin typeface="Calibri"/>
              <a:ea typeface="Calibri"/>
              <a:cs typeface="Calibri"/>
              <a:sym typeface="Calibri"/>
            </a:endParaRPr>
          </a:p>
        </p:txBody>
      </p:sp>
      <p:sp>
        <p:nvSpPr>
          <p:cNvPr id="1290" name="Google Shape;1290;p4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p4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326" name="Google Shape;1326;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p4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4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228600" lvl="0" marL="457200" marR="0" rtl="0" algn="l">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343" name="Google Shape;1343;p4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p4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1" name="Google Shape;1361;p4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228600" lvl="0" marL="457200" marR="0" rtl="0" algn="l">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362" name="Google Shape;1362;p4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p4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p4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381" name="Google Shape;1381;p4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p4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2" name="Google Shape;1402;p4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100"/>
              <a:buFont typeface="Trebuchet MS"/>
              <a:buNone/>
            </a:pPr>
            <a:r>
              <a:t/>
            </a:r>
            <a:endParaRPr/>
          </a:p>
        </p:txBody>
      </p:sp>
      <p:sp>
        <p:nvSpPr>
          <p:cNvPr id="1403" name="Google Shape;1403;p4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p4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4" name="Google Shape;1544;p4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rPr lang="en-US"/>
              <a:t>DGX-1, 2x E5-2698 v4 @ 2.20GHz, V100-32GB, using FIL BATCH_REORG algo, 1000 trees, max_depth=10</a:t>
            </a:r>
            <a:endParaRPr/>
          </a:p>
          <a:p>
            <a:pPr indent="0" lvl="0" marL="0" rtl="0" algn="l">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2"/>
              </a:rPr>
              <a:t>https://github.com/NVIDIA/gbm-bench</a:t>
            </a:r>
            <a:endParaRPr/>
          </a:p>
          <a:p>
            <a:pPr indent="0" lvl="0" marL="0" rtl="0" algn="l">
              <a:lnSpc>
                <a:spcPct val="100000"/>
              </a:lnSpc>
              <a:spcBef>
                <a:spcPts val="330"/>
              </a:spcBef>
              <a:spcAft>
                <a:spcPts val="0"/>
              </a:spcAft>
              <a:buSzPts val="1400"/>
              <a:buNone/>
            </a:pPr>
            <a:r>
              <a:rPr lang="en-US"/>
              <a:t>Release 0.9</a:t>
            </a:r>
            <a:endParaRPr/>
          </a:p>
        </p:txBody>
      </p:sp>
      <p:sp>
        <p:nvSpPr>
          <p:cNvPr id="1545" name="Google Shape;1545;p49: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g81e2d3b999_5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86" name="Google Shape;1586;g81e2d3b999_5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53" name="Google Shape;153;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880d672b07_14_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94" name="Google Shape;1594;g880d672b07_14_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880d672b07_14_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01" name="Google Shape;1601;g880d672b07_14_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p5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609" name="Google Shape;1609;p5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Google Shape;1615;p5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616" name="Google Shape;1616;p5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p5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23" name="Google Shape;1623;p5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6" name="Shape 1626"/>
        <p:cNvGrpSpPr/>
        <p:nvPr/>
      </p:nvGrpSpPr>
      <p:grpSpPr>
        <a:xfrm>
          <a:off x="0" y="0"/>
          <a:ext cx="0" cy="0"/>
          <a:chOff x="0" y="0"/>
          <a:chExt cx="0" cy="0"/>
        </a:xfrm>
      </p:grpSpPr>
      <p:sp>
        <p:nvSpPr>
          <p:cNvPr id="1627" name="Google Shape;1627;p5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8" name="Google Shape;1628;p5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629" name="Google Shape;1629;p5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3" name="Shape 1653"/>
        <p:cNvGrpSpPr/>
        <p:nvPr/>
      </p:nvGrpSpPr>
      <p:grpSpPr>
        <a:xfrm>
          <a:off x="0" y="0"/>
          <a:ext cx="0" cy="0"/>
          <a:chOff x="0" y="0"/>
          <a:chExt cx="0" cy="0"/>
        </a:xfrm>
      </p:grpSpPr>
      <p:sp>
        <p:nvSpPr>
          <p:cNvPr id="1654" name="Google Shape;1654;p5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5" name="Google Shape;1655;p54: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656" name="Google Shape;1656;p54: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2" name="Shape 1662"/>
        <p:cNvGrpSpPr/>
        <p:nvPr/>
      </p:nvGrpSpPr>
      <p:grpSpPr>
        <a:xfrm>
          <a:off x="0" y="0"/>
          <a:ext cx="0" cy="0"/>
          <a:chOff x="0" y="0"/>
          <a:chExt cx="0" cy="0"/>
        </a:xfrm>
      </p:grpSpPr>
      <p:sp>
        <p:nvSpPr>
          <p:cNvPr id="1663" name="Google Shape;1663;p5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64" name="Google Shape;1664;p5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Google Shape;1682;p5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3" name="Google Shape;1683;p5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684" name="Google Shape;1684;p5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5" name="Shape 1705"/>
        <p:cNvGrpSpPr/>
        <p:nvPr/>
      </p:nvGrpSpPr>
      <p:grpSpPr>
        <a:xfrm>
          <a:off x="0" y="0"/>
          <a:ext cx="0" cy="0"/>
          <a:chOff x="0" y="0"/>
          <a:chExt cx="0" cy="0"/>
        </a:xfrm>
      </p:grpSpPr>
      <p:sp>
        <p:nvSpPr>
          <p:cNvPr id="1706" name="Google Shape;1706;p5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07" name="Google Shape;1707;p5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368" name="Google Shape;368;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2" name="Shape 1712"/>
        <p:cNvGrpSpPr/>
        <p:nvPr/>
      </p:nvGrpSpPr>
      <p:grpSpPr>
        <a:xfrm>
          <a:off x="0" y="0"/>
          <a:ext cx="0" cy="0"/>
          <a:chOff x="0" y="0"/>
          <a:chExt cx="0" cy="0"/>
        </a:xfrm>
      </p:grpSpPr>
      <p:sp>
        <p:nvSpPr>
          <p:cNvPr id="1713" name="Google Shape;1713;p6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714" name="Google Shape;1714;p6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0" name="Shape 1720"/>
        <p:cNvGrpSpPr/>
        <p:nvPr/>
      </p:nvGrpSpPr>
      <p:grpSpPr>
        <a:xfrm>
          <a:off x="0" y="0"/>
          <a:ext cx="0" cy="0"/>
          <a:chOff x="0" y="0"/>
          <a:chExt cx="0" cy="0"/>
        </a:xfrm>
      </p:grpSpPr>
      <p:sp>
        <p:nvSpPr>
          <p:cNvPr id="1721" name="Google Shape;1721;p6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722" name="Google Shape;1722;p6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p6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729" name="Google Shape;1729;p6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4" name="Shape 1734"/>
        <p:cNvGrpSpPr/>
        <p:nvPr/>
      </p:nvGrpSpPr>
      <p:grpSpPr>
        <a:xfrm>
          <a:off x="0" y="0"/>
          <a:ext cx="0" cy="0"/>
          <a:chOff x="0" y="0"/>
          <a:chExt cx="0" cy="0"/>
        </a:xfrm>
      </p:grpSpPr>
      <p:sp>
        <p:nvSpPr>
          <p:cNvPr id="1735" name="Google Shape;1735;p6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36" name="Google Shape;1736;p6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9" name="Shape 1739"/>
        <p:cNvGrpSpPr/>
        <p:nvPr/>
      </p:nvGrpSpPr>
      <p:grpSpPr>
        <a:xfrm>
          <a:off x="0" y="0"/>
          <a:ext cx="0" cy="0"/>
          <a:chOff x="0" y="0"/>
          <a:chExt cx="0" cy="0"/>
        </a:xfrm>
      </p:grpSpPr>
      <p:sp>
        <p:nvSpPr>
          <p:cNvPr id="1740" name="Google Shape;1740;p6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41" name="Google Shape;1741;p6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Google Shape;1752;p6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53" name="Google Shape;1753;p6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p6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6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61" name="Google Shape;1761;p6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p6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8" name="Google Shape;1768;p6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69" name="Google Shape;1769;p6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p6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776" name="Google Shape;1776;p6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9" name="Shape 1779"/>
        <p:cNvGrpSpPr/>
        <p:nvPr/>
      </p:nvGrpSpPr>
      <p:grpSpPr>
        <a:xfrm>
          <a:off x="0" y="0"/>
          <a:ext cx="0" cy="0"/>
          <a:chOff x="0" y="0"/>
          <a:chExt cx="0" cy="0"/>
        </a:xfrm>
      </p:grpSpPr>
      <p:sp>
        <p:nvSpPr>
          <p:cNvPr id="1780" name="Google Shape;1780;g80876f7882_1_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rPr lang="en-US"/>
              <a:t>Unlike the other RAPIDS libraries, cuSignal makes use of GPU accelerated PyData ecosystem (Numba and CuPy in particular) to innovate from the Python layer. There is currently no C++ or native CUDA in cuSignal. While we investigate if this makes sense in the long term, if you ‘re NOT interested in signal processing, one major takeaway is that you can build really great and fast GPU accelerated libraries for an arbitrary application without touching a low level language.</a:t>
            </a:r>
            <a:endParaRPr/>
          </a:p>
        </p:txBody>
      </p:sp>
      <p:sp>
        <p:nvSpPr>
          <p:cNvPr id="1781" name="Google Shape;1781;g80876f7882_1_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But others were discovering this as each system had its own way of handling data.  You could use up to 80% of your compute in just copy and conversion</a:t>
            </a:r>
            <a:endParaRPr/>
          </a:p>
        </p:txBody>
      </p:sp>
      <p:sp>
        <p:nvSpPr>
          <p:cNvPr id="587" name="Google Shape;587;p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9" name="Shape 1789"/>
        <p:cNvGrpSpPr/>
        <p:nvPr/>
      </p:nvGrpSpPr>
      <p:grpSpPr>
        <a:xfrm>
          <a:off x="0" y="0"/>
          <a:ext cx="0" cy="0"/>
          <a:chOff x="0" y="0"/>
          <a:chExt cx="0" cy="0"/>
        </a:xfrm>
      </p:grpSpPr>
      <p:sp>
        <p:nvSpPr>
          <p:cNvPr id="1790" name="Google Shape;1790;g80876f7882_1_1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1" name="Google Shape;1791;g80876f7882_1_1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This is a non-exhaustive list of features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Perf, 1e8 points (Python, using time, with garbage collection).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Fftconvolve – 76x</a:t>
            </a:r>
            <a:endParaRPr/>
          </a:p>
          <a:p>
            <a:pPr indent="0" lvl="0" marL="0" rtl="0" algn="l">
              <a:lnSpc>
                <a:spcPct val="100000"/>
              </a:lnSpc>
              <a:spcBef>
                <a:spcPts val="0"/>
              </a:spcBef>
              <a:spcAft>
                <a:spcPts val="0"/>
              </a:spcAft>
              <a:buSzPts val="1400"/>
              <a:buNone/>
            </a:pPr>
            <a:r>
              <a:rPr lang="en-US"/>
              <a:t>Correlate – 53x</a:t>
            </a:r>
            <a:endParaRPr/>
          </a:p>
          <a:p>
            <a:pPr indent="0" lvl="0" marL="0" rtl="0" algn="l">
              <a:lnSpc>
                <a:spcPct val="100000"/>
              </a:lnSpc>
              <a:spcBef>
                <a:spcPts val="0"/>
              </a:spcBef>
              <a:spcAft>
                <a:spcPts val="0"/>
              </a:spcAft>
              <a:buSzPts val="1400"/>
              <a:buNone/>
            </a:pPr>
            <a:r>
              <a:rPr lang="en-US"/>
              <a:t>Resample – 51x</a:t>
            </a:r>
            <a:endParaRPr/>
          </a:p>
          <a:p>
            <a:pPr indent="0" lvl="0" marL="0" rtl="0" algn="l">
              <a:lnSpc>
                <a:spcPct val="100000"/>
              </a:lnSpc>
              <a:spcBef>
                <a:spcPts val="0"/>
              </a:spcBef>
              <a:spcAft>
                <a:spcPts val="0"/>
              </a:spcAft>
              <a:buSzPts val="1400"/>
              <a:buNone/>
            </a:pPr>
            <a:r>
              <a:rPr lang="en-US"/>
              <a:t>Polyphase resample – 14x</a:t>
            </a:r>
            <a:endParaRPr/>
          </a:p>
          <a:p>
            <a:pPr indent="0" lvl="0" marL="0" rtl="0" algn="l">
              <a:lnSpc>
                <a:spcPct val="100000"/>
              </a:lnSpc>
              <a:spcBef>
                <a:spcPts val="0"/>
              </a:spcBef>
              <a:spcAft>
                <a:spcPts val="0"/>
              </a:spcAft>
              <a:buSzPts val="1400"/>
              <a:buNone/>
            </a:pPr>
            <a:r>
              <a:rPr lang="en-US"/>
              <a:t>Welch Spectrum estimation – 26x</a:t>
            </a:r>
            <a:endParaRPr/>
          </a:p>
          <a:p>
            <a:pPr indent="0" lvl="0" marL="0" rtl="0" algn="l">
              <a:lnSpc>
                <a:spcPct val="100000"/>
              </a:lnSpc>
              <a:spcBef>
                <a:spcPts val="0"/>
              </a:spcBef>
              <a:spcAft>
                <a:spcPts val="0"/>
              </a:spcAft>
              <a:buSzPts val="1400"/>
              <a:buNone/>
            </a:pPr>
            <a:r>
              <a:rPr lang="en-US"/>
              <a:t>Spectrogram – 15x</a:t>
            </a:r>
            <a:endParaRPr/>
          </a:p>
          <a:p>
            <a:pPr indent="0" lvl="0" marL="0" rtl="0" algn="l">
              <a:lnSpc>
                <a:spcPct val="100000"/>
              </a:lnSpc>
              <a:spcBef>
                <a:spcPts val="0"/>
              </a:spcBef>
              <a:spcAft>
                <a:spcPts val="0"/>
              </a:spcAft>
              <a:buSzPts val="1400"/>
              <a:buNone/>
            </a:pPr>
            <a:r>
              <a:rPr lang="en-US"/>
              <a:t>Continuous wavelet transform – 89x</a:t>
            </a:r>
            <a:endParaRPr/>
          </a:p>
        </p:txBody>
      </p:sp>
      <p:sp>
        <p:nvSpPr>
          <p:cNvPr id="1792" name="Google Shape;1792;g80876f7882_1_1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g80876f7882_1_3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12" name="Google Shape;1812;g80876f7882_1_3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g80876f7882_1_4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20" name="Google Shape;1820;g80876f7882_1_4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9" name="Shape 1829"/>
        <p:cNvGrpSpPr/>
        <p:nvPr/>
      </p:nvGrpSpPr>
      <p:grpSpPr>
        <a:xfrm>
          <a:off x="0" y="0"/>
          <a:ext cx="0" cy="0"/>
          <a:chOff x="0" y="0"/>
          <a:chExt cx="0" cy="0"/>
        </a:xfrm>
      </p:grpSpPr>
      <p:sp>
        <p:nvSpPr>
          <p:cNvPr id="1830" name="Google Shape;1830;g887441950e_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887441950e_2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32" name="Google Shape;1832;g887441950e_2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887441950e_2_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37" name="Google Shape;1837;g887441950e_2_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887441950e_2_76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93" name="Google Shape;1893;g887441950e_2_76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9" name="Shape 1909"/>
        <p:cNvGrpSpPr/>
        <p:nvPr/>
      </p:nvGrpSpPr>
      <p:grpSpPr>
        <a:xfrm>
          <a:off x="0" y="0"/>
          <a:ext cx="0" cy="0"/>
          <a:chOff x="0" y="0"/>
          <a:chExt cx="0" cy="0"/>
        </a:xfrm>
      </p:grpSpPr>
      <p:sp>
        <p:nvSpPr>
          <p:cNvPr id="1910" name="Google Shape;1910;g887441950e_2_39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11" name="Google Shape;1911;g887441950e_2_39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1" name="Shape 1921"/>
        <p:cNvGrpSpPr/>
        <p:nvPr/>
      </p:nvGrpSpPr>
      <p:grpSpPr>
        <a:xfrm>
          <a:off x="0" y="0"/>
          <a:ext cx="0" cy="0"/>
          <a:chOff x="0" y="0"/>
          <a:chExt cx="0" cy="0"/>
        </a:xfrm>
      </p:grpSpPr>
      <p:sp>
        <p:nvSpPr>
          <p:cNvPr id="1922" name="Google Shape;1922;g887441950e_2_40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23" name="Google Shape;1923;g887441950e_2_40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3" name="Shape 1933"/>
        <p:cNvGrpSpPr/>
        <p:nvPr/>
      </p:nvGrpSpPr>
      <p:grpSpPr>
        <a:xfrm>
          <a:off x="0" y="0"/>
          <a:ext cx="0" cy="0"/>
          <a:chOff x="0" y="0"/>
          <a:chExt cx="0" cy="0"/>
        </a:xfrm>
      </p:grpSpPr>
      <p:sp>
        <p:nvSpPr>
          <p:cNvPr id="1934" name="Google Shape;1934;g888254f65b_1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35" name="Google Shape;1935;g888254f65b_1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887441950e_2_86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45" name="Google Shape;1945;g887441950e_2_86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7: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599" name="Google Shape;599;p7: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7" name="Shape 1957"/>
        <p:cNvGrpSpPr/>
        <p:nvPr/>
      </p:nvGrpSpPr>
      <p:grpSpPr>
        <a:xfrm>
          <a:off x="0" y="0"/>
          <a:ext cx="0" cy="0"/>
          <a:chOff x="0" y="0"/>
          <a:chExt cx="0" cy="0"/>
        </a:xfrm>
      </p:grpSpPr>
      <p:sp>
        <p:nvSpPr>
          <p:cNvPr id="1958" name="Google Shape;1958;g888254f65b_3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888254f65b_3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60" name="Google Shape;1960;g888254f65b_3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3" name="Shape 1963"/>
        <p:cNvGrpSpPr/>
        <p:nvPr/>
      </p:nvGrpSpPr>
      <p:grpSpPr>
        <a:xfrm>
          <a:off x="0" y="0"/>
          <a:ext cx="0" cy="0"/>
          <a:chOff x="0" y="0"/>
          <a:chExt cx="0" cy="0"/>
        </a:xfrm>
      </p:grpSpPr>
      <p:sp>
        <p:nvSpPr>
          <p:cNvPr id="1964" name="Google Shape;1964;g888254f65b_3_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65" name="Google Shape;1965;g888254f65b_3_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2" name="Shape 1972"/>
        <p:cNvGrpSpPr/>
        <p:nvPr/>
      </p:nvGrpSpPr>
      <p:grpSpPr>
        <a:xfrm>
          <a:off x="0" y="0"/>
          <a:ext cx="0" cy="0"/>
          <a:chOff x="0" y="0"/>
          <a:chExt cx="0" cy="0"/>
        </a:xfrm>
      </p:grpSpPr>
      <p:sp>
        <p:nvSpPr>
          <p:cNvPr id="1973" name="Google Shape;1973;g888254f65b_3_6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74" name="Google Shape;1974;g888254f65b_3_6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888254f65b_3_6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983" name="Google Shape;1983;g888254f65b_3_6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0" name="Shape 1990"/>
        <p:cNvGrpSpPr/>
        <p:nvPr/>
      </p:nvGrpSpPr>
      <p:grpSpPr>
        <a:xfrm>
          <a:off x="0" y="0"/>
          <a:ext cx="0" cy="0"/>
          <a:chOff x="0" y="0"/>
          <a:chExt cx="0" cy="0"/>
        </a:xfrm>
      </p:grpSpPr>
      <p:sp>
        <p:nvSpPr>
          <p:cNvPr id="1991" name="Google Shape;1991;g80876f7882_1_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992" name="Google Shape;1992;g80876f7882_1_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5" name="Shape 1995"/>
        <p:cNvGrpSpPr/>
        <p:nvPr/>
      </p:nvGrpSpPr>
      <p:grpSpPr>
        <a:xfrm>
          <a:off x="0" y="0"/>
          <a:ext cx="0" cy="0"/>
          <a:chOff x="0" y="0"/>
          <a:chExt cx="0" cy="0"/>
        </a:xfrm>
      </p:grpSpPr>
      <p:sp>
        <p:nvSpPr>
          <p:cNvPr id="1996" name="Google Shape;1996;p6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997" name="Google Shape;1997;p6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Google Shape;2040;p7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1" name="Google Shape;2041;p7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42" name="Google Shape;2042;p7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Google Shape;2053;p7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54" name="Google Shape;2054;p7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0" name="Shape 2060"/>
        <p:cNvGrpSpPr/>
        <p:nvPr/>
      </p:nvGrpSpPr>
      <p:grpSpPr>
        <a:xfrm>
          <a:off x="0" y="0"/>
          <a:ext cx="0" cy="0"/>
          <a:chOff x="0" y="0"/>
          <a:chExt cx="0" cy="0"/>
        </a:xfrm>
      </p:grpSpPr>
      <p:sp>
        <p:nvSpPr>
          <p:cNvPr id="2061" name="Google Shape;2061;g8c6d03f438_2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62" name="Google Shape;2062;g8c6d03f438_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8" name="Shape 2068"/>
        <p:cNvGrpSpPr/>
        <p:nvPr/>
      </p:nvGrpSpPr>
      <p:grpSpPr>
        <a:xfrm>
          <a:off x="0" y="0"/>
          <a:ext cx="0" cy="0"/>
          <a:chOff x="0" y="0"/>
          <a:chExt cx="0" cy="0"/>
        </a:xfrm>
      </p:grpSpPr>
      <p:sp>
        <p:nvSpPr>
          <p:cNvPr id="2069" name="Google Shape;2069;p7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70" name="Google Shape;2070;p7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87bc1b00e5_1_2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87bc1b00e5_1_2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46" name="Google Shape;646;g87bc1b00e5_1_2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4" name="Shape 2114"/>
        <p:cNvGrpSpPr/>
        <p:nvPr/>
      </p:nvGrpSpPr>
      <p:grpSpPr>
        <a:xfrm>
          <a:off x="0" y="0"/>
          <a:ext cx="0" cy="0"/>
          <a:chOff x="0" y="0"/>
          <a:chExt cx="0" cy="0"/>
        </a:xfrm>
      </p:grpSpPr>
      <p:sp>
        <p:nvSpPr>
          <p:cNvPr id="2115" name="Google Shape;2115;g888254f65b_9_2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16" name="Google Shape;2116;g888254f65b_9_2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p8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4" name="Google Shape;2124;p80:notes"/>
          <p:cNvSpPr txBox="1"/>
          <p:nvPr>
            <p:ph idx="1" type="body"/>
          </p:nvPr>
        </p:nvSpPr>
        <p:spPr>
          <a:xfrm>
            <a:off x="701039" y="4415789"/>
            <a:ext cx="5608319" cy="4183379"/>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2125" name="Google Shape;2125;p80:notes"/>
          <p:cNvSpPr txBox="1"/>
          <p:nvPr>
            <p:ph idx="12" type="sldNum"/>
          </p:nvPr>
        </p:nvSpPr>
        <p:spPr>
          <a:xfrm>
            <a:off x="3663169" y="8829967"/>
            <a:ext cx="3037839" cy="464819"/>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0" name="Shape 2140"/>
        <p:cNvGrpSpPr/>
        <p:nvPr/>
      </p:nvGrpSpPr>
      <p:grpSpPr>
        <a:xfrm>
          <a:off x="0" y="0"/>
          <a:ext cx="0" cy="0"/>
          <a:chOff x="0" y="0"/>
          <a:chExt cx="0" cy="0"/>
        </a:xfrm>
      </p:grpSpPr>
      <p:sp>
        <p:nvSpPr>
          <p:cNvPr id="2141" name="Google Shape;2141;p8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2" name="Google Shape;2142;p8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43" name="Google Shape;2143;p81: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9" name="Shape 2159"/>
        <p:cNvGrpSpPr/>
        <p:nvPr/>
      </p:nvGrpSpPr>
      <p:grpSpPr>
        <a:xfrm>
          <a:off x="0" y="0"/>
          <a:ext cx="0" cy="0"/>
          <a:chOff x="0" y="0"/>
          <a:chExt cx="0" cy="0"/>
        </a:xfrm>
      </p:grpSpPr>
      <p:sp>
        <p:nvSpPr>
          <p:cNvPr id="2160" name="Google Shape;2160;p8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1" name="Google Shape;2161;p8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62" name="Google Shape;2162;p8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5" name="Shape 2165"/>
        <p:cNvGrpSpPr/>
        <p:nvPr/>
      </p:nvGrpSpPr>
      <p:grpSpPr>
        <a:xfrm>
          <a:off x="0" y="0"/>
          <a:ext cx="0" cy="0"/>
          <a:chOff x="0" y="0"/>
          <a:chExt cx="0" cy="0"/>
        </a:xfrm>
      </p:grpSpPr>
      <p:sp>
        <p:nvSpPr>
          <p:cNvPr id="2166" name="Google Shape;2166;p7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7" name="Google Shape;2167;p7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68" name="Google Shape;2168;p7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2" name="Shape 2172"/>
        <p:cNvGrpSpPr/>
        <p:nvPr/>
      </p:nvGrpSpPr>
      <p:grpSpPr>
        <a:xfrm>
          <a:off x="0" y="0"/>
          <a:ext cx="0" cy="0"/>
          <a:chOff x="0" y="0"/>
          <a:chExt cx="0" cy="0"/>
        </a:xfrm>
      </p:grpSpPr>
      <p:sp>
        <p:nvSpPr>
          <p:cNvPr id="2173" name="Google Shape;2173;p7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4" name="Google Shape;2174;p7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75" name="Google Shape;2175;p7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p8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83" name="Google Shape;2183;p8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p8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92" name="Google Shape;2192;p8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p7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200" name="Google Shape;2200;p7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0" name="Shape 2210"/>
        <p:cNvGrpSpPr/>
        <p:nvPr/>
      </p:nvGrpSpPr>
      <p:grpSpPr>
        <a:xfrm>
          <a:off x="0" y="0"/>
          <a:ext cx="0" cy="0"/>
          <a:chOff x="0" y="0"/>
          <a:chExt cx="0" cy="0"/>
        </a:xfrm>
      </p:grpSpPr>
      <p:sp>
        <p:nvSpPr>
          <p:cNvPr id="2211" name="Google Shape;2211;p7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2" name="Google Shape;2212;p7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213" name="Google Shape;2213;p7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1" y="0"/>
            <a:ext cx="18287998" cy="10287000"/>
          </a:xfrm>
          <a:prstGeom prst="rect">
            <a:avLst/>
          </a:prstGeom>
          <a:noFill/>
          <a:ln>
            <a:noFill/>
          </a:ln>
        </p:spPr>
      </p:pic>
      <p:sp>
        <p:nvSpPr>
          <p:cNvPr id="18" name="Google Shape;18;p2"/>
          <p:cNvSpPr txBox="1"/>
          <p:nvPr>
            <p:ph idx="1" type="subTitle"/>
          </p:nvPr>
        </p:nvSpPr>
        <p:spPr>
          <a:xfrm>
            <a:off x="1205562" y="8885844"/>
            <a:ext cx="15876876" cy="42473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pic>
        <p:nvPicPr>
          <p:cNvPr id="19" name="Google Shape;19;p2"/>
          <p:cNvPicPr preferRelativeResize="0"/>
          <p:nvPr/>
        </p:nvPicPr>
        <p:blipFill rotWithShape="1">
          <a:blip r:embed="rId3">
            <a:alphaModFix/>
          </a:blip>
          <a:srcRect b="0" l="0" r="0" t="0"/>
          <a:stretch/>
        </p:blipFill>
        <p:spPr>
          <a:xfrm>
            <a:off x="6745357" y="1379214"/>
            <a:ext cx="4797287" cy="1077243"/>
          </a:xfrm>
          <a:prstGeom prst="rect">
            <a:avLst/>
          </a:prstGeom>
          <a:noFill/>
          <a:ln>
            <a:noFill/>
          </a:ln>
        </p:spPr>
      </p:pic>
      <p:sp>
        <p:nvSpPr>
          <p:cNvPr id="20" name="Google Shape;20;p2"/>
          <p:cNvSpPr txBox="1"/>
          <p:nvPr>
            <p:ph type="title"/>
          </p:nvPr>
        </p:nvSpPr>
        <p:spPr>
          <a:xfrm>
            <a:off x="1934869" y="3049686"/>
            <a:ext cx="14418262" cy="1638092"/>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SzPts val="1400"/>
              <a:buNone/>
              <a:defRPr b="0" sz="600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5"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57" name="Google Shape;57;p1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58"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b="0" l="0" r="0" t="0"/>
          <a:stretch/>
        </p:blipFill>
        <p:spPr>
          <a:xfrm>
            <a:off x="7010215" y="1517130"/>
            <a:ext cx="4267570" cy="3800170"/>
          </a:xfrm>
          <a:prstGeom prst="rect">
            <a:avLst/>
          </a:prstGeom>
          <a:noFill/>
          <a:ln>
            <a:noFill/>
          </a:ln>
        </p:spPr>
      </p:pic>
      <p:sp>
        <p:nvSpPr>
          <p:cNvPr id="61" name="Google Shape;61;p12"/>
          <p:cNvSpPr txBox="1"/>
          <p:nvPr>
            <p:ph type="title"/>
          </p:nvPr>
        </p:nvSpPr>
        <p:spPr>
          <a:xfrm>
            <a:off x="830580" y="6357339"/>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 type="body"/>
          </p:nvPr>
        </p:nvSpPr>
        <p:spPr>
          <a:xfrm>
            <a:off x="830580" y="7465011"/>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4000"/>
              <a:buFont typeface="Trebuchet MS"/>
              <a:buNone/>
              <a:defRPr b="0" sz="4000">
                <a:solidFill>
                  <a:schemeClr val="lt1"/>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3"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65"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67" name="Google Shape;67;p14"/>
          <p:cNvSpPr txBox="1"/>
          <p:nvPr>
            <p:ph type="title"/>
          </p:nvPr>
        </p:nvSpPr>
        <p:spPr>
          <a:xfrm>
            <a:off x="830580" y="8615789"/>
            <a:ext cx="16626841" cy="89255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0" r="0" t="0"/>
          <a:stretch/>
        </p:blipFill>
        <p:spPr>
          <a:xfrm>
            <a:off x="1" y="0"/>
            <a:ext cx="18287998" cy="1028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623400" y="890050"/>
            <a:ext cx="17041200" cy="1145400"/>
          </a:xfrm>
          <a:prstGeom prst="rect">
            <a:avLst/>
          </a:prstGeom>
        </p:spPr>
        <p:txBody>
          <a:bodyPr anchorCtr="0" anchor="b"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6"/>
          <p:cNvSpPr txBox="1"/>
          <p:nvPr>
            <p:ph idx="1" type="body"/>
          </p:nvPr>
        </p:nvSpPr>
        <p:spPr>
          <a:xfrm>
            <a:off x="623400" y="2304950"/>
            <a:ext cx="17041200" cy="6832800"/>
          </a:xfrm>
          <a:prstGeom prst="rect">
            <a:avLst/>
          </a:prstGeom>
        </p:spPr>
        <p:txBody>
          <a:bodyPr anchorCtr="0" anchor="t" bIns="45700" lIns="91425" spcFirstLastPara="1" rIns="91425" wrap="square" tIns="45700">
            <a:noAutofit/>
          </a:bodyPr>
          <a:lstStyle>
            <a:lvl1pPr indent="-228600" lvl="0" marL="457200" rtl="0">
              <a:spcBef>
                <a:spcPts val="1500"/>
              </a:spcBef>
              <a:spcAft>
                <a:spcPts val="0"/>
              </a:spcAft>
              <a:buSzPts val="2400"/>
              <a:buNone/>
              <a:defRPr/>
            </a:lvl1pPr>
            <a:lvl2pPr indent="-228600" lvl="1" marL="914400" rtl="0">
              <a:spcBef>
                <a:spcPts val="1500"/>
              </a:spcBef>
              <a:spcAft>
                <a:spcPts val="0"/>
              </a:spcAft>
              <a:buSzPts val="2000"/>
              <a:buNone/>
              <a:defRPr/>
            </a:lvl2pPr>
            <a:lvl3pPr indent="-228600" lvl="2" marL="1371600" rtl="0">
              <a:spcBef>
                <a:spcPts val="1500"/>
              </a:spcBef>
              <a:spcAft>
                <a:spcPts val="0"/>
              </a:spcAft>
              <a:buSzPts val="1800"/>
              <a:buNone/>
              <a:defRPr/>
            </a:lvl3pPr>
            <a:lvl4pPr indent="-440245" lvl="3" marL="1828800" rtl="0">
              <a:spcBef>
                <a:spcPts val="1500"/>
              </a:spcBef>
              <a:spcAft>
                <a:spcPts val="0"/>
              </a:spcAft>
              <a:buSzPts val="3333"/>
              <a:buChar char="–"/>
              <a:defRPr/>
            </a:lvl4pPr>
            <a:lvl5pPr indent="-440245" lvl="4" marL="2286000" rtl="0">
              <a:spcBef>
                <a:spcPts val="667"/>
              </a:spcBef>
              <a:spcAft>
                <a:spcPts val="0"/>
              </a:spcAft>
              <a:buSzPts val="3333"/>
              <a:buChar char="»"/>
              <a:defRPr/>
            </a:lvl5pPr>
            <a:lvl6pPr indent="-440245" lvl="5" marL="2743200" rtl="0">
              <a:spcBef>
                <a:spcPts val="667"/>
              </a:spcBef>
              <a:spcAft>
                <a:spcPts val="0"/>
              </a:spcAft>
              <a:buSzPts val="3333"/>
              <a:buChar char="»"/>
              <a:defRPr/>
            </a:lvl6pPr>
            <a:lvl7pPr indent="-440245" lvl="6" marL="3200400" rtl="0">
              <a:spcBef>
                <a:spcPts val="667"/>
              </a:spcBef>
              <a:spcAft>
                <a:spcPts val="0"/>
              </a:spcAft>
              <a:buSzPts val="3333"/>
              <a:buChar char="»"/>
              <a:defRPr/>
            </a:lvl7pPr>
            <a:lvl8pPr indent="-440245" lvl="7" marL="3657600" rtl="0">
              <a:spcBef>
                <a:spcPts val="667"/>
              </a:spcBef>
              <a:spcAft>
                <a:spcPts val="0"/>
              </a:spcAft>
              <a:buSzPts val="3333"/>
              <a:buChar char="»"/>
              <a:defRPr/>
            </a:lvl8pPr>
            <a:lvl9pPr indent="-440245" lvl="8" marL="4114800" rtl="0">
              <a:spcBef>
                <a:spcPts val="667"/>
              </a:spcBef>
              <a:spcAft>
                <a:spcPts val="0"/>
              </a:spcAft>
              <a:buSzPts val="3333"/>
              <a:buChar char="»"/>
              <a:defRPr/>
            </a:lvl9pPr>
          </a:lstStyle>
          <a:p/>
        </p:txBody>
      </p:sp>
      <p:sp>
        <p:nvSpPr>
          <p:cNvPr id="73" name="Google Shape;73;p16"/>
          <p:cNvSpPr txBox="1"/>
          <p:nvPr>
            <p:ph idx="12" type="sldNum"/>
          </p:nvPr>
        </p:nvSpPr>
        <p:spPr>
          <a:xfrm>
            <a:off x="16944916" y="9326434"/>
            <a:ext cx="1097700" cy="786900"/>
          </a:xfrm>
          <a:prstGeom prst="rect">
            <a:avLst/>
          </a:prstGeom>
          <a:noFill/>
          <a:ln>
            <a:noFill/>
          </a:ln>
        </p:spPr>
        <p:txBody>
          <a:bodyPr anchorCtr="0" anchor="ctr" bIns="137150" lIns="137150" spcFirstLastPara="1" rIns="137150" wrap="square" tIns="13715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rgbClr val="868686"/>
                </a:solidFill>
              </a:defRPr>
            </a:lvl1pPr>
            <a:lvl2pPr indent="-228600" lvl="1" marL="914400" algn="l">
              <a:lnSpc>
                <a:spcPct val="90000"/>
              </a:lnSpc>
              <a:spcBef>
                <a:spcPts val="1500"/>
              </a:spcBef>
              <a:spcAft>
                <a:spcPts val="0"/>
              </a:spcAft>
              <a:buClr>
                <a:schemeClr val="dk1"/>
              </a:buClr>
              <a:buSzPts val="2000"/>
              <a:buFont typeface="Trebuchet MS"/>
              <a:buNone/>
              <a:defRPr sz="2000">
                <a:solidFill>
                  <a:srgbClr val="868686"/>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4" name="Google Shape;24;p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25" name="Shape 25"/>
        <p:cNvGrpSpPr/>
        <p:nvPr/>
      </p:nvGrpSpPr>
      <p:grpSpPr>
        <a:xfrm>
          <a:off x="0" y="0"/>
          <a:ext cx="0" cy="0"/>
          <a:chOff x="0" y="0"/>
          <a:chExt cx="0" cy="0"/>
        </a:xfrm>
      </p:grpSpPr>
      <p:sp>
        <p:nvSpPr>
          <p:cNvPr id="26" name="Google Shape;26;p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350520" lvl="0" marL="457200" algn="l">
              <a:lnSpc>
                <a:spcPct val="90000"/>
              </a:lnSpc>
              <a:spcBef>
                <a:spcPts val="1500"/>
              </a:spcBef>
              <a:spcAft>
                <a:spcPts val="0"/>
              </a:spcAft>
              <a:buClr>
                <a:schemeClr val="lt2"/>
              </a:buClr>
              <a:buSzPts val="1920"/>
              <a:buFont typeface="Noto Sans Symbols"/>
              <a:buChar char="🞂"/>
              <a:defRPr sz="2400">
                <a:solidFill>
                  <a:srgbClr val="868686"/>
                </a:solidFill>
              </a:defRPr>
            </a:lvl1pPr>
            <a:lvl2pPr indent="-330200" lvl="1" marL="914400" algn="l">
              <a:lnSpc>
                <a:spcPct val="90000"/>
              </a:lnSpc>
              <a:spcBef>
                <a:spcPts val="1500"/>
              </a:spcBef>
              <a:spcAft>
                <a:spcPts val="0"/>
              </a:spcAft>
              <a:buClr>
                <a:schemeClr val="lt2"/>
              </a:buClr>
              <a:buSzPts val="1600"/>
              <a:buFont typeface="Noto Sans Symbols"/>
              <a:buChar char="🞂"/>
              <a:defRPr sz="2000">
                <a:solidFill>
                  <a:srgbClr val="868686"/>
                </a:solidFill>
              </a:defRPr>
            </a:lvl2pPr>
            <a:lvl3pPr indent="-320039" lvl="2" marL="1371600" algn="l">
              <a:lnSpc>
                <a:spcPct val="90000"/>
              </a:lnSpc>
              <a:spcBef>
                <a:spcPts val="1500"/>
              </a:spcBef>
              <a:spcAft>
                <a:spcPts val="0"/>
              </a:spcAft>
              <a:buClr>
                <a:schemeClr val="lt2"/>
              </a:buClr>
              <a:buSzPts val="1440"/>
              <a:buFont typeface="Noto Sans Symbols"/>
              <a:buChar char="🞂"/>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8" name="Google Shape;28;p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29"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31" name="Google Shape;31;p5"/>
          <p:cNvSpPr txBox="1"/>
          <p:nvPr>
            <p:ph type="title"/>
          </p:nvPr>
        </p:nvSpPr>
        <p:spPr>
          <a:xfrm>
            <a:off x="3106785" y="3998553"/>
            <a:ext cx="12074430" cy="2289898"/>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a:alphaModFix/>
          </a:blip>
          <a:srcRect b="0" l="0" r="0" t="0"/>
          <a:stretch/>
        </p:blipFill>
        <p:spPr>
          <a:xfrm>
            <a:off x="1025033" y="8212267"/>
            <a:ext cx="5822385" cy="13074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35" name="Shape 35"/>
        <p:cNvGrpSpPr/>
        <p:nvPr/>
      </p:nvGrpSpPr>
      <p:grpSpPr>
        <a:xfrm>
          <a:off x="0" y="0"/>
          <a:ext cx="0" cy="0"/>
          <a:chOff x="0" y="0"/>
          <a:chExt cx="0" cy="0"/>
        </a:xfrm>
      </p:grpSpPr>
      <p:sp>
        <p:nvSpPr>
          <p:cNvPr id="36" name="Google Shape;36;p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rgbClr val="868686"/>
                </a:solidFill>
              </a:defRPr>
            </a:lvl1pPr>
            <a:lvl2pPr indent="-228600" lvl="1" marL="914400" algn="l">
              <a:lnSpc>
                <a:spcPct val="90000"/>
              </a:lnSpc>
              <a:spcBef>
                <a:spcPts val="1500"/>
              </a:spcBef>
              <a:spcAft>
                <a:spcPts val="0"/>
              </a:spcAft>
              <a:buClr>
                <a:schemeClr val="dk1"/>
              </a:buClr>
              <a:buSzPts val="2000"/>
              <a:buFont typeface="Trebuchet MS"/>
              <a:buNone/>
              <a:defRPr sz="2000">
                <a:solidFill>
                  <a:srgbClr val="868686"/>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8" name="Google Shape;38;p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9" name="Google Shape;39;p7"/>
          <p:cNvSpPr/>
          <p:nvPr/>
        </p:nvSpPr>
        <p:spPr>
          <a:xfrm>
            <a:off x="153472" y="9816562"/>
            <a:ext cx="4604777" cy="41357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1167"/>
              <a:buFont typeface="Arial"/>
              <a:buNone/>
            </a:pPr>
            <a:r>
              <a:rPr b="0" i="0" lang="en-US" sz="1167" u="none" cap="none" strike="noStrik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40" name="Shape 40"/>
        <p:cNvGrpSpPr/>
        <p:nvPr/>
      </p:nvGrpSpPr>
      <p:grpSpPr>
        <a:xfrm>
          <a:off x="0" y="0"/>
          <a:ext cx="0" cy="0"/>
          <a:chOff x="0" y="0"/>
          <a:chExt cx="0" cy="0"/>
        </a:xfrm>
      </p:grpSpPr>
      <p:sp>
        <p:nvSpPr>
          <p:cNvPr id="41" name="Google Shape;41;p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rgbClr val="868686"/>
                </a:solidFill>
              </a:defRPr>
            </a:lvl1pPr>
            <a:lvl2pPr indent="-228600" lvl="1" marL="914400" algn="l">
              <a:lnSpc>
                <a:spcPct val="90000"/>
              </a:lnSpc>
              <a:spcBef>
                <a:spcPts val="1500"/>
              </a:spcBef>
              <a:spcAft>
                <a:spcPts val="0"/>
              </a:spcAft>
              <a:buClr>
                <a:schemeClr val="dk1"/>
              </a:buClr>
              <a:buSzPts val="2000"/>
              <a:buFont typeface="Trebuchet MS"/>
              <a:buNone/>
              <a:defRPr sz="2000">
                <a:solidFill>
                  <a:srgbClr val="868686"/>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3" name="Google Shape;43;p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4" name="Google Shape;44;p8"/>
          <p:cNvSpPr/>
          <p:nvPr/>
        </p:nvSpPr>
        <p:spPr>
          <a:xfrm>
            <a:off x="2" y="9716467"/>
            <a:ext cx="18288001" cy="5705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45" name="Shape 45"/>
        <p:cNvGrpSpPr/>
        <p:nvPr/>
      </p:nvGrpSpPr>
      <p:grpSpPr>
        <a:xfrm>
          <a:off x="0" y="0"/>
          <a:ext cx="0" cy="0"/>
          <a:chOff x="0" y="0"/>
          <a:chExt cx="0" cy="0"/>
        </a:xfrm>
      </p:grpSpPr>
      <p:sp>
        <p:nvSpPr>
          <p:cNvPr id="46" name="Google Shape;46;p9"/>
          <p:cNvSpPr txBox="1"/>
          <p:nvPr>
            <p:ph type="title"/>
          </p:nvPr>
        </p:nvSpPr>
        <p:spPr>
          <a:xfrm>
            <a:off x="865387" y="2997651"/>
            <a:ext cx="7007337" cy="10310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
          <p:cNvSpPr txBox="1"/>
          <p:nvPr>
            <p:ph idx="1" type="body"/>
          </p:nvPr>
        </p:nvSpPr>
        <p:spPr>
          <a:xfrm>
            <a:off x="865386" y="5119299"/>
            <a:ext cx="6988068" cy="419514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33"/>
              </a:spcBef>
              <a:spcAft>
                <a:spcPts val="0"/>
              </a:spcAft>
              <a:buClr>
                <a:schemeClr val="dk1"/>
              </a:buClr>
              <a:buSzPts val="2000"/>
              <a:buFont typeface="Trebuchet MS"/>
              <a:buNone/>
              <a:defRPr sz="2000">
                <a:solidFill>
                  <a:schemeClr val="dk2"/>
                </a:solidFill>
              </a:defRPr>
            </a:lvl1pPr>
            <a:lvl2pPr indent="-228600" lvl="1" marL="914400" algn="l">
              <a:lnSpc>
                <a:spcPct val="90000"/>
              </a:lnSpc>
              <a:spcBef>
                <a:spcPts val="833"/>
              </a:spcBef>
              <a:spcAft>
                <a:spcPts val="0"/>
              </a:spcAft>
              <a:buClr>
                <a:schemeClr val="dk1"/>
              </a:buClr>
              <a:buSzPts val="1800"/>
              <a:buFont typeface="Trebuchet MS"/>
              <a:buNone/>
              <a:defRPr sz="1800">
                <a:solidFill>
                  <a:schemeClr val="dk2"/>
                </a:solidFill>
              </a:defRPr>
            </a:lvl2pPr>
            <a:lvl3pPr indent="-228600" lvl="2" marL="1371600" algn="l">
              <a:lnSpc>
                <a:spcPct val="90000"/>
              </a:lnSpc>
              <a:spcBef>
                <a:spcPts val="833"/>
              </a:spcBef>
              <a:spcAft>
                <a:spcPts val="0"/>
              </a:spcAft>
              <a:buClr>
                <a:schemeClr val="dk1"/>
              </a:buClr>
              <a:buSzPts val="1600"/>
              <a:buFont typeface="Trebuchet MS"/>
              <a:buNone/>
              <a:defRPr sz="1600">
                <a:solidFill>
                  <a:schemeClr val="dk2"/>
                </a:solidFill>
              </a:defRPr>
            </a:lvl3pPr>
            <a:lvl4pPr indent="-419100" lvl="3" marL="1828800" algn="l">
              <a:spcBef>
                <a:spcPts val="833"/>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8" name="Google Shape;48;p9"/>
          <p:cNvSpPr txBox="1"/>
          <p:nvPr>
            <p:ph idx="2" type="body"/>
          </p:nvPr>
        </p:nvSpPr>
        <p:spPr>
          <a:xfrm>
            <a:off x="865387" y="3913996"/>
            <a:ext cx="7007337"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9" name="Google Shape;49;p9"/>
          <p:cNvSpPr/>
          <p:nvPr/>
        </p:nvSpPr>
        <p:spPr>
          <a:xfrm>
            <a:off x="0" y="9499859"/>
            <a:ext cx="18288001" cy="7871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50"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b="0" l="0" r="0" t="0"/>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cap="flat" cmpd="sng" w="9525">
            <a:solidFill>
              <a:srgbClr val="595959"/>
            </a:solidFill>
            <a:prstDash val="solid"/>
            <a:round/>
            <a:headEnd len="sm" w="sm" type="none"/>
            <a:tailEnd len="sm" w="sm" type="none"/>
          </a:ln>
        </p:spPr>
      </p:cxnSp>
      <p:sp>
        <p:nvSpPr>
          <p:cNvPr id="54" name="Google Shape;54;p10"/>
          <p:cNvSpPr txBox="1"/>
          <p:nvPr>
            <p:ph type="title"/>
          </p:nvPr>
        </p:nvSpPr>
        <p:spPr>
          <a:xfrm>
            <a:off x="736469" y="3969678"/>
            <a:ext cx="4500323" cy="2347648"/>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 name="Shape 11"/>
        <p:cNvGrpSpPr/>
        <p:nvPr/>
      </p:nvGrpSpPr>
      <p:grpSpPr>
        <a:xfrm>
          <a:off x="0" y="0"/>
          <a:ext cx="0" cy="0"/>
          <a:chOff x="0" y="0"/>
          <a:chExt cx="0" cy="0"/>
        </a:xfrm>
      </p:grpSpPr>
      <p:pic>
        <p:nvPicPr>
          <p:cNvPr id="12" name="Google Shape;12;p1"/>
          <p:cNvPicPr preferRelativeResize="0"/>
          <p:nvPr/>
        </p:nvPicPr>
        <p:blipFill rotWithShape="1">
          <a:blip r:embed="rId1">
            <a:alphaModFix/>
          </a:blip>
          <a:srcRect b="0" l="0" r="0" t="0"/>
          <a:stretch/>
        </p:blipFill>
        <p:spPr>
          <a:xfrm>
            <a:off x="0" y="0"/>
            <a:ext cx="18300493" cy="10287000"/>
          </a:xfrm>
          <a:prstGeom prst="rect">
            <a:avLst/>
          </a:prstGeom>
          <a:noFill/>
          <a:ln>
            <a:noFill/>
          </a:ln>
        </p:spPr>
      </p:pic>
      <p:sp>
        <p:nvSpPr>
          <p:cNvPr id="13" name="Google Shape;13;p1"/>
          <p:cNvSpPr txBox="1"/>
          <p:nvPr>
            <p:ph type="title"/>
          </p:nvPr>
        </p:nvSpPr>
        <p:spPr>
          <a:xfrm>
            <a:off x="832906" y="1216221"/>
            <a:ext cx="16622191" cy="98488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4800" u="none" cap="none" strike="noStrike">
                <a:solidFill>
                  <a:srgbClr val="4C4C4C"/>
                </a:solidFill>
                <a:latin typeface="Trebuchet MS"/>
                <a:ea typeface="Trebuchet MS"/>
                <a:cs typeface="Trebuchet MS"/>
                <a:sym typeface="Trebuchet MS"/>
              </a:defRPr>
            </a:lvl1pPr>
            <a:lvl2pPr lvl="1"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9pPr>
          </a:lstStyle>
          <a:p/>
        </p:txBody>
      </p:sp>
      <p:sp>
        <p:nvSpPr>
          <p:cNvPr id="14" name="Google Shape;14;p1"/>
          <p:cNvSpPr txBox="1"/>
          <p:nvPr>
            <p:ph idx="1" type="body"/>
          </p:nvPr>
        </p:nvSpPr>
        <p:spPr>
          <a:xfrm>
            <a:off x="862337" y="3337280"/>
            <a:ext cx="16581552" cy="62237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500"/>
              </a:spcBef>
              <a:spcAft>
                <a:spcPts val="0"/>
              </a:spcAft>
              <a:buClr>
                <a:schemeClr val="dk1"/>
              </a:buClr>
              <a:buSzPts val="2400"/>
              <a:buFont typeface="Trebuchet MS"/>
              <a:buNone/>
              <a:defRPr b="0" i="0" sz="24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1500"/>
              </a:spcBef>
              <a:spcAft>
                <a:spcPts val="0"/>
              </a:spcAft>
              <a:buClr>
                <a:schemeClr val="dk1"/>
              </a:buClr>
              <a:buSzPts val="2000"/>
              <a:buFont typeface="Trebuchet MS"/>
              <a:buNone/>
              <a:defRPr b="0" i="0" sz="20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15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3pPr>
            <a:lvl4pPr indent="-440245" lvl="3" marL="1828800" marR="0" rtl="0" algn="l">
              <a:spcBef>
                <a:spcPts val="1500"/>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4pPr>
            <a:lvl5pPr indent="-440245" lvl="4" marL="22860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5pPr>
            <a:lvl6pPr indent="-440245" lvl="5" marL="27432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6pPr>
            <a:lvl7pPr indent="-440245" lvl="6" marL="32004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7pPr>
            <a:lvl8pPr indent="-440245" lvl="7" marL="36576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8pPr>
            <a:lvl9pPr indent="-440245" lvl="8" marL="41148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9pPr>
          </a:lstStyle>
          <a:p/>
        </p:txBody>
      </p:sp>
      <p:sp>
        <p:nvSpPr>
          <p:cNvPr id="15" name="Google Shape;15;p1"/>
          <p:cNvSpPr txBox="1"/>
          <p:nvPr/>
        </p:nvSpPr>
        <p:spPr>
          <a:xfrm>
            <a:off x="16914523" y="9934596"/>
            <a:ext cx="535045" cy="2308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0" i="0" lang="en-US" sz="1167" u="none" cap="none" strike="noStrike">
                <a:solidFill>
                  <a:schemeClr val="lt1"/>
                </a:solidFill>
                <a:latin typeface="Trebuchet MS"/>
                <a:ea typeface="Trebuchet MS"/>
                <a:cs typeface="Trebuchet MS"/>
                <a:sym typeface="Trebuchet MS"/>
              </a:rPr>
              <a:t>‹#›</a:t>
            </a:fld>
            <a:r>
              <a:rPr b="0" i="0" lang="en-US" sz="1500" u="none" cap="none" strike="noStrike">
                <a:solidFill>
                  <a:schemeClr val="lt1"/>
                </a:solidFill>
                <a:latin typeface="Century Gothic"/>
                <a:ea typeface="Century Gothic"/>
                <a:cs typeface="Century Gothic"/>
                <a:sym typeface="Century Gothic"/>
              </a:rPr>
              <a:t> </a:t>
            </a:r>
            <a:endParaRPr b="0" i="0" sz="15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48.png"/><Relationship Id="rId4" Type="http://schemas.openxmlformats.org/officeDocument/2006/relationships/image" Target="../media/image1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hyperlink" Target="https://ngc.nvidia.com/registry/nvidia-rapidsai-rapidsai" TargetMode="External"/><Relationship Id="rId5" Type="http://schemas.openxmlformats.org/officeDocument/2006/relationships/image" Target="../media/image159.png"/><Relationship Id="rId6" Type="http://schemas.openxmlformats.org/officeDocument/2006/relationships/image" Target="../media/image149.png"/><Relationship Id="rId7" Type="http://schemas.openxmlformats.org/officeDocument/2006/relationships/hyperlink" Target="https://github.com/rapidsai" TargetMode="External"/><Relationship Id="rId8" Type="http://schemas.openxmlformats.org/officeDocument/2006/relationships/hyperlink" Target="https://anaconda.org/rapidsai/" TargetMode="External"/><Relationship Id="rId10" Type="http://schemas.openxmlformats.org/officeDocument/2006/relationships/hyperlink" Target="https://hub.docker.com/r/rapidsai/rapidsai/"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50.png"/><Relationship Id="rId4" Type="http://schemas.openxmlformats.org/officeDocument/2006/relationships/image" Target="../media/image152.png"/><Relationship Id="rId9" Type="http://schemas.openxmlformats.org/officeDocument/2006/relationships/image" Target="../media/image161.png"/><Relationship Id="rId5" Type="http://schemas.openxmlformats.org/officeDocument/2006/relationships/image" Target="../media/image153.png"/><Relationship Id="rId6" Type="http://schemas.openxmlformats.org/officeDocument/2006/relationships/image" Target="../media/image155.png"/><Relationship Id="rId7" Type="http://schemas.openxmlformats.org/officeDocument/2006/relationships/image" Target="../media/image157.png"/><Relationship Id="rId8" Type="http://schemas.openxmlformats.org/officeDocument/2006/relationships/image" Target="../media/image160.png"/><Relationship Id="rId10" Type="http://schemas.openxmlformats.org/officeDocument/2006/relationships/image" Target="../media/image15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23.png"/><Relationship Id="rId4" Type="http://schemas.openxmlformats.org/officeDocument/2006/relationships/image" Target="../media/image158.png"/><Relationship Id="rId9" Type="http://schemas.openxmlformats.org/officeDocument/2006/relationships/hyperlink" Target="https://rapids.ai/" TargetMode="External"/><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hyperlink" Target="https://arrow.apache.org/" TargetMode="External"/><Relationship Id="rId8" Type="http://schemas.openxmlformats.org/officeDocument/2006/relationships/hyperlink" Target="http://gpuopenanalytics.com/" TargetMode="External"/><Relationship Id="rId10" Type="http://schemas.openxmlformats.org/officeDocument/2006/relationships/hyperlink" Target="https://dask.org/"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hyperlink" Target="mailto:joshuap@nvidia.com" TargetMode="External"/><Relationship Id="rId4" Type="http://schemas.openxmlformats.org/officeDocument/2006/relationships/image" Target="../media/image1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30.png"/></Relationships>
</file>

<file path=ppt/slides/_rels/slide23.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2.png"/><Relationship Id="rId8"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39.png"/><Relationship Id="rId5"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omments" Target="../comments/commen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crail.incubator.apache.org/blog/2018/08/sql-p1.html" TargetMode="Externa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25.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blog.dask.org/2019/06/27/single-gpu-cupy-benchmark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comments" Target="../comments/commen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rapidsai/cusignal/tree/branch-0.13/notebook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5.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20" Type="http://schemas.openxmlformats.org/officeDocument/2006/relationships/image" Target="../media/image75.png"/><Relationship Id="rId11" Type="http://schemas.openxmlformats.org/officeDocument/2006/relationships/image" Target="../media/image68.png"/><Relationship Id="rId22" Type="http://schemas.openxmlformats.org/officeDocument/2006/relationships/image" Target="../media/image81.png"/><Relationship Id="rId10" Type="http://schemas.openxmlformats.org/officeDocument/2006/relationships/image" Target="../media/image65.png"/><Relationship Id="rId21" Type="http://schemas.openxmlformats.org/officeDocument/2006/relationships/image" Target="../media/image126.png"/><Relationship Id="rId13" Type="http://schemas.openxmlformats.org/officeDocument/2006/relationships/image" Target="../media/image67.png"/><Relationship Id="rId12" Type="http://schemas.openxmlformats.org/officeDocument/2006/relationships/image" Target="../media/image72.png"/><Relationship Id="rId23"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9.png"/><Relationship Id="rId4" Type="http://schemas.openxmlformats.org/officeDocument/2006/relationships/image" Target="../media/image56.png"/><Relationship Id="rId9" Type="http://schemas.openxmlformats.org/officeDocument/2006/relationships/image" Target="../media/image64.png"/><Relationship Id="rId15" Type="http://schemas.openxmlformats.org/officeDocument/2006/relationships/image" Target="../media/image71.png"/><Relationship Id="rId14" Type="http://schemas.openxmlformats.org/officeDocument/2006/relationships/image" Target="../media/image69.png"/><Relationship Id="rId17" Type="http://schemas.openxmlformats.org/officeDocument/2006/relationships/image" Target="../media/image73.png"/><Relationship Id="rId16" Type="http://schemas.openxmlformats.org/officeDocument/2006/relationships/image" Target="../media/image76.png"/><Relationship Id="rId5" Type="http://schemas.openxmlformats.org/officeDocument/2006/relationships/image" Target="../media/image63.png"/><Relationship Id="rId19" Type="http://schemas.openxmlformats.org/officeDocument/2006/relationships/image" Target="../media/image74.png"/><Relationship Id="rId6" Type="http://schemas.openxmlformats.org/officeDocument/2006/relationships/image" Target="../media/image66.png"/><Relationship Id="rId18" Type="http://schemas.openxmlformats.org/officeDocument/2006/relationships/image" Target="../media/image70.png"/><Relationship Id="rId7" Type="http://schemas.openxmlformats.org/officeDocument/2006/relationships/image" Target="../media/image57.png"/><Relationship Id="rId8" Type="http://schemas.openxmlformats.org/officeDocument/2006/relationships/image" Target="../media/image7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8.png"/><Relationship Id="rId4" Type="http://schemas.openxmlformats.org/officeDocument/2006/relationships/image" Target="../media/image85.png"/><Relationship Id="rId5" Type="http://schemas.openxmlformats.org/officeDocument/2006/relationships/image" Target="../media/image83.png"/><Relationship Id="rId6" Type="http://schemas.openxmlformats.org/officeDocument/2006/relationships/image" Target="../media/image80.png"/><Relationship Id="rId7"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4.png"/><Relationship Id="rId4" Type="http://schemas.openxmlformats.org/officeDocument/2006/relationships/image" Target="../media/image86.png"/><Relationship Id="rId5"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0.png"/><Relationship Id="rId4" Type="http://schemas.openxmlformats.org/officeDocument/2006/relationships/image" Target="../media/image89.png"/><Relationship Id="rId5" Type="http://schemas.openxmlformats.org/officeDocument/2006/relationships/image" Target="../media/image88.png"/><Relationship Id="rId6" Type="http://schemas.openxmlformats.org/officeDocument/2006/relationships/image" Target="../media/image92.png"/><Relationship Id="rId7"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4.png"/><Relationship Id="rId4" Type="http://schemas.openxmlformats.org/officeDocument/2006/relationships/hyperlink" Target="https://github.com/rapidsai/cuxfilter" TargetMode="External"/><Relationship Id="rId5" Type="http://schemas.openxmlformats.org/officeDocument/2006/relationships/hyperlink" Target="https://rapids.ai/start.html" TargetMode="External"/><Relationship Id="rId6" Type="http://schemas.openxmlformats.org/officeDocument/2006/relationships/hyperlink" Target="https://medium.com/rapids-ai/data-to-dashboard-80681f946180" TargetMode="External"/><Relationship Id="rId7" Type="http://schemas.openxmlformats.org/officeDocument/2006/relationships/hyperlink" Target="https://docs.rapids.ai/api/cuxfilter/stable/layouts/Layouts.html" TargetMode="External"/></Relationships>
</file>

<file path=ppt/slides/_rels/slide82.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hyperlink" Target="https://medium.com/rapids-ai/bringing-gpu-support-to-datashader-62a693f2c554" TargetMode="External"/><Relationship Id="rId12" Type="http://schemas.openxmlformats.org/officeDocument/2006/relationships/hyperlink" Target="https://datashader.org/index.html" TargetMode="External"/><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pyviz.org/tools.html" TargetMode="External"/><Relationship Id="rId4" Type="http://schemas.openxmlformats.org/officeDocument/2006/relationships/hyperlink" Target="https://pyviz.org/tools.html" TargetMode="External"/><Relationship Id="rId9" Type="http://schemas.openxmlformats.org/officeDocument/2006/relationships/hyperlink" Target="https://datashader.org/user_guide/Performance.html#Data-objects" TargetMode="External"/><Relationship Id="rId5" Type="http://schemas.openxmlformats.org/officeDocument/2006/relationships/hyperlink" Target="https://bokeh.org/" TargetMode="External"/><Relationship Id="rId6" Type="http://schemas.openxmlformats.org/officeDocument/2006/relationships/hyperlink" Target="https://plotly.com/" TargetMode="External"/><Relationship Id="rId7" Type="http://schemas.openxmlformats.org/officeDocument/2006/relationships/hyperlink" Target="https://datashader.org/index.html" TargetMode="External"/><Relationship Id="rId8" Type="http://schemas.openxmlformats.org/officeDocument/2006/relationships/hyperlink" Target="https://datashader.org/index.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98.png"/><Relationship Id="rId4" Type="http://schemas.openxmlformats.org/officeDocument/2006/relationships/hyperlink" Target="https://plotly.com/dash/" TargetMode="External"/><Relationship Id="rId9" Type="http://schemas.openxmlformats.org/officeDocument/2006/relationships/hyperlink" Target="https://github.com/rapidsai/plotly-dash-rapids-census-demo" TargetMode="External"/><Relationship Id="rId5" Type="http://schemas.openxmlformats.org/officeDocument/2006/relationships/hyperlink" Target="https://rapids.ai/plotly.html" TargetMode="External"/><Relationship Id="rId6" Type="http://schemas.openxmlformats.org/officeDocument/2006/relationships/hyperlink" Target="https://medium.com/plotly/plotly-and-nvidia-partner-to-integrate-dash-and-rapids-8a8c53cd7daf" TargetMode="External"/><Relationship Id="rId7" Type="http://schemas.openxmlformats.org/officeDocument/2006/relationships/hyperlink" Target="https://github.com/rapidsai/plotly-dash-rapids-census-demo" TargetMode="External"/><Relationship Id="rId8" Type="http://schemas.openxmlformats.org/officeDocument/2006/relationships/hyperlink" Target="https://medium.com/rapids-ai/plotly-census-viz-dashboard-powered-by-rapids-1503b3506652"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20" Type="http://schemas.openxmlformats.org/officeDocument/2006/relationships/image" Target="../media/image113.png"/><Relationship Id="rId22" Type="http://schemas.openxmlformats.org/officeDocument/2006/relationships/image" Target="../media/image118.png"/><Relationship Id="rId21" Type="http://schemas.openxmlformats.org/officeDocument/2006/relationships/image" Target="../media/image111.png"/><Relationship Id="rId24" Type="http://schemas.openxmlformats.org/officeDocument/2006/relationships/image" Target="../media/image123.png"/><Relationship Id="rId23"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9.png"/><Relationship Id="rId4" Type="http://schemas.openxmlformats.org/officeDocument/2006/relationships/image" Target="../media/image100.png"/><Relationship Id="rId9" Type="http://schemas.openxmlformats.org/officeDocument/2006/relationships/image" Target="../media/image106.png"/><Relationship Id="rId26" Type="http://schemas.openxmlformats.org/officeDocument/2006/relationships/image" Target="../media/image116.png"/><Relationship Id="rId25" Type="http://schemas.openxmlformats.org/officeDocument/2006/relationships/image" Target="../media/image26.png"/><Relationship Id="rId28" Type="http://schemas.openxmlformats.org/officeDocument/2006/relationships/image" Target="../media/image119.png"/><Relationship Id="rId27" Type="http://schemas.openxmlformats.org/officeDocument/2006/relationships/image" Target="../media/image117.png"/><Relationship Id="rId5" Type="http://schemas.openxmlformats.org/officeDocument/2006/relationships/image" Target="../media/image104.png"/><Relationship Id="rId6" Type="http://schemas.openxmlformats.org/officeDocument/2006/relationships/image" Target="../media/image13.png"/><Relationship Id="rId29" Type="http://schemas.openxmlformats.org/officeDocument/2006/relationships/image" Target="../media/image122.png"/><Relationship Id="rId7" Type="http://schemas.openxmlformats.org/officeDocument/2006/relationships/image" Target="../media/image97.png"/><Relationship Id="rId8" Type="http://schemas.openxmlformats.org/officeDocument/2006/relationships/image" Target="../media/image96.png"/><Relationship Id="rId31" Type="http://schemas.openxmlformats.org/officeDocument/2006/relationships/image" Target="../media/image130.png"/><Relationship Id="rId30" Type="http://schemas.openxmlformats.org/officeDocument/2006/relationships/image" Target="../media/image120.png"/><Relationship Id="rId11" Type="http://schemas.openxmlformats.org/officeDocument/2006/relationships/image" Target="../media/image112.png"/><Relationship Id="rId10" Type="http://schemas.openxmlformats.org/officeDocument/2006/relationships/image" Target="../media/image101.png"/><Relationship Id="rId32" Type="http://schemas.openxmlformats.org/officeDocument/2006/relationships/image" Target="../media/image131.png"/><Relationship Id="rId13" Type="http://schemas.openxmlformats.org/officeDocument/2006/relationships/image" Target="../media/image103.png"/><Relationship Id="rId12" Type="http://schemas.openxmlformats.org/officeDocument/2006/relationships/image" Target="../media/image102.png"/><Relationship Id="rId15" Type="http://schemas.openxmlformats.org/officeDocument/2006/relationships/image" Target="../media/image108.png"/><Relationship Id="rId14" Type="http://schemas.openxmlformats.org/officeDocument/2006/relationships/image" Target="../media/image105.png"/><Relationship Id="rId17" Type="http://schemas.openxmlformats.org/officeDocument/2006/relationships/image" Target="../media/image109.png"/><Relationship Id="rId16" Type="http://schemas.openxmlformats.org/officeDocument/2006/relationships/image" Target="../media/image107.png"/><Relationship Id="rId19" Type="http://schemas.openxmlformats.org/officeDocument/2006/relationships/image" Target="../media/image115.png"/><Relationship Id="rId18" Type="http://schemas.openxmlformats.org/officeDocument/2006/relationships/image" Target="../media/image1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1.png"/><Relationship Id="rId4" Type="http://schemas.openxmlformats.org/officeDocument/2006/relationships/image" Target="../media/image1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7.png"/><Relationship Id="rId4" Type="http://schemas.openxmlformats.org/officeDocument/2006/relationships/image" Target="../media/image134.png"/><Relationship Id="rId9" Type="http://schemas.openxmlformats.org/officeDocument/2006/relationships/hyperlink" Target="https://rapids-goai.slack.com/join/shared_invite/enQtMjE0Njg5NDQ1MDQxLTJiN2FkNTFkYmQ2YjY1OGI4NTc5Y2NlODQ3ZDdiODEwYmRiNTFhMzNlNTU5ZWJhZjA3NTg4NDZkMThkNTkxMGQ" TargetMode="External"/><Relationship Id="rId5" Type="http://schemas.openxmlformats.org/officeDocument/2006/relationships/image" Target="../media/image142.png"/><Relationship Id="rId6" Type="http://schemas.openxmlformats.org/officeDocument/2006/relationships/image" Target="../media/image132.png"/><Relationship Id="rId7" Type="http://schemas.openxmlformats.org/officeDocument/2006/relationships/hyperlink" Target="https://groups.google.com/forum/#!forum/rapidsai" TargetMode="External"/><Relationship Id="rId8" Type="http://schemas.openxmlformats.org/officeDocument/2006/relationships/hyperlink" Target="https://hub.docker.com/r/rapidsai/rapidsai" TargetMode="External"/><Relationship Id="rId10" Type="http://schemas.openxmlformats.org/officeDocument/2006/relationships/hyperlink" Target="https://stackoverflow.com/tags/rapid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41.png"/><Relationship Id="rId4" Type="http://schemas.openxmlformats.org/officeDocument/2006/relationships/image" Target="../media/image137.png"/><Relationship Id="rId5" Type="http://schemas.openxmlformats.org/officeDocument/2006/relationships/image" Target="../media/image133.png"/><Relationship Id="rId6" Type="http://schemas.openxmlformats.org/officeDocument/2006/relationships/image" Target="../media/image135.png"/><Relationship Id="rId7" Type="http://schemas.openxmlformats.org/officeDocument/2006/relationships/image" Target="../media/image1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rapids.ai/start.html" TargetMode="External"/><Relationship Id="rId4" Type="http://schemas.openxmlformats.org/officeDocument/2006/relationships/hyperlink" Target="https://colab.research.google.com/drive/1XTKHiIcvyL5nuldx0HSL_dUa8yopzy_Y#forceEdit=true&amp;offline=true&amp;sandboxMode=true" TargetMode="External"/><Relationship Id="rId9" Type="http://schemas.openxmlformats.org/officeDocument/2006/relationships/hyperlink" Target="https://github.com/rapidsai/notebooks-extended#intermediate-notebooks" TargetMode="External"/><Relationship Id="rId5" Type="http://schemas.openxmlformats.org/officeDocument/2006/relationships/hyperlink" Target="https://www.youtube.com/channel/UCsoi4wfweA3I5FsPgyQnnqw?view_as=subscriber" TargetMode="External"/><Relationship Id="rId6" Type="http://schemas.openxmlformats.org/officeDocument/2006/relationships/hyperlink" Target="https://medium.com/rapids-ai" TargetMode="External"/><Relationship Id="rId7" Type="http://schemas.openxmlformats.org/officeDocument/2006/relationships/hyperlink" Target="https://github.com/rapidsai" TargetMode="External"/><Relationship Id="rId8" Type="http://schemas.openxmlformats.org/officeDocument/2006/relationships/hyperlink" Target="https://github.com/rapidsai/notebooks-extended#getting-started-notebooks" TargetMode="External"/><Relationship Id="rId11" Type="http://schemas.openxmlformats.org/officeDocument/2006/relationships/hyperlink" Target="https://github.com/rapidsai/rapidsai-staging/issues/RAPIDSai@googlegroups.com" TargetMode="External"/><Relationship Id="rId10" Type="http://schemas.openxmlformats.org/officeDocument/2006/relationships/hyperlink" Target="https://join.slack.com/t/rapids-goai/shared_invite/enQtMjE0Njg5NDQ1MDQxLTViZWFiYTY5MDA4NWY3OWViODg0YWM1MGQ1NzgzNTQwOWI1YjE3NGFlOTVhYjQzYWQ4YjI4NzljYzhiOGZmMGM" TargetMode="External"/><Relationship Id="rId13" Type="http://schemas.openxmlformats.org/officeDocument/2006/relationships/hyperlink" Target="https://stackoverflow.com/tags/rapids" TargetMode="External"/><Relationship Id="rId12" Type="http://schemas.openxmlformats.org/officeDocument/2006/relationships/hyperlink" Target="https://twitter.com/rapidsai"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s://rapids.ai/start.html" TargetMode="External"/><Relationship Id="rId4" Type="http://schemas.openxmlformats.org/officeDocument/2006/relationships/image" Target="../media/image13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docs.rapids.ai/" TargetMode="External"/><Relationship Id="rId4" Type="http://schemas.openxmlformats.org/officeDocument/2006/relationships/image" Target="../media/image139.png"/><Relationship Id="rId5" Type="http://schemas.openxmlformats.org/officeDocument/2006/relationships/image" Target="../media/image15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9.png"/><Relationship Id="rId4" Type="http://schemas.openxmlformats.org/officeDocument/2006/relationships/hyperlink" Target="https://docs.rapids.ai/"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40.png"/><Relationship Id="rId4" Type="http://schemas.openxmlformats.org/officeDocument/2006/relationships/image" Target="../media/image145.png"/><Relationship Id="rId5" Type="http://schemas.openxmlformats.org/officeDocument/2006/relationships/hyperlink" Target="https://github.com/rapidsai" TargetMode="External"/><Relationship Id="rId6" Type="http://schemas.openxmlformats.org/officeDocument/2006/relationships/hyperlink" Target="https://medium.com/rapids-ai"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43.png"/><Relationship Id="rId4" Type="http://schemas.openxmlformats.org/officeDocument/2006/relationships/hyperlink" Target="https://github.com/rapidsai"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idx="1" type="subTitle"/>
          </p:nvPr>
        </p:nvSpPr>
        <p:spPr>
          <a:xfrm>
            <a:off x="1205562" y="8885844"/>
            <a:ext cx="15876876" cy="424732"/>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SzPts val="2000"/>
              <a:buFont typeface="Trebuchet MS"/>
              <a:buNone/>
            </a:pPr>
            <a:r>
              <a:rPr lang="en-US"/>
              <a:t>Joshua Patterson – Senior Director, RAPIDS Engineering</a:t>
            </a:r>
            <a:endParaRPr/>
          </a:p>
          <a:p>
            <a:pPr indent="0" lvl="0" marL="0" rtl="0" algn="r">
              <a:lnSpc>
                <a:spcPct val="90000"/>
              </a:lnSpc>
              <a:spcBef>
                <a:spcPts val="0"/>
              </a:spcBef>
              <a:spcAft>
                <a:spcPts val="0"/>
              </a:spcAft>
              <a:buSzPts val="2000"/>
              <a:buFont typeface="Trebuchet MS"/>
              <a:buNone/>
            </a:pPr>
            <a:r>
              <a:t/>
            </a:r>
            <a:endParaRPr/>
          </a:p>
        </p:txBody>
      </p:sp>
      <p:sp>
        <p:nvSpPr>
          <p:cNvPr id="80" name="Google Shape;80;p17"/>
          <p:cNvSpPr txBox="1"/>
          <p:nvPr>
            <p:ph type="title"/>
          </p:nvPr>
        </p:nvSpPr>
        <p:spPr>
          <a:xfrm>
            <a:off x="1934869" y="3049686"/>
            <a:ext cx="14418262" cy="1638092"/>
          </a:xfrm>
          <a:prstGeom prst="rect">
            <a:avLst/>
          </a:prstGeom>
          <a:noFill/>
          <a:ln>
            <a:noFill/>
          </a:ln>
        </p:spPr>
        <p:txBody>
          <a:bodyPr anchorCtr="0" anchor="t" bIns="76150" lIns="152375" spcFirstLastPara="1" rIns="152375" wrap="square" tIns="76150">
            <a:noAutofit/>
          </a:bodyPr>
          <a:lstStyle/>
          <a:p>
            <a:pPr indent="0" lvl="0" marL="0" rtl="0" algn="ctr">
              <a:lnSpc>
                <a:spcPct val="90000"/>
              </a:lnSpc>
              <a:spcBef>
                <a:spcPts val="0"/>
              </a:spcBef>
              <a:spcAft>
                <a:spcPts val="0"/>
              </a:spcAft>
              <a:buNone/>
            </a:pPr>
            <a:r>
              <a:rPr lang="en-US"/>
              <a:t>The Platform Inside and Out</a:t>
            </a:r>
            <a:endParaRPr/>
          </a:p>
          <a:p>
            <a:pPr indent="0" lvl="0" marL="0" rtl="0" algn="ctr">
              <a:lnSpc>
                <a:spcPct val="90000"/>
              </a:lnSpc>
              <a:spcBef>
                <a:spcPts val="0"/>
              </a:spcBef>
              <a:spcAft>
                <a:spcPts val="0"/>
              </a:spcAft>
              <a:buNone/>
            </a:pPr>
            <a:r>
              <a:rPr lang="en-US"/>
              <a:t>Release 0.14</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pic>
        <p:nvPicPr>
          <p:cNvPr id="664" name="Google Shape;664;p26"/>
          <p:cNvPicPr preferRelativeResize="0"/>
          <p:nvPr/>
        </p:nvPicPr>
        <p:blipFill rotWithShape="1">
          <a:blip r:embed="rId3">
            <a:alphaModFix/>
          </a:blip>
          <a:srcRect b="0" l="0" r="0" t="0"/>
          <a:stretch/>
        </p:blipFill>
        <p:spPr>
          <a:xfrm>
            <a:off x="10979467" y="4059185"/>
            <a:ext cx="3861949" cy="3810714"/>
          </a:xfrm>
          <a:prstGeom prst="rect">
            <a:avLst/>
          </a:prstGeom>
          <a:noFill/>
          <a:ln>
            <a:noFill/>
          </a:ln>
          <a:effectLst>
            <a:outerShdw blurRad="57150" rotWithShape="0" algn="bl" dir="5400000" dist="19050">
              <a:srgbClr val="000000">
                <a:alpha val="49803"/>
              </a:srgbClr>
            </a:outerShdw>
          </a:effectLst>
        </p:spPr>
      </p:pic>
      <p:pic>
        <p:nvPicPr>
          <p:cNvPr id="665" name="Google Shape;665;p26"/>
          <p:cNvPicPr preferRelativeResize="0"/>
          <p:nvPr/>
        </p:nvPicPr>
        <p:blipFill rotWithShape="1">
          <a:blip r:embed="rId4">
            <a:alphaModFix/>
          </a:blip>
          <a:srcRect b="0" l="0" r="0" t="0"/>
          <a:stretch/>
        </p:blipFill>
        <p:spPr>
          <a:xfrm>
            <a:off x="3926170" y="4059185"/>
            <a:ext cx="2757275" cy="3810714"/>
          </a:xfrm>
          <a:prstGeom prst="rect">
            <a:avLst/>
          </a:prstGeom>
          <a:noFill/>
          <a:ln>
            <a:noFill/>
          </a:ln>
          <a:effectLst>
            <a:outerShdw blurRad="57150" rotWithShape="0" algn="bl" dir="5400000" dist="19050">
              <a:srgbClr val="000000">
                <a:alpha val="49803"/>
              </a:srgbClr>
            </a:outerShdw>
          </a:effectLst>
        </p:spPr>
      </p:pic>
      <p:pic>
        <p:nvPicPr>
          <p:cNvPr id="666" name="Google Shape;666;p26"/>
          <p:cNvPicPr preferRelativeResize="0"/>
          <p:nvPr/>
        </p:nvPicPr>
        <p:blipFill rotWithShape="1">
          <a:blip r:embed="rId5">
            <a:alphaModFix/>
          </a:blip>
          <a:srcRect b="0" l="0" r="0" t="0"/>
          <a:stretch/>
        </p:blipFill>
        <p:spPr>
          <a:xfrm>
            <a:off x="6597499" y="3371103"/>
            <a:ext cx="4799830" cy="5411562"/>
          </a:xfrm>
          <a:prstGeom prst="rect">
            <a:avLst/>
          </a:prstGeom>
          <a:noFill/>
          <a:ln>
            <a:noFill/>
          </a:ln>
          <a:effectLst>
            <a:outerShdw blurRad="57150" rotWithShape="0" algn="bl" dir="5400000" dist="19050">
              <a:srgbClr val="000000">
                <a:alpha val="49803"/>
              </a:srgbClr>
            </a:outerShdw>
          </a:effectLst>
        </p:spPr>
      </p:pic>
      <p:pic>
        <p:nvPicPr>
          <p:cNvPr id="667" name="Google Shape;667;p26"/>
          <p:cNvPicPr preferRelativeResize="0"/>
          <p:nvPr/>
        </p:nvPicPr>
        <p:blipFill rotWithShape="1">
          <a:blip r:embed="rId6">
            <a:alphaModFix/>
          </a:blip>
          <a:srcRect b="0" l="0" r="0" t="0"/>
          <a:stretch/>
        </p:blipFill>
        <p:spPr>
          <a:xfrm>
            <a:off x="8555574" y="9057956"/>
            <a:ext cx="883680" cy="341303"/>
          </a:xfrm>
          <a:prstGeom prst="rect">
            <a:avLst/>
          </a:prstGeom>
          <a:noFill/>
          <a:ln>
            <a:noFill/>
          </a:ln>
        </p:spPr>
      </p:pic>
      <p:sp>
        <p:nvSpPr>
          <p:cNvPr id="668" name="Google Shape;668;p2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Speed, UX, and Iteration</a:t>
            </a:r>
            <a:endParaRPr/>
          </a:p>
        </p:txBody>
      </p:sp>
      <p:sp>
        <p:nvSpPr>
          <p:cNvPr id="669" name="Google Shape;669;p26"/>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1" name="Shape 2221"/>
        <p:cNvGrpSpPr/>
        <p:nvPr/>
      </p:nvGrpSpPr>
      <p:grpSpPr>
        <a:xfrm>
          <a:off x="0" y="0"/>
          <a:ext cx="0" cy="0"/>
          <a:chOff x="0" y="0"/>
          <a:chExt cx="0" cy="0"/>
        </a:xfrm>
      </p:grpSpPr>
      <p:grpSp>
        <p:nvGrpSpPr>
          <p:cNvPr id="2222" name="Google Shape;2222;p116"/>
          <p:cNvGrpSpPr/>
          <p:nvPr/>
        </p:nvGrpSpPr>
        <p:grpSpPr>
          <a:xfrm>
            <a:off x="9638598" y="4156637"/>
            <a:ext cx="6826342" cy="3615625"/>
            <a:chOff x="9638598" y="4156637"/>
            <a:chExt cx="6826342" cy="3615625"/>
          </a:xfrm>
        </p:grpSpPr>
        <p:pic>
          <p:nvPicPr>
            <p:cNvPr id="2223" name="Google Shape;2223;p116"/>
            <p:cNvPicPr preferRelativeResize="0"/>
            <p:nvPr/>
          </p:nvPicPr>
          <p:blipFill rotWithShape="1">
            <a:blip r:embed="rId3">
              <a:alphaModFix/>
            </a:blip>
            <a:srcRect b="0" l="0" r="11359" t="1468"/>
            <a:stretch/>
          </p:blipFill>
          <p:spPr>
            <a:xfrm>
              <a:off x="9638598" y="4156637"/>
              <a:ext cx="6826342" cy="3615625"/>
            </a:xfrm>
            <a:prstGeom prst="rect">
              <a:avLst/>
            </a:prstGeom>
            <a:noFill/>
            <a:ln>
              <a:noFill/>
            </a:ln>
          </p:spPr>
        </p:pic>
        <p:sp>
          <p:nvSpPr>
            <p:cNvPr id="2224" name="Google Shape;2224;p116"/>
            <p:cNvSpPr/>
            <p:nvPr/>
          </p:nvSpPr>
          <p:spPr>
            <a:xfrm>
              <a:off x="11557393" y="5882024"/>
              <a:ext cx="65348" cy="1218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225" name="Google Shape;2225;p116"/>
            <p:cNvSpPr/>
            <p:nvPr/>
          </p:nvSpPr>
          <p:spPr>
            <a:xfrm>
              <a:off x="13408605" y="5882024"/>
              <a:ext cx="65348" cy="1218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226" name="Google Shape;2226;p116"/>
            <p:cNvSpPr/>
            <p:nvPr/>
          </p:nvSpPr>
          <p:spPr>
            <a:xfrm>
              <a:off x="15264298" y="5882024"/>
              <a:ext cx="65348" cy="1218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pic>
        <p:nvPicPr>
          <p:cNvPr id="2227" name="Google Shape;2227;p116"/>
          <p:cNvPicPr preferRelativeResize="0"/>
          <p:nvPr/>
        </p:nvPicPr>
        <p:blipFill rotWithShape="1">
          <a:blip r:embed="rId4">
            <a:alphaModFix/>
          </a:blip>
          <a:srcRect b="0" l="1617" r="1530" t="0"/>
          <a:stretch/>
        </p:blipFill>
        <p:spPr>
          <a:xfrm>
            <a:off x="1580633" y="3543299"/>
            <a:ext cx="6954841" cy="4711617"/>
          </a:xfrm>
          <a:prstGeom prst="rect">
            <a:avLst/>
          </a:prstGeom>
          <a:noFill/>
          <a:ln>
            <a:noFill/>
          </a:ln>
        </p:spPr>
      </p:pic>
      <p:sp>
        <p:nvSpPr>
          <p:cNvPr id="2228" name="Google Shape;2228;p116"/>
          <p:cNvSpPr/>
          <p:nvPr/>
        </p:nvSpPr>
        <p:spPr>
          <a:xfrm>
            <a:off x="9672918" y="5877541"/>
            <a:ext cx="1917503" cy="1630400"/>
          </a:xfrm>
          <a:prstGeom prst="roundRect">
            <a:avLst>
              <a:gd fmla="val 9191" name="adj"/>
            </a:avLst>
          </a:prstGeom>
          <a:noFill/>
          <a:ln cap="flat" cmpd="sng" w="25400">
            <a:solidFill>
              <a:schemeClr val="accent1"/>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888" u="none" cap="none" strike="noStrike">
              <a:solidFill>
                <a:srgbClr val="000000"/>
              </a:solidFill>
              <a:latin typeface="Arial"/>
              <a:ea typeface="Arial"/>
              <a:cs typeface="Arial"/>
              <a:sym typeface="Arial"/>
            </a:endParaRPr>
          </a:p>
        </p:txBody>
      </p:sp>
      <p:sp>
        <p:nvSpPr>
          <p:cNvPr id="2229" name="Google Shape;2229;p116"/>
          <p:cNvSpPr/>
          <p:nvPr/>
        </p:nvSpPr>
        <p:spPr>
          <a:xfrm>
            <a:off x="1823060" y="4593022"/>
            <a:ext cx="6470708" cy="933494"/>
          </a:xfrm>
          <a:prstGeom prst="roundRect">
            <a:avLst>
              <a:gd fmla="val 9191" name="adj"/>
            </a:avLst>
          </a:prstGeom>
          <a:noFill/>
          <a:ln cap="flat" cmpd="sng" w="25400">
            <a:solidFill>
              <a:schemeClr val="accent1"/>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888" u="none" cap="none" strike="noStrike">
              <a:solidFill>
                <a:srgbClr val="000000"/>
              </a:solidFill>
              <a:latin typeface="Arial"/>
              <a:ea typeface="Arial"/>
              <a:cs typeface="Arial"/>
              <a:sym typeface="Arial"/>
            </a:endParaRPr>
          </a:p>
        </p:txBody>
      </p:sp>
      <p:sp>
        <p:nvSpPr>
          <p:cNvPr id="2230" name="Google Shape;2230;p11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Notebooks Contrib</a:t>
            </a:r>
            <a:endParaRPr/>
          </a:p>
        </p:txBody>
      </p:sp>
      <p:sp>
        <p:nvSpPr>
          <p:cNvPr id="2231" name="Google Shape;2231;p116"/>
          <p:cNvSpPr txBox="1"/>
          <p:nvPr>
            <p:ph idx="1" type="body"/>
          </p:nvPr>
        </p:nvSpPr>
        <p:spPr>
          <a:xfrm>
            <a:off x="830580" y="8821027"/>
            <a:ext cx="16581120" cy="77490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a:t>Notebooks Contrib Repo has tutorials and examples, and various E2E demos.  </a:t>
            </a:r>
            <a:br>
              <a:rPr lang="en-US"/>
            </a:br>
            <a:r>
              <a:rPr lang="en-US"/>
              <a:t>RAPIDS Youtube channel has explanations, code walkthroughs and use cases.</a:t>
            </a:r>
            <a:endParaRPr/>
          </a:p>
        </p:txBody>
      </p:sp>
      <p:sp>
        <p:nvSpPr>
          <p:cNvPr id="2232" name="Google Shape;2232;p116"/>
          <p:cNvSpPr/>
          <p:nvPr/>
        </p:nvSpPr>
        <p:spPr>
          <a:xfrm>
            <a:off x="1470992"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233" name="Google Shape;2233;p116"/>
          <p:cNvSpPr/>
          <p:nvPr/>
        </p:nvSpPr>
        <p:spPr>
          <a:xfrm>
            <a:off x="9425941"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234" name="Google Shape;2234;p116"/>
          <p:cNvSpPr/>
          <p:nvPr/>
        </p:nvSpPr>
        <p:spPr>
          <a:xfrm>
            <a:off x="13443284" y="5877540"/>
            <a:ext cx="1852863" cy="1630399"/>
          </a:xfrm>
          <a:prstGeom prst="roundRect">
            <a:avLst>
              <a:gd fmla="val 9191" name="adj"/>
            </a:avLst>
          </a:prstGeom>
          <a:noFill/>
          <a:ln cap="flat" cmpd="sng" w="25400">
            <a:solidFill>
              <a:schemeClr val="accent1"/>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888"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9" name="Shape 2239"/>
        <p:cNvGrpSpPr/>
        <p:nvPr/>
      </p:nvGrpSpPr>
      <p:grpSpPr>
        <a:xfrm>
          <a:off x="0" y="0"/>
          <a:ext cx="0" cy="0"/>
          <a:chOff x="0" y="0"/>
          <a:chExt cx="0" cy="0"/>
        </a:xfrm>
      </p:grpSpPr>
      <p:pic>
        <p:nvPicPr>
          <p:cNvPr id="2240" name="Google Shape;2240;p117"/>
          <p:cNvPicPr preferRelativeResize="0"/>
          <p:nvPr/>
        </p:nvPicPr>
        <p:blipFill rotWithShape="1">
          <a:blip r:embed="rId3">
            <a:alphaModFix/>
          </a:blip>
          <a:srcRect b="0" l="0" r="0" t="0"/>
          <a:stretch/>
        </p:blipFill>
        <p:spPr>
          <a:xfrm>
            <a:off x="10851793" y="3761337"/>
            <a:ext cx="1718678" cy="1718678"/>
          </a:xfrm>
          <a:prstGeom prst="rect">
            <a:avLst/>
          </a:prstGeom>
          <a:noFill/>
          <a:ln>
            <a:noFill/>
          </a:ln>
        </p:spPr>
      </p:pic>
      <p:pic>
        <p:nvPicPr>
          <p:cNvPr id="2241" name="Google Shape;2241;p117"/>
          <p:cNvPicPr preferRelativeResize="0"/>
          <p:nvPr/>
        </p:nvPicPr>
        <p:blipFill rotWithShape="1">
          <a:blip r:embed="rId4">
            <a:alphaModFix/>
          </a:blip>
          <a:srcRect b="0" l="0" r="0" t="0"/>
          <a:stretch/>
        </p:blipFill>
        <p:spPr>
          <a:xfrm>
            <a:off x="14496766" y="3406076"/>
            <a:ext cx="2404522" cy="2404522"/>
          </a:xfrm>
          <a:prstGeom prst="rect">
            <a:avLst/>
          </a:prstGeom>
          <a:noFill/>
          <a:ln>
            <a:noFill/>
          </a:ln>
        </p:spPr>
      </p:pic>
      <p:pic>
        <p:nvPicPr>
          <p:cNvPr id="2242" name="Google Shape;2242;p117"/>
          <p:cNvPicPr preferRelativeResize="0"/>
          <p:nvPr/>
        </p:nvPicPr>
        <p:blipFill rotWithShape="1">
          <a:blip r:embed="rId5">
            <a:alphaModFix/>
          </a:blip>
          <a:srcRect b="0" l="0" r="0" t="0"/>
          <a:stretch/>
        </p:blipFill>
        <p:spPr>
          <a:xfrm>
            <a:off x="6419650" y="3822639"/>
            <a:ext cx="1804256" cy="1804256"/>
          </a:xfrm>
          <a:prstGeom prst="rect">
            <a:avLst/>
          </a:prstGeom>
          <a:noFill/>
          <a:ln>
            <a:noFill/>
          </a:ln>
        </p:spPr>
      </p:pic>
      <p:pic>
        <p:nvPicPr>
          <p:cNvPr id="2243" name="Google Shape;2243;p117"/>
          <p:cNvPicPr preferRelativeResize="0"/>
          <p:nvPr/>
        </p:nvPicPr>
        <p:blipFill rotWithShape="1">
          <a:blip r:embed="rId6">
            <a:alphaModFix/>
          </a:blip>
          <a:srcRect b="0" l="0" r="0" t="0"/>
          <a:stretch/>
        </p:blipFill>
        <p:spPr>
          <a:xfrm>
            <a:off x="1924774" y="3821191"/>
            <a:ext cx="1830528" cy="1805598"/>
          </a:xfrm>
          <a:prstGeom prst="rect">
            <a:avLst/>
          </a:prstGeom>
          <a:noFill/>
          <a:ln>
            <a:noFill/>
          </a:ln>
        </p:spPr>
      </p:pic>
      <p:sp>
        <p:nvSpPr>
          <p:cNvPr id="2244" name="Google Shape;2244;p117"/>
          <p:cNvSpPr txBox="1"/>
          <p:nvPr/>
        </p:nvSpPr>
        <p:spPr>
          <a:xfrm>
            <a:off x="12344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GITHUB</a:t>
            </a:r>
            <a:endParaRPr/>
          </a:p>
        </p:txBody>
      </p:sp>
      <p:sp>
        <p:nvSpPr>
          <p:cNvPr id="2245" name="Google Shape;2245;p117"/>
          <p:cNvSpPr txBox="1"/>
          <p:nvPr/>
        </p:nvSpPr>
        <p:spPr>
          <a:xfrm>
            <a:off x="12972567" y="6838514"/>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DOCKER</a:t>
            </a:r>
            <a:endParaRPr/>
          </a:p>
        </p:txBody>
      </p:sp>
      <p:sp>
        <p:nvSpPr>
          <p:cNvPr id="2246" name="Google Shape;2246;p117"/>
          <p:cNvSpPr/>
          <p:nvPr/>
        </p:nvSpPr>
        <p:spPr>
          <a:xfrm>
            <a:off x="570289" y="7438404"/>
            <a:ext cx="453970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7"/>
              </a:rPr>
              <a:t>https://github.com/rapidsai</a:t>
            </a:r>
            <a:endParaRPr b="0" i="0" sz="1800" cap="none" strike="noStrike">
              <a:solidFill>
                <a:schemeClr val="accent4"/>
              </a:solidFill>
              <a:latin typeface="Trebuchet MS"/>
              <a:ea typeface="Trebuchet MS"/>
              <a:cs typeface="Trebuchet MS"/>
              <a:sym typeface="Trebuchet MS"/>
            </a:endParaRPr>
          </a:p>
        </p:txBody>
      </p:sp>
      <p:sp>
        <p:nvSpPr>
          <p:cNvPr id="2247" name="Google Shape;2247;p117"/>
          <p:cNvSpPr txBox="1"/>
          <p:nvPr/>
        </p:nvSpPr>
        <p:spPr>
          <a:xfrm>
            <a:off x="4670169"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ANACONDA</a:t>
            </a:r>
            <a:endParaRPr/>
          </a:p>
        </p:txBody>
      </p:sp>
      <p:sp>
        <p:nvSpPr>
          <p:cNvPr id="2248" name="Google Shape;2248;p117"/>
          <p:cNvSpPr txBox="1"/>
          <p:nvPr/>
        </p:nvSpPr>
        <p:spPr>
          <a:xfrm>
            <a:off x="896546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NGC</a:t>
            </a:r>
            <a:endParaRPr/>
          </a:p>
        </p:txBody>
      </p:sp>
      <p:sp>
        <p:nvSpPr>
          <p:cNvPr id="2249" name="Google Shape;2249;p117"/>
          <p:cNvSpPr/>
          <p:nvPr/>
        </p:nvSpPr>
        <p:spPr>
          <a:xfrm>
            <a:off x="5117012" y="7438404"/>
            <a:ext cx="453970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8"/>
              </a:rPr>
              <a:t>https://anaconda.org/rapidsai/</a:t>
            </a:r>
            <a:endParaRPr b="0" i="0" sz="1800" cap="none" strike="noStrike">
              <a:solidFill>
                <a:schemeClr val="accent4"/>
              </a:solidFill>
              <a:latin typeface="Trebuchet MS"/>
              <a:ea typeface="Trebuchet MS"/>
              <a:cs typeface="Trebuchet MS"/>
              <a:sym typeface="Trebuchet MS"/>
            </a:endParaRPr>
          </a:p>
        </p:txBody>
      </p:sp>
      <p:sp>
        <p:nvSpPr>
          <p:cNvPr id="2250" name="Google Shape;2250;p117"/>
          <p:cNvSpPr/>
          <p:nvPr/>
        </p:nvSpPr>
        <p:spPr>
          <a:xfrm>
            <a:off x="9773264" y="7438404"/>
            <a:ext cx="381779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9"/>
              </a:rPr>
              <a:t>https://ngc.nvidia.com/registry/nvidia-rapidsai-rapidsai</a:t>
            </a:r>
            <a:endParaRPr b="0" i="0" sz="1800" cap="none" strike="noStrike">
              <a:solidFill>
                <a:schemeClr val="accent4"/>
              </a:solidFill>
              <a:latin typeface="Trebuchet MS"/>
              <a:ea typeface="Trebuchet MS"/>
              <a:cs typeface="Trebuchet MS"/>
              <a:sym typeface="Trebuchet MS"/>
            </a:endParaRPr>
          </a:p>
        </p:txBody>
      </p:sp>
      <p:sp>
        <p:nvSpPr>
          <p:cNvPr id="2251" name="Google Shape;2251;p117"/>
          <p:cNvSpPr/>
          <p:nvPr/>
        </p:nvSpPr>
        <p:spPr>
          <a:xfrm>
            <a:off x="14094059" y="7438404"/>
            <a:ext cx="3190406"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10"/>
              </a:rPr>
              <a:t>https://hub.docker.com/r/rapidsai/rapidsai/</a:t>
            </a:r>
            <a:endParaRPr b="0" i="0" sz="1800" cap="none" strike="noStrike">
              <a:solidFill>
                <a:schemeClr val="accent4"/>
              </a:solidFill>
              <a:latin typeface="Trebuchet MS"/>
              <a:ea typeface="Trebuchet MS"/>
              <a:cs typeface="Trebuchet MS"/>
              <a:sym typeface="Trebuchet MS"/>
            </a:endParaRPr>
          </a:p>
        </p:txBody>
      </p:sp>
      <p:sp>
        <p:nvSpPr>
          <p:cNvPr id="2252" name="Google Shape;2252;p11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2253" name="Google Shape;2253;p11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pic>
        <p:nvPicPr>
          <p:cNvPr id="2258" name="Google Shape;2258;p118"/>
          <p:cNvPicPr preferRelativeResize="0"/>
          <p:nvPr/>
        </p:nvPicPr>
        <p:blipFill rotWithShape="1">
          <a:blip r:embed="rId3">
            <a:alphaModFix/>
          </a:blip>
          <a:srcRect b="0" l="0" r="0" t="0"/>
          <a:stretch/>
        </p:blipFill>
        <p:spPr>
          <a:xfrm>
            <a:off x="9409913" y="6402917"/>
            <a:ext cx="3319658" cy="847196"/>
          </a:xfrm>
          <a:prstGeom prst="rect">
            <a:avLst/>
          </a:prstGeom>
          <a:noFill/>
          <a:ln>
            <a:noFill/>
          </a:ln>
        </p:spPr>
      </p:pic>
      <p:pic>
        <p:nvPicPr>
          <p:cNvPr id="2259" name="Google Shape;2259;p118"/>
          <p:cNvPicPr preferRelativeResize="0"/>
          <p:nvPr/>
        </p:nvPicPr>
        <p:blipFill rotWithShape="1">
          <a:blip r:embed="rId4">
            <a:alphaModFix/>
          </a:blip>
          <a:srcRect b="0" l="0" r="0" t="0"/>
          <a:stretch/>
        </p:blipFill>
        <p:spPr>
          <a:xfrm>
            <a:off x="6736621" y="4254476"/>
            <a:ext cx="1677396" cy="484774"/>
          </a:xfrm>
          <a:prstGeom prst="rect">
            <a:avLst/>
          </a:prstGeom>
          <a:noFill/>
          <a:ln>
            <a:noFill/>
          </a:ln>
        </p:spPr>
      </p:pic>
      <p:pic>
        <p:nvPicPr>
          <p:cNvPr id="2260" name="Google Shape;2260;p118"/>
          <p:cNvPicPr preferRelativeResize="0"/>
          <p:nvPr/>
        </p:nvPicPr>
        <p:blipFill rotWithShape="1">
          <a:blip r:embed="rId5">
            <a:alphaModFix/>
          </a:blip>
          <a:srcRect b="0" l="0" r="0" t="0"/>
          <a:stretch/>
        </p:blipFill>
        <p:spPr>
          <a:xfrm>
            <a:off x="13454584" y="5836647"/>
            <a:ext cx="1266335" cy="1266344"/>
          </a:xfrm>
          <a:prstGeom prst="rect">
            <a:avLst/>
          </a:prstGeom>
          <a:noFill/>
          <a:ln>
            <a:noFill/>
          </a:ln>
        </p:spPr>
      </p:pic>
      <p:sp>
        <p:nvSpPr>
          <p:cNvPr id="2261" name="Google Shape;2261;p118"/>
          <p:cNvSpPr txBox="1"/>
          <p:nvPr/>
        </p:nvSpPr>
        <p:spPr>
          <a:xfrm>
            <a:off x="3396978" y="8356012"/>
            <a:ext cx="11494043" cy="1795500"/>
          </a:xfrm>
          <a:prstGeom prst="rect">
            <a:avLst/>
          </a:prstGeom>
          <a:no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b="0" i="0" sz="2000" u="none" cap="none" strike="noStrike">
              <a:solidFill>
                <a:schemeClr val="accent4"/>
              </a:solidFill>
              <a:latin typeface="Trebuchet MS"/>
              <a:ea typeface="Trebuchet MS"/>
              <a:cs typeface="Trebuchet MS"/>
              <a:sym typeface="Trebuchet MS"/>
            </a:endParaRPr>
          </a:p>
          <a:p>
            <a:pPr indent="-306923" lvl="1" marL="1238275" marR="0" rtl="0" algn="l">
              <a:lnSpc>
                <a:spcPct val="100000"/>
              </a:lnSpc>
              <a:spcBef>
                <a:spcPts val="0"/>
              </a:spcBef>
              <a:spcAft>
                <a:spcPts val="0"/>
              </a:spcAft>
              <a:buNone/>
            </a:pPr>
            <a:r>
              <a:t/>
            </a:r>
            <a:endParaRPr b="0" i="0" sz="2000" u="none" cap="none" strike="noStrike">
              <a:solidFill>
                <a:schemeClr val="accent4"/>
              </a:solidFill>
              <a:latin typeface="Trebuchet MS"/>
              <a:ea typeface="Trebuchet MS"/>
              <a:cs typeface="Trebuchet MS"/>
              <a:sym typeface="Trebuchet MS"/>
            </a:endParaRPr>
          </a:p>
        </p:txBody>
      </p:sp>
      <p:grpSp>
        <p:nvGrpSpPr>
          <p:cNvPr id="2262" name="Google Shape;2262;p118"/>
          <p:cNvGrpSpPr/>
          <p:nvPr/>
        </p:nvGrpSpPr>
        <p:grpSpPr>
          <a:xfrm>
            <a:off x="6472932" y="6379025"/>
            <a:ext cx="2516521" cy="705306"/>
            <a:chOff x="1333174" y="3019940"/>
            <a:chExt cx="2847389" cy="798039"/>
          </a:xfrm>
        </p:grpSpPr>
        <p:pic>
          <p:nvPicPr>
            <p:cNvPr id="2263" name="Google Shape;2263;p118"/>
            <p:cNvPicPr preferRelativeResize="0"/>
            <p:nvPr/>
          </p:nvPicPr>
          <p:blipFill rotWithShape="1">
            <a:blip r:embed="rId6">
              <a:alphaModFix/>
            </a:blip>
            <a:srcRect b="0" l="0" r="0" t="0"/>
            <a:stretch/>
          </p:blipFill>
          <p:spPr>
            <a:xfrm>
              <a:off x="1333174" y="3019940"/>
              <a:ext cx="798011" cy="798039"/>
            </a:xfrm>
            <a:prstGeom prst="rect">
              <a:avLst/>
            </a:prstGeom>
            <a:noFill/>
            <a:ln>
              <a:noFill/>
            </a:ln>
          </p:spPr>
        </p:pic>
        <p:sp>
          <p:nvSpPr>
            <p:cNvPr id="2264" name="Google Shape;2264;p118"/>
            <p:cNvSpPr txBox="1"/>
            <p:nvPr/>
          </p:nvSpPr>
          <p:spPr>
            <a:xfrm>
              <a:off x="2179263" y="3114173"/>
              <a:ext cx="2001300" cy="540300"/>
            </a:xfrm>
            <a:prstGeom prst="rect">
              <a:avLst/>
            </a:prstGeom>
            <a:no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rPr b="1" i="0" lang="en-US" sz="2000" u="none" cap="none" strike="noStrike">
                  <a:solidFill>
                    <a:srgbClr val="4486F7"/>
                  </a:solidFill>
                  <a:latin typeface="Trebuchet MS"/>
                  <a:ea typeface="Trebuchet MS"/>
                  <a:cs typeface="Trebuchet MS"/>
                  <a:sym typeface="Trebuchet MS"/>
                </a:rPr>
                <a:t>Cloud </a:t>
              </a:r>
              <a:br>
                <a:rPr b="1" i="0" lang="en-US" sz="2000" u="none" cap="none" strike="noStrike">
                  <a:solidFill>
                    <a:srgbClr val="4486F7"/>
                  </a:solidFill>
                  <a:latin typeface="Trebuchet MS"/>
                  <a:ea typeface="Trebuchet MS"/>
                  <a:cs typeface="Trebuchet MS"/>
                  <a:sym typeface="Trebuchet MS"/>
                </a:rPr>
              </a:br>
              <a:r>
                <a:rPr b="1" i="0" lang="en-US" sz="2000" u="none" cap="none" strike="noStrike">
                  <a:solidFill>
                    <a:srgbClr val="4486F7"/>
                  </a:solidFill>
                  <a:latin typeface="Trebuchet MS"/>
                  <a:ea typeface="Trebuchet MS"/>
                  <a:cs typeface="Trebuchet MS"/>
                  <a:sym typeface="Trebuchet MS"/>
                </a:rPr>
                <a:t>Dataproc</a:t>
              </a:r>
              <a:endParaRPr b="1" i="0" sz="2000" u="none" cap="none" strike="noStrike">
                <a:solidFill>
                  <a:srgbClr val="4486F7"/>
                </a:solidFill>
                <a:latin typeface="Trebuchet MS"/>
                <a:ea typeface="Trebuchet MS"/>
                <a:cs typeface="Trebuchet MS"/>
                <a:sym typeface="Trebuchet MS"/>
              </a:endParaRPr>
            </a:p>
          </p:txBody>
        </p:sp>
      </p:grpSp>
      <p:grpSp>
        <p:nvGrpSpPr>
          <p:cNvPr id="2265" name="Google Shape;2265;p118"/>
          <p:cNvGrpSpPr/>
          <p:nvPr/>
        </p:nvGrpSpPr>
        <p:grpSpPr>
          <a:xfrm>
            <a:off x="9873985" y="4054620"/>
            <a:ext cx="2807060" cy="718348"/>
            <a:chOff x="8095006" y="3166254"/>
            <a:chExt cx="2644139" cy="676655"/>
          </a:xfrm>
        </p:grpSpPr>
        <p:pic>
          <p:nvPicPr>
            <p:cNvPr id="2266" name="Google Shape;2266;p118"/>
            <p:cNvPicPr preferRelativeResize="0"/>
            <p:nvPr/>
          </p:nvPicPr>
          <p:blipFill rotWithShape="1">
            <a:blip r:embed="rId7">
              <a:alphaModFix/>
            </a:blip>
            <a:srcRect b="0" l="0" r="0" t="0"/>
            <a:stretch/>
          </p:blipFill>
          <p:spPr>
            <a:xfrm>
              <a:off x="8095006" y="3166254"/>
              <a:ext cx="676652" cy="676655"/>
            </a:xfrm>
            <a:prstGeom prst="rect">
              <a:avLst/>
            </a:prstGeom>
            <a:noFill/>
            <a:ln>
              <a:noFill/>
            </a:ln>
          </p:spPr>
        </p:pic>
        <p:sp>
          <p:nvSpPr>
            <p:cNvPr id="2267" name="Google Shape;2267;p118"/>
            <p:cNvSpPr txBox="1"/>
            <p:nvPr/>
          </p:nvSpPr>
          <p:spPr>
            <a:xfrm>
              <a:off x="8771658" y="3299345"/>
              <a:ext cx="1967488" cy="480300"/>
            </a:xfrm>
            <a:prstGeom prst="rect">
              <a:avLst/>
            </a:prstGeom>
            <a:no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rPr b="0" i="0" lang="en-US" sz="2000" u="none" cap="none" strike="noStrike">
                  <a:solidFill>
                    <a:srgbClr val="0082D1"/>
                  </a:solidFill>
                  <a:latin typeface="Trebuchet MS"/>
                  <a:ea typeface="Trebuchet MS"/>
                  <a:cs typeface="Trebuchet MS"/>
                  <a:sym typeface="Trebuchet MS"/>
                </a:rPr>
                <a:t>Azure Machine Learning</a:t>
              </a:r>
              <a:endParaRPr b="0" i="0" sz="2000" u="none" cap="none" strike="noStrike">
                <a:solidFill>
                  <a:srgbClr val="0082D1"/>
                </a:solidFill>
                <a:latin typeface="Trebuchet MS"/>
                <a:ea typeface="Trebuchet MS"/>
                <a:cs typeface="Trebuchet MS"/>
                <a:sym typeface="Trebuchet MS"/>
              </a:endParaRPr>
            </a:p>
          </p:txBody>
        </p:sp>
      </p:grpSp>
      <p:pic>
        <p:nvPicPr>
          <p:cNvPr id="2268" name="Google Shape;2268;p118"/>
          <p:cNvPicPr preferRelativeResize="0"/>
          <p:nvPr/>
        </p:nvPicPr>
        <p:blipFill rotWithShape="1">
          <a:blip r:embed="rId8">
            <a:alphaModFix/>
          </a:blip>
          <a:srcRect b="39787" l="12507" r="12909" t="35866"/>
          <a:stretch/>
        </p:blipFill>
        <p:spPr>
          <a:xfrm>
            <a:off x="13454584" y="4158466"/>
            <a:ext cx="2690772" cy="702550"/>
          </a:xfrm>
          <a:prstGeom prst="rect">
            <a:avLst/>
          </a:prstGeom>
          <a:noFill/>
          <a:ln>
            <a:noFill/>
          </a:ln>
        </p:spPr>
      </p:pic>
      <p:pic>
        <p:nvPicPr>
          <p:cNvPr id="2269" name="Google Shape;2269;p118"/>
          <p:cNvPicPr preferRelativeResize="0"/>
          <p:nvPr/>
        </p:nvPicPr>
        <p:blipFill rotWithShape="1">
          <a:blip r:embed="rId9">
            <a:alphaModFix/>
          </a:blip>
          <a:srcRect b="0" l="0" r="0" t="0"/>
          <a:stretch/>
        </p:blipFill>
        <p:spPr>
          <a:xfrm>
            <a:off x="3127779" y="6306514"/>
            <a:ext cx="1984718" cy="678130"/>
          </a:xfrm>
          <a:prstGeom prst="rect">
            <a:avLst/>
          </a:prstGeom>
          <a:noFill/>
          <a:ln>
            <a:noFill/>
          </a:ln>
        </p:spPr>
      </p:pic>
      <p:pic>
        <p:nvPicPr>
          <p:cNvPr id="2270" name="Google Shape;2270;p118"/>
          <p:cNvPicPr preferRelativeResize="0"/>
          <p:nvPr/>
        </p:nvPicPr>
        <p:blipFill rotWithShape="1">
          <a:blip r:embed="rId10">
            <a:alphaModFix/>
          </a:blip>
          <a:srcRect b="0" l="0" r="0" t="0"/>
          <a:stretch/>
        </p:blipFill>
        <p:spPr>
          <a:xfrm>
            <a:off x="2227086" y="4314908"/>
            <a:ext cx="3131980" cy="622718"/>
          </a:xfrm>
          <a:prstGeom prst="rect">
            <a:avLst/>
          </a:prstGeom>
          <a:noFill/>
          <a:ln>
            <a:noFill/>
          </a:ln>
        </p:spPr>
      </p:pic>
      <p:sp>
        <p:nvSpPr>
          <p:cNvPr id="2271" name="Google Shape;2271;p11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Deploy RAPIDS Everywhere</a:t>
            </a:r>
            <a:endParaRPr/>
          </a:p>
        </p:txBody>
      </p:sp>
      <p:sp>
        <p:nvSpPr>
          <p:cNvPr id="2272" name="Google Shape;2272;p11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Focused on Robust Functionality, Deployment, and User Experience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pic>
        <p:nvPicPr>
          <p:cNvPr id="2277" name="Google Shape;2277;p119"/>
          <p:cNvPicPr preferRelativeResize="0"/>
          <p:nvPr/>
        </p:nvPicPr>
        <p:blipFill rotWithShape="1">
          <a:blip r:embed="rId3">
            <a:alphaModFix/>
          </a:blip>
          <a:srcRect b="2324" l="59435" r="2902" t="0"/>
          <a:stretch/>
        </p:blipFill>
        <p:spPr>
          <a:xfrm>
            <a:off x="2006837" y="4044769"/>
            <a:ext cx="1384162" cy="1312091"/>
          </a:xfrm>
          <a:prstGeom prst="rect">
            <a:avLst/>
          </a:prstGeom>
          <a:noFill/>
          <a:ln>
            <a:noFill/>
          </a:ln>
        </p:spPr>
      </p:pic>
      <p:pic>
        <p:nvPicPr>
          <p:cNvPr id="2278" name="Google Shape;2278;p119"/>
          <p:cNvPicPr preferRelativeResize="0"/>
          <p:nvPr/>
        </p:nvPicPr>
        <p:blipFill rotWithShape="1">
          <a:blip r:embed="rId4">
            <a:alphaModFix/>
          </a:blip>
          <a:srcRect b="0" l="0" r="0" t="0"/>
          <a:stretch/>
        </p:blipFill>
        <p:spPr>
          <a:xfrm>
            <a:off x="14500641" y="3687626"/>
            <a:ext cx="1785014" cy="1785014"/>
          </a:xfrm>
          <a:prstGeom prst="rect">
            <a:avLst/>
          </a:prstGeom>
          <a:noFill/>
          <a:ln>
            <a:noFill/>
          </a:ln>
        </p:spPr>
      </p:pic>
      <p:pic>
        <p:nvPicPr>
          <p:cNvPr id="2279" name="Google Shape;2279;p119"/>
          <p:cNvPicPr preferRelativeResize="0"/>
          <p:nvPr/>
        </p:nvPicPr>
        <p:blipFill rotWithShape="1">
          <a:blip r:embed="rId5">
            <a:alphaModFix/>
          </a:blip>
          <a:srcRect b="0" l="4912" r="7019" t="0"/>
          <a:stretch/>
        </p:blipFill>
        <p:spPr>
          <a:xfrm>
            <a:off x="5748231" y="4142526"/>
            <a:ext cx="2713132" cy="1170922"/>
          </a:xfrm>
          <a:prstGeom prst="rect">
            <a:avLst/>
          </a:prstGeom>
          <a:noFill/>
          <a:ln>
            <a:noFill/>
          </a:ln>
        </p:spPr>
      </p:pic>
      <p:pic>
        <p:nvPicPr>
          <p:cNvPr id="2280" name="Google Shape;2280;p119"/>
          <p:cNvPicPr preferRelativeResize="0"/>
          <p:nvPr/>
        </p:nvPicPr>
        <p:blipFill rotWithShape="1">
          <a:blip r:embed="rId6">
            <a:alphaModFix/>
          </a:blip>
          <a:srcRect b="0" l="0" r="0" t="0"/>
          <a:stretch/>
        </p:blipFill>
        <p:spPr>
          <a:xfrm>
            <a:off x="9949198" y="4137887"/>
            <a:ext cx="2818486" cy="1139386"/>
          </a:xfrm>
          <a:prstGeom prst="rect">
            <a:avLst/>
          </a:prstGeom>
          <a:noFill/>
          <a:ln>
            <a:noFill/>
          </a:ln>
        </p:spPr>
      </p:pic>
      <p:sp>
        <p:nvSpPr>
          <p:cNvPr id="2281" name="Google Shape;2281;p119"/>
          <p:cNvSpPr txBox="1"/>
          <p:nvPr/>
        </p:nvSpPr>
        <p:spPr>
          <a:xfrm>
            <a:off x="0" y="8761871"/>
            <a:ext cx="18288001" cy="5693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chemeClr val="accent4"/>
                </a:solidFill>
                <a:latin typeface="Trebuchet MS"/>
                <a:ea typeface="Trebuchet MS"/>
                <a:cs typeface="Trebuchet MS"/>
                <a:sym typeface="Trebuchet MS"/>
              </a:rPr>
              <a:t>Integrations, feedback, documentation support, pull requests, new issues, or code donations welcomed!</a:t>
            </a:r>
            <a:endParaRPr b="0" i="0" sz="3200" u="none" cap="none" strike="noStrike">
              <a:solidFill>
                <a:schemeClr val="accent4"/>
              </a:solidFill>
              <a:latin typeface="Trebuchet MS"/>
              <a:ea typeface="Trebuchet MS"/>
              <a:cs typeface="Trebuchet MS"/>
              <a:sym typeface="Trebuchet MS"/>
            </a:endParaRPr>
          </a:p>
        </p:txBody>
      </p:sp>
      <p:sp>
        <p:nvSpPr>
          <p:cNvPr id="2282" name="Google Shape;2282;p119"/>
          <p:cNvSpPr txBox="1"/>
          <p:nvPr/>
        </p:nvSpPr>
        <p:spPr>
          <a:xfrm>
            <a:off x="-140609"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APACHE ARROW</a:t>
            </a:r>
            <a:endParaRPr/>
          </a:p>
        </p:txBody>
      </p:sp>
      <p:sp>
        <p:nvSpPr>
          <p:cNvPr id="2283" name="Google Shape;2283;p119"/>
          <p:cNvSpPr txBox="1"/>
          <p:nvPr/>
        </p:nvSpPr>
        <p:spPr>
          <a:xfrm>
            <a:off x="12676451" y="6368152"/>
            <a:ext cx="5433392" cy="126188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GPU OPEN ANALYTICS INITIATIVE</a:t>
            </a:r>
            <a:endParaRPr/>
          </a:p>
        </p:txBody>
      </p:sp>
      <p:sp>
        <p:nvSpPr>
          <p:cNvPr id="2284" name="Google Shape;2284;p119"/>
          <p:cNvSpPr/>
          <p:nvPr/>
        </p:nvSpPr>
        <p:spPr>
          <a:xfrm>
            <a:off x="306234" y="7438404"/>
            <a:ext cx="453970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7"/>
              </a:rPr>
              <a:t>https://arrow.apache.org/</a:t>
            </a:r>
            <a:endParaRPr b="0" i="0" sz="2400" cap="none" strike="noStrike">
              <a:solidFill>
                <a:schemeClr val="accent4"/>
              </a:solidFill>
              <a:latin typeface="Trebuchet MS"/>
              <a:ea typeface="Trebuchet MS"/>
              <a:cs typeface="Trebuchet MS"/>
              <a:sym typeface="Trebuchet MS"/>
            </a:endParaRPr>
          </a:p>
        </p:txBody>
      </p:sp>
      <p:sp>
        <p:nvSpPr>
          <p:cNvPr id="2285" name="Google Shape;2285;p119"/>
          <p:cNvSpPr/>
          <p:nvPr/>
        </p:nvSpPr>
        <p:spPr>
          <a:xfrm>
            <a:off x="984839" y="7782080"/>
            <a:ext cx="318249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@ApacheArrow</a:t>
            </a:r>
            <a:endParaRPr b="0" i="0" sz="1800" u="none" cap="none" strike="noStrike">
              <a:solidFill>
                <a:schemeClr val="accent4"/>
              </a:solidFill>
              <a:latin typeface="Trebuchet MS"/>
              <a:ea typeface="Trebuchet MS"/>
              <a:cs typeface="Trebuchet MS"/>
              <a:sym typeface="Trebuchet MS"/>
            </a:endParaRPr>
          </a:p>
        </p:txBody>
      </p:sp>
      <p:sp>
        <p:nvSpPr>
          <p:cNvPr id="2286" name="Google Shape;2286;p119"/>
          <p:cNvSpPr/>
          <p:nvPr/>
        </p:nvSpPr>
        <p:spPr>
          <a:xfrm>
            <a:off x="12792008" y="7422752"/>
            <a:ext cx="5202300" cy="615600"/>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8"/>
              </a:rPr>
              <a:t>http://gpuopenanalytics.com/</a:t>
            </a:r>
            <a:endParaRPr b="0" i="0" sz="2400" cap="none" strike="noStrike">
              <a:solidFill>
                <a:schemeClr val="accent4"/>
              </a:solidFill>
              <a:latin typeface="Trebuchet MS"/>
              <a:ea typeface="Trebuchet MS"/>
              <a:cs typeface="Trebuchet MS"/>
              <a:sym typeface="Trebuchet MS"/>
            </a:endParaRPr>
          </a:p>
        </p:txBody>
      </p:sp>
      <p:sp>
        <p:nvSpPr>
          <p:cNvPr id="2287" name="Google Shape;2287;p119"/>
          <p:cNvSpPr/>
          <p:nvPr/>
        </p:nvSpPr>
        <p:spPr>
          <a:xfrm>
            <a:off x="14293488" y="7766017"/>
            <a:ext cx="2199320"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@GPUOAI</a:t>
            </a:r>
            <a:endParaRPr b="0" i="0" sz="2400" u="none" cap="none" strike="noStrike">
              <a:solidFill>
                <a:schemeClr val="accent4"/>
              </a:solidFill>
              <a:latin typeface="Trebuchet MS"/>
              <a:ea typeface="Trebuchet MS"/>
              <a:cs typeface="Trebuchet MS"/>
              <a:sym typeface="Trebuchet MS"/>
            </a:endParaRPr>
          </a:p>
        </p:txBody>
      </p:sp>
      <p:sp>
        <p:nvSpPr>
          <p:cNvPr id="2288" name="Google Shape;2288;p119"/>
          <p:cNvSpPr txBox="1"/>
          <p:nvPr/>
        </p:nvSpPr>
        <p:spPr>
          <a:xfrm>
            <a:off x="439118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RAPIDS</a:t>
            </a:r>
            <a:endParaRPr/>
          </a:p>
        </p:txBody>
      </p:sp>
      <p:sp>
        <p:nvSpPr>
          <p:cNvPr id="2289" name="Google Shape;2289;p119"/>
          <p:cNvSpPr/>
          <p:nvPr/>
        </p:nvSpPr>
        <p:spPr>
          <a:xfrm>
            <a:off x="5650218" y="7422752"/>
            <a:ext cx="291532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9"/>
              </a:rPr>
              <a:t>https://rapids.ai</a:t>
            </a:r>
            <a:endParaRPr b="0" i="0" sz="1800" cap="none" strike="noStrike">
              <a:solidFill>
                <a:schemeClr val="accent4"/>
              </a:solidFill>
              <a:latin typeface="Trebuchet MS"/>
              <a:ea typeface="Trebuchet MS"/>
              <a:cs typeface="Trebuchet MS"/>
              <a:sym typeface="Trebuchet MS"/>
            </a:endParaRPr>
          </a:p>
        </p:txBody>
      </p:sp>
      <p:sp>
        <p:nvSpPr>
          <p:cNvPr id="2290" name="Google Shape;2290;p119"/>
          <p:cNvSpPr/>
          <p:nvPr/>
        </p:nvSpPr>
        <p:spPr>
          <a:xfrm>
            <a:off x="5847922" y="7766017"/>
            <a:ext cx="2519920"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@RAPIDSAI</a:t>
            </a:r>
            <a:endParaRPr b="0" i="0" sz="1800" u="none" cap="none" strike="noStrike">
              <a:solidFill>
                <a:schemeClr val="accent4"/>
              </a:solidFill>
              <a:latin typeface="Trebuchet MS"/>
              <a:ea typeface="Trebuchet MS"/>
              <a:cs typeface="Trebuchet MS"/>
              <a:sym typeface="Trebuchet MS"/>
            </a:endParaRPr>
          </a:p>
        </p:txBody>
      </p:sp>
      <p:sp>
        <p:nvSpPr>
          <p:cNvPr id="2291" name="Google Shape;2291;p119"/>
          <p:cNvSpPr txBox="1"/>
          <p:nvPr/>
        </p:nvSpPr>
        <p:spPr>
          <a:xfrm>
            <a:off x="8638478"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DASK</a:t>
            </a:r>
            <a:endParaRPr/>
          </a:p>
        </p:txBody>
      </p:sp>
      <p:sp>
        <p:nvSpPr>
          <p:cNvPr id="2292" name="Google Shape;2292;p119"/>
          <p:cNvSpPr/>
          <p:nvPr/>
        </p:nvSpPr>
        <p:spPr>
          <a:xfrm>
            <a:off x="9886823" y="7433910"/>
            <a:ext cx="2936702"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10"/>
              </a:rPr>
              <a:t>https://dask.org</a:t>
            </a:r>
            <a:endParaRPr b="0" i="0" sz="1800" cap="none" strike="noStrike">
              <a:solidFill>
                <a:schemeClr val="accent4"/>
              </a:solidFill>
              <a:latin typeface="Trebuchet MS"/>
              <a:ea typeface="Trebuchet MS"/>
              <a:cs typeface="Trebuchet MS"/>
              <a:sym typeface="Trebuchet MS"/>
            </a:endParaRPr>
          </a:p>
        </p:txBody>
      </p:sp>
      <p:sp>
        <p:nvSpPr>
          <p:cNvPr id="2293" name="Google Shape;2293;p119"/>
          <p:cNvSpPr/>
          <p:nvPr/>
        </p:nvSpPr>
        <p:spPr>
          <a:xfrm>
            <a:off x="10116588" y="7766017"/>
            <a:ext cx="2477173"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@Dask_dev</a:t>
            </a:r>
            <a:endParaRPr b="0" i="0" sz="1800" u="none" cap="none" strike="noStrike">
              <a:solidFill>
                <a:schemeClr val="accent4"/>
              </a:solidFill>
              <a:latin typeface="Trebuchet MS"/>
              <a:ea typeface="Trebuchet MS"/>
              <a:cs typeface="Trebuchet MS"/>
              <a:sym typeface="Trebuchet MS"/>
            </a:endParaRPr>
          </a:p>
        </p:txBody>
      </p:sp>
      <p:sp>
        <p:nvSpPr>
          <p:cNvPr id="2294" name="Google Shape;2294;p11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Join the Movement</a:t>
            </a:r>
            <a:endParaRPr/>
          </a:p>
        </p:txBody>
      </p:sp>
      <p:sp>
        <p:nvSpPr>
          <p:cNvPr id="2295" name="Google Shape;2295;p11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0" name="Shape 2300"/>
        <p:cNvGrpSpPr/>
        <p:nvPr/>
      </p:nvGrpSpPr>
      <p:grpSpPr>
        <a:xfrm>
          <a:off x="0" y="0"/>
          <a:ext cx="0" cy="0"/>
          <a:chOff x="0" y="0"/>
          <a:chExt cx="0" cy="0"/>
        </a:xfrm>
      </p:grpSpPr>
      <p:sp>
        <p:nvSpPr>
          <p:cNvPr id="2301" name="Google Shape;2301;p120"/>
          <p:cNvSpPr txBox="1"/>
          <p:nvPr/>
        </p:nvSpPr>
        <p:spPr>
          <a:xfrm>
            <a:off x="802769" y="1849597"/>
            <a:ext cx="15947375" cy="1638092"/>
          </a:xfrm>
          <a:prstGeom prst="rect">
            <a:avLst/>
          </a:prstGeom>
          <a:noFill/>
          <a:ln>
            <a:noFill/>
          </a:ln>
        </p:spPr>
        <p:txBody>
          <a:bodyPr anchorCtr="0" anchor="t" bIns="76150" lIns="152375" spcFirstLastPara="1" rIns="152375" wrap="square" tIns="76150">
            <a:noAutofit/>
          </a:bodyPr>
          <a:lstStyle/>
          <a:p>
            <a:pPr indent="0" lvl="0" marL="0" marR="0" rtl="0" algn="l">
              <a:lnSpc>
                <a:spcPct val="90000"/>
              </a:lnSpc>
              <a:spcBef>
                <a:spcPts val="0"/>
              </a:spcBef>
              <a:spcAft>
                <a:spcPts val="0"/>
              </a:spcAft>
              <a:buNone/>
            </a:pPr>
            <a:r>
              <a:rPr b="0" i="0" lang="en-US" sz="4800" u="none" cap="none" strike="noStrike">
                <a:solidFill>
                  <a:schemeClr val="lt1"/>
                </a:solidFill>
                <a:latin typeface="Trebuchet MS"/>
                <a:ea typeface="Trebuchet MS"/>
                <a:cs typeface="Trebuchet MS"/>
                <a:sym typeface="Trebuchet MS"/>
              </a:rPr>
              <a:t>THANK YOU</a:t>
            </a:r>
            <a:endParaRPr b="0" i="0" sz="3200" u="none" cap="none" strike="noStrike">
              <a:solidFill>
                <a:srgbClr val="000000"/>
              </a:solidFill>
              <a:latin typeface="Arial"/>
              <a:ea typeface="Arial"/>
              <a:cs typeface="Arial"/>
              <a:sym typeface="Arial"/>
            </a:endParaRPr>
          </a:p>
        </p:txBody>
      </p:sp>
      <p:sp>
        <p:nvSpPr>
          <p:cNvPr id="2302" name="Google Shape;2302;p120"/>
          <p:cNvSpPr txBox="1"/>
          <p:nvPr/>
        </p:nvSpPr>
        <p:spPr>
          <a:xfrm>
            <a:off x="802768" y="3439000"/>
            <a:ext cx="15876999" cy="3863500"/>
          </a:xfrm>
          <a:prstGeom prst="rect">
            <a:avLst/>
          </a:prstGeom>
          <a:noFill/>
          <a:ln>
            <a:noFill/>
          </a:ln>
        </p:spPr>
        <p:txBody>
          <a:bodyPr anchorCtr="0" anchor="t" bIns="76150" lIns="152375" spcFirstLastPara="1" rIns="152375" wrap="square" tIns="76150">
            <a:noAutofit/>
          </a:bodyPr>
          <a:lstStyle/>
          <a:p>
            <a:pPr indent="0" lvl="0" marL="0" marR="0" rtl="0" algn="l">
              <a:lnSpc>
                <a:spcPct val="90000"/>
              </a:lnSpc>
              <a:spcBef>
                <a:spcPts val="0"/>
              </a:spcBef>
              <a:spcAft>
                <a:spcPts val="0"/>
              </a:spcAft>
              <a:buNone/>
            </a:pPr>
            <a:r>
              <a:rPr b="0" i="0" lang="en-US" sz="3000" u="none" cap="none" strike="noStrike">
                <a:solidFill>
                  <a:schemeClr val="lt1"/>
                </a:solidFill>
                <a:latin typeface="Trebuchet MS"/>
                <a:ea typeface="Trebuchet MS"/>
                <a:cs typeface="Trebuchet MS"/>
                <a:sym typeface="Trebuchet MS"/>
              </a:rPr>
              <a:t>Joshua Patterson</a:t>
            </a:r>
            <a:endParaRPr/>
          </a:p>
          <a:p>
            <a:pPr indent="0" lvl="0" marL="0" marR="0" rtl="0" algn="l">
              <a:lnSpc>
                <a:spcPct val="90000"/>
              </a:lnSpc>
              <a:spcBef>
                <a:spcPts val="0"/>
              </a:spcBef>
              <a:spcAft>
                <a:spcPts val="0"/>
              </a:spcAft>
              <a:buNone/>
            </a:pPr>
            <a:r>
              <a:rPr b="0" i="0" lang="en-US" sz="3000" cap="none" strike="noStrike">
                <a:solidFill>
                  <a:srgbClr val="E3CCFF"/>
                </a:solidFill>
                <a:uFill>
                  <a:noFill/>
                </a:uFill>
                <a:latin typeface="Trebuchet MS"/>
                <a:ea typeface="Trebuchet MS"/>
                <a:cs typeface="Trebuchet MS"/>
                <a:sym typeface="Trebuchet MS"/>
                <a:hlinkClick r:id="rId3"/>
              </a:rPr>
              <a:t>joshuap@nvidia.com</a:t>
            </a:r>
            <a:endParaRPr b="0" i="0" sz="3000" cap="none" strike="noStrike">
              <a:solidFill>
                <a:srgbClr val="E3CCFF"/>
              </a:solidFill>
              <a:latin typeface="Trebuchet MS"/>
              <a:ea typeface="Trebuchet MS"/>
              <a:cs typeface="Trebuchet MS"/>
              <a:sym typeface="Trebuchet MS"/>
            </a:endParaRPr>
          </a:p>
          <a:p>
            <a:pPr indent="0" lvl="0" marL="0" marR="0" rtl="0" algn="l">
              <a:lnSpc>
                <a:spcPct val="90000"/>
              </a:lnSpc>
              <a:spcBef>
                <a:spcPts val="1500"/>
              </a:spcBef>
              <a:spcAft>
                <a:spcPts val="0"/>
              </a:spcAft>
              <a:buNone/>
            </a:pPr>
            <a:r>
              <a:rPr b="0" i="0" lang="en-US" sz="3000" u="none" cap="none" strike="noStrike">
                <a:solidFill>
                  <a:schemeClr val="lt1"/>
                </a:solidFill>
                <a:latin typeface="Trebuchet MS"/>
                <a:ea typeface="Trebuchet MS"/>
                <a:cs typeface="Trebuchet MS"/>
                <a:sym typeface="Trebuchet MS"/>
              </a:rPr>
              <a:t>     @datametrician</a:t>
            </a:r>
            <a:endParaRPr b="0" i="0" sz="30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1500"/>
              </a:spcBef>
              <a:spcAft>
                <a:spcPts val="0"/>
              </a:spcAft>
              <a:buNone/>
            </a:pPr>
            <a:r>
              <a:t/>
            </a:r>
            <a:endParaRPr b="0" i="0" sz="30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1500"/>
              </a:spcBef>
              <a:spcAft>
                <a:spcPts val="0"/>
              </a:spcAft>
              <a:buNone/>
            </a:pPr>
            <a:r>
              <a:t/>
            </a:r>
            <a:endParaRPr b="0" i="0" sz="3000" u="none" cap="none" strike="noStrike">
              <a:solidFill>
                <a:schemeClr val="lt1"/>
              </a:solidFill>
              <a:latin typeface="Trebuchet MS"/>
              <a:ea typeface="Trebuchet MS"/>
              <a:cs typeface="Trebuchet MS"/>
              <a:sym typeface="Trebuchet MS"/>
            </a:endParaRPr>
          </a:p>
        </p:txBody>
      </p:sp>
      <p:pic>
        <p:nvPicPr>
          <p:cNvPr id="2303" name="Google Shape;2303;p120"/>
          <p:cNvPicPr preferRelativeResize="0"/>
          <p:nvPr/>
        </p:nvPicPr>
        <p:blipFill rotWithShape="1">
          <a:blip r:embed="rId4">
            <a:alphaModFix/>
          </a:blip>
          <a:srcRect b="0" l="0" r="0" t="0"/>
          <a:stretch/>
        </p:blipFill>
        <p:spPr>
          <a:xfrm>
            <a:off x="958030" y="4575685"/>
            <a:ext cx="427834" cy="3478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27"/>
          <p:cNvSpPr txBox="1"/>
          <p:nvPr>
            <p:ph type="title"/>
          </p:nvPr>
        </p:nvSpPr>
        <p:spPr>
          <a:xfrm>
            <a:off x="3106785" y="3998553"/>
            <a:ext cx="12074400" cy="2289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RAPIDS 0.14 Release Summary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28"/>
          <p:cNvSpPr txBox="1"/>
          <p:nvPr>
            <p:ph idx="1" type="body"/>
          </p:nvPr>
        </p:nvSpPr>
        <p:spPr>
          <a:xfrm>
            <a:off x="861250" y="1992150"/>
            <a:ext cx="16581000" cy="7219200"/>
          </a:xfrm>
          <a:prstGeom prst="rect">
            <a:avLst/>
          </a:prstGeom>
        </p:spPr>
        <p:txBody>
          <a:bodyPr anchorCtr="0" anchor="t" bIns="45700" lIns="91425" spcFirstLastPara="1" rIns="91425" wrap="square" tIns="45700">
            <a:noAutofit/>
          </a:bodyPr>
          <a:lstStyle/>
          <a:p>
            <a:pPr indent="-314325" lvl="0" marL="282575" marR="0" rtl="0" algn="l">
              <a:lnSpc>
                <a:spcPct val="100000"/>
              </a:lnSpc>
              <a:spcBef>
                <a:spcPts val="1000"/>
              </a:spcBef>
              <a:spcAft>
                <a:spcPts val="0"/>
              </a:spcAft>
              <a:buClr>
                <a:schemeClr val="lt2"/>
              </a:buClr>
              <a:buSzPts val="2100"/>
              <a:buFont typeface="Noto Sans Symbols"/>
              <a:buChar char="🞂"/>
            </a:pPr>
            <a:r>
              <a:rPr b="1" lang="en-US" sz="2500"/>
              <a:t>cuDF</a:t>
            </a:r>
            <a:r>
              <a:rPr b="1" lang="en-US" sz="2500"/>
              <a:t> </a:t>
            </a:r>
            <a:r>
              <a:rPr lang="en-US" sz="2500"/>
              <a:t>drops libcudf legacy code, greatly improves API documentation, and adds bug fixes as well as performance and memory usage optimizations</a:t>
            </a:r>
            <a:endParaRPr sz="2500"/>
          </a:p>
          <a:p>
            <a:pPr indent="-314325" lvl="0" marL="282575" marR="0" rtl="0" algn="l">
              <a:lnSpc>
                <a:spcPct val="100000"/>
              </a:lnSpc>
              <a:spcBef>
                <a:spcPts val="1000"/>
              </a:spcBef>
              <a:spcAft>
                <a:spcPts val="0"/>
              </a:spcAft>
              <a:buClr>
                <a:schemeClr val="lt2"/>
              </a:buClr>
              <a:buSzPts val="2100"/>
              <a:buFont typeface="Noto Sans Symbols"/>
              <a:buChar char="🞂"/>
            </a:pPr>
            <a:r>
              <a:rPr b="1" lang="en-US" sz="2500"/>
              <a:t>cuML</a:t>
            </a:r>
            <a:r>
              <a:rPr lang="en-US" sz="2500"/>
              <a:t> machine learning library adds support for flexible data formats (inputs from Pandas, NumPy, cuDF or GPU) for all models, weighted K-means, and MNMG coordinate descent</a:t>
            </a:r>
            <a:endParaRPr sz="2500"/>
          </a:p>
          <a:p>
            <a:pPr indent="-314325" lvl="0" marL="282575" marR="0" rtl="0" algn="l">
              <a:lnSpc>
                <a:spcPct val="100000"/>
              </a:lnSpc>
              <a:spcBef>
                <a:spcPts val="1000"/>
              </a:spcBef>
              <a:spcAft>
                <a:spcPts val="0"/>
              </a:spcAft>
              <a:buClr>
                <a:schemeClr val="lt2"/>
              </a:buClr>
              <a:buSzPts val="2100"/>
              <a:buFont typeface="Noto Sans Symbols"/>
              <a:buChar char="🞂"/>
            </a:pPr>
            <a:r>
              <a:rPr b="1" lang="en-US" sz="2500"/>
              <a:t>cuGraph</a:t>
            </a:r>
            <a:r>
              <a:rPr lang="en-US" sz="2500"/>
              <a:t> major improvement to the Louvain algorithm, new Betweenness Centrality, added Force Atlas 2, finished the big refactoring effort </a:t>
            </a:r>
            <a:endParaRPr sz="2500"/>
          </a:p>
          <a:p>
            <a:pPr indent="-314325" lvl="0" marL="282575" marR="0" rtl="0" algn="l">
              <a:lnSpc>
                <a:spcPct val="100000"/>
              </a:lnSpc>
              <a:spcBef>
                <a:spcPts val="1000"/>
              </a:spcBef>
              <a:spcAft>
                <a:spcPts val="0"/>
              </a:spcAft>
              <a:buClr>
                <a:schemeClr val="lt2"/>
              </a:buClr>
              <a:buSzPts val="2100"/>
              <a:buFont typeface="Noto Sans Symbols"/>
              <a:buChar char="🞂"/>
            </a:pPr>
            <a:r>
              <a:rPr b="1" lang="en-US" sz="2500"/>
              <a:t>UCX-Py</a:t>
            </a:r>
            <a:r>
              <a:rPr b="1" lang="en-US" sz="2500"/>
              <a:t> </a:t>
            </a:r>
            <a:r>
              <a:rPr lang="en-US" sz="2500"/>
              <a:t>adds InfiniBand support as well as Multi-Node Multi-GPU NVLink/InfiniBand tests</a:t>
            </a:r>
            <a:endParaRPr sz="2500"/>
          </a:p>
          <a:p>
            <a:pPr indent="-314325" lvl="0" marL="282575" marR="0" rtl="0" algn="l">
              <a:lnSpc>
                <a:spcPct val="100000"/>
              </a:lnSpc>
              <a:spcBef>
                <a:spcPts val="1000"/>
              </a:spcBef>
              <a:spcAft>
                <a:spcPts val="0"/>
              </a:spcAft>
              <a:buClr>
                <a:schemeClr val="lt2"/>
              </a:buClr>
              <a:buSzPts val="2100"/>
              <a:buFont typeface="Noto Sans Symbols"/>
              <a:buChar char="🞂"/>
            </a:pPr>
            <a:r>
              <a:rPr b="1" lang="en-US" sz="2500"/>
              <a:t>BlazingSQL</a:t>
            </a:r>
            <a:r>
              <a:rPr lang="en-US" sz="2500"/>
              <a:t> now supports out-of-core query execution, which enables queries to operate on datasets dramatically larger than available GPU memory</a:t>
            </a:r>
            <a:endParaRPr sz="2500"/>
          </a:p>
          <a:p>
            <a:pPr indent="-314325" lvl="0" marL="282575" marR="0" rtl="0" algn="l">
              <a:lnSpc>
                <a:spcPct val="100000"/>
              </a:lnSpc>
              <a:spcBef>
                <a:spcPts val="1000"/>
              </a:spcBef>
              <a:spcAft>
                <a:spcPts val="0"/>
              </a:spcAft>
              <a:buClr>
                <a:schemeClr val="lt2"/>
              </a:buClr>
              <a:buSzPts val="2100"/>
              <a:buFont typeface="Noto Sans Symbols"/>
              <a:buChar char="🞂"/>
            </a:pPr>
            <a:r>
              <a:rPr b="1" lang="en-US" sz="2500"/>
              <a:t>cuSignal</a:t>
            </a:r>
            <a:r>
              <a:rPr b="1" lang="en-US" sz="2500"/>
              <a:t> </a:t>
            </a:r>
            <a:r>
              <a:rPr lang="en-US" sz="2500"/>
              <a:t>major refactoring and improvements to documentation and sample notesbooks</a:t>
            </a:r>
            <a:endParaRPr sz="2500"/>
          </a:p>
          <a:p>
            <a:pPr indent="-314325" lvl="0" marL="282575" marR="0" rtl="0" algn="l">
              <a:lnSpc>
                <a:spcPct val="100000"/>
              </a:lnSpc>
              <a:spcBef>
                <a:spcPts val="1000"/>
              </a:spcBef>
              <a:spcAft>
                <a:spcPts val="0"/>
              </a:spcAft>
              <a:buClr>
                <a:schemeClr val="lt2"/>
              </a:buClr>
              <a:buSzPts val="2100"/>
              <a:buFont typeface="Noto Sans Symbols"/>
              <a:buChar char="🞂"/>
            </a:pPr>
            <a:r>
              <a:rPr b="1" lang="en-US" sz="2500"/>
              <a:t>cuSpatial</a:t>
            </a:r>
            <a:r>
              <a:rPr lang="en-US" sz="2500"/>
              <a:t> adds fast quadtree building and major documentation and API improvements</a:t>
            </a:r>
            <a:endParaRPr sz="2500"/>
          </a:p>
          <a:p>
            <a:pPr indent="-314325" lvl="0" marL="282575" marR="0" rtl="0" algn="l">
              <a:lnSpc>
                <a:spcPct val="100000"/>
              </a:lnSpc>
              <a:spcBef>
                <a:spcPts val="1000"/>
              </a:spcBef>
              <a:spcAft>
                <a:spcPts val="0"/>
              </a:spcAft>
              <a:buClr>
                <a:schemeClr val="lt2"/>
              </a:buClr>
              <a:buSzPts val="2100"/>
              <a:buFont typeface="Noto Sans Symbols"/>
              <a:buChar char="🞂"/>
            </a:pPr>
            <a:r>
              <a:rPr b="1" lang="en-US" sz="2500"/>
              <a:t>cuxfilter</a:t>
            </a:r>
            <a:r>
              <a:rPr lang="en-US" sz="2500"/>
              <a:t> adds </a:t>
            </a:r>
            <a:r>
              <a:rPr b="1" lang="en-US" sz="2500"/>
              <a:t>Dask cuDF</a:t>
            </a:r>
            <a:r>
              <a:rPr lang="en-US" sz="2500"/>
              <a:t> support, groupby optimizations, chart autoscaling and other general improvements</a:t>
            </a:r>
            <a:endParaRPr sz="2500"/>
          </a:p>
          <a:p>
            <a:pPr indent="-314325" lvl="0" marL="282575" marR="0" rtl="0" algn="l">
              <a:lnSpc>
                <a:spcPct val="100000"/>
              </a:lnSpc>
              <a:spcBef>
                <a:spcPts val="1000"/>
              </a:spcBef>
              <a:spcAft>
                <a:spcPts val="1000"/>
              </a:spcAft>
              <a:buClr>
                <a:schemeClr val="lt2"/>
              </a:buClr>
              <a:buSzPts val="2100"/>
              <a:buFont typeface="Noto Sans Symbols"/>
              <a:buChar char="🞂"/>
            </a:pPr>
            <a:r>
              <a:rPr b="1" lang="en-US" sz="2500"/>
              <a:t>RMM</a:t>
            </a:r>
            <a:r>
              <a:rPr lang="en-US" sz="2500"/>
              <a:t> adds fast logging of allocations/deallocations and an uninitialized vector container</a:t>
            </a:r>
            <a:endParaRPr sz="2700">
              <a:solidFill>
                <a:srgbClr val="24292E"/>
              </a:solidFill>
              <a:highlight>
                <a:srgbClr val="FFFFFF"/>
              </a:highlight>
            </a:endParaRPr>
          </a:p>
        </p:txBody>
      </p:sp>
      <p:sp>
        <p:nvSpPr>
          <p:cNvPr id="682" name="Google Shape;682;p28"/>
          <p:cNvSpPr txBox="1"/>
          <p:nvPr>
            <p:ph type="title"/>
          </p:nvPr>
        </p:nvSpPr>
        <p:spPr>
          <a:xfrm>
            <a:off x="833247" y="870710"/>
            <a:ext cx="16626900" cy="984900"/>
          </a:xfrm>
          <a:prstGeom prst="rect">
            <a:avLst/>
          </a:prstGeom>
          <a:noFill/>
          <a:ln>
            <a:noFill/>
          </a:ln>
        </p:spPr>
        <p:txBody>
          <a:bodyPr anchorCtr="0" anchor="b" bIns="76175" lIns="152375" spcFirstLastPara="1" rIns="152375" wrap="square" tIns="76175">
            <a:noAutofit/>
          </a:bodyPr>
          <a:lstStyle/>
          <a:p>
            <a:pPr indent="0" lvl="0" marL="0" rtl="0" algn="ctr">
              <a:lnSpc>
                <a:spcPct val="90000"/>
              </a:lnSpc>
              <a:spcBef>
                <a:spcPts val="0"/>
              </a:spcBef>
              <a:spcAft>
                <a:spcPts val="0"/>
              </a:spcAft>
              <a:buNone/>
            </a:pPr>
            <a:r>
              <a:rPr lang="en-US"/>
              <a:t>What’s New in Release 0.14?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29"/>
          <p:cNvSpPr txBox="1"/>
          <p:nvPr>
            <p:ph idx="1" type="body"/>
          </p:nvPr>
        </p:nvSpPr>
        <p:spPr>
          <a:xfrm>
            <a:off x="861250" y="3232125"/>
            <a:ext cx="6645900" cy="531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689" name="Google Shape;689;p29"/>
          <p:cNvSpPr txBox="1"/>
          <p:nvPr>
            <p:ph type="title"/>
          </p:nvPr>
        </p:nvSpPr>
        <p:spPr>
          <a:xfrm>
            <a:off x="833247" y="870710"/>
            <a:ext cx="16626900" cy="984900"/>
          </a:xfrm>
          <a:prstGeom prst="rect">
            <a:avLst/>
          </a:prstGeom>
          <a:noFill/>
          <a:ln>
            <a:noFill/>
          </a:ln>
        </p:spPr>
        <p:txBody>
          <a:bodyPr anchorCtr="0" anchor="b" bIns="76175" lIns="152375" spcFirstLastPara="1" rIns="152375" wrap="square" tIns="76175">
            <a:noAutofit/>
          </a:bodyPr>
          <a:lstStyle/>
          <a:p>
            <a:pPr indent="0" lvl="0" marL="0" rtl="0" algn="l">
              <a:lnSpc>
                <a:spcPct val="90000"/>
              </a:lnSpc>
              <a:spcBef>
                <a:spcPts val="0"/>
              </a:spcBef>
              <a:spcAft>
                <a:spcPts val="0"/>
              </a:spcAft>
              <a:buNone/>
            </a:pPr>
            <a:r>
              <a:rPr lang="en-US"/>
              <a:t>RAPIDS Everywhere</a:t>
            </a:r>
            <a:endParaRPr/>
          </a:p>
        </p:txBody>
      </p:sp>
      <p:sp>
        <p:nvSpPr>
          <p:cNvPr id="690" name="Google Shape;690;p29"/>
          <p:cNvSpPr txBox="1"/>
          <p:nvPr/>
        </p:nvSpPr>
        <p:spPr>
          <a:xfrm>
            <a:off x="833250" y="1855711"/>
            <a:ext cx="16626900" cy="665400"/>
          </a:xfrm>
          <a:prstGeom prst="rect">
            <a:avLst/>
          </a:prstGeom>
          <a:noFill/>
          <a:ln>
            <a:noFill/>
          </a:ln>
        </p:spPr>
        <p:txBody>
          <a:bodyPr anchorCtr="0" anchor="t" bIns="76175" lIns="152375" spcFirstLastPara="1" rIns="152375" wrap="square" tIns="76175">
            <a:noAutofit/>
          </a:bodyPr>
          <a:lstStyle/>
          <a:p>
            <a:pPr indent="-508000" lvl="0" marL="508000" marR="0" rtl="0" algn="l">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691" name="Google Shape;691;p29"/>
          <p:cNvPicPr preferRelativeResize="0"/>
          <p:nvPr/>
        </p:nvPicPr>
        <p:blipFill>
          <a:blip r:embed="rId3">
            <a:alphaModFix/>
          </a:blip>
          <a:stretch>
            <a:fillRect/>
          </a:stretch>
        </p:blipFill>
        <p:spPr>
          <a:xfrm>
            <a:off x="8269525" y="870698"/>
            <a:ext cx="8879475" cy="887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30"/>
          <p:cNvSpPr txBox="1"/>
          <p:nvPr>
            <p:ph type="title"/>
          </p:nvPr>
        </p:nvSpPr>
        <p:spPr>
          <a:xfrm>
            <a:off x="3106785" y="3998553"/>
            <a:ext cx="12074430" cy="228989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RAPIDS Core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31"/>
          <p:cNvSpPr/>
          <p:nvPr/>
        </p:nvSpPr>
        <p:spPr>
          <a:xfrm>
            <a:off x="2473019"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Pandas</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Analytics</a:t>
            </a:r>
            <a:endParaRPr b="0" i="0" sz="3600" u="none" cap="none" strike="noStrike">
              <a:solidFill>
                <a:srgbClr val="D6F4F8"/>
              </a:solidFill>
              <a:latin typeface="Arial"/>
              <a:ea typeface="Arial"/>
              <a:cs typeface="Arial"/>
              <a:sym typeface="Arial"/>
            </a:endParaRPr>
          </a:p>
        </p:txBody>
      </p:sp>
      <p:sp>
        <p:nvSpPr>
          <p:cNvPr id="704" name="Google Shape;704;p31"/>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CPU Memory</a:t>
            </a:r>
            <a:endParaRPr b="0" i="0" sz="3888" u="none" cap="none" strike="noStrike">
              <a:solidFill>
                <a:schemeClr val="dk2"/>
              </a:solidFill>
              <a:latin typeface="Arial"/>
              <a:ea typeface="Arial"/>
              <a:cs typeface="Arial"/>
              <a:sym typeface="Arial"/>
            </a:endParaRPr>
          </a:p>
        </p:txBody>
      </p:sp>
      <p:sp>
        <p:nvSpPr>
          <p:cNvPr id="705" name="Google Shape;705;p31"/>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706" name="Google Shape;706;p31"/>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707" name="Google Shape;707;p31"/>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sp>
        <p:nvSpPr>
          <p:cNvPr id="708" name="Google Shape;708;p31"/>
          <p:cNvSpPr/>
          <p:nvPr/>
        </p:nvSpPr>
        <p:spPr>
          <a:xfrm>
            <a:off x="5196927"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Scikit-Learn</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Machine Learning</a:t>
            </a:r>
            <a:endParaRPr b="0" i="0" sz="3600" u="none" cap="none" strike="noStrike">
              <a:solidFill>
                <a:srgbClr val="D6F4F8"/>
              </a:solidFill>
              <a:latin typeface="Arial"/>
              <a:ea typeface="Arial"/>
              <a:cs typeface="Arial"/>
              <a:sym typeface="Arial"/>
            </a:endParaRPr>
          </a:p>
        </p:txBody>
      </p:sp>
      <p:sp>
        <p:nvSpPr>
          <p:cNvPr id="709" name="Google Shape;709;p31"/>
          <p:cNvSpPr/>
          <p:nvPr/>
        </p:nvSpPr>
        <p:spPr>
          <a:xfrm>
            <a:off x="7920836"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NetworkX</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Graph Analytics</a:t>
            </a:r>
            <a:endParaRPr b="0" i="0" sz="3600" u="none" cap="none" strike="noStrike">
              <a:solidFill>
                <a:srgbClr val="D6F4F8"/>
              </a:solidFill>
              <a:latin typeface="Arial"/>
              <a:ea typeface="Arial"/>
              <a:cs typeface="Arial"/>
              <a:sym typeface="Arial"/>
            </a:endParaRPr>
          </a:p>
        </p:txBody>
      </p:sp>
      <p:sp>
        <p:nvSpPr>
          <p:cNvPr id="710" name="Google Shape;710;p31"/>
          <p:cNvSpPr/>
          <p:nvPr/>
        </p:nvSpPr>
        <p:spPr>
          <a:xfrm>
            <a:off x="10644744"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a:t>
            </a:r>
            <a:br>
              <a:rPr b="0" i="0" lang="en-US" sz="1800" u="none" cap="none" strike="noStrike">
                <a:solidFill>
                  <a:schemeClr val="lt1"/>
                </a:solidFill>
                <a:latin typeface="Trebuchet MS"/>
                <a:ea typeface="Trebuchet MS"/>
                <a:cs typeface="Trebuchet MS"/>
                <a:sym typeface="Trebuchet MS"/>
              </a:rPr>
            </a:br>
            <a:r>
              <a:rPr b="0" i="0" lang="en-US" sz="1800" u="none" cap="none" strike="noStrike">
                <a:solidFill>
                  <a:schemeClr val="lt1"/>
                </a:solidFill>
                <a:latin typeface="Trebuchet MS"/>
                <a:ea typeface="Trebuchet MS"/>
                <a:cs typeface="Trebuchet MS"/>
                <a:sym typeface="Trebuchet MS"/>
              </a:rPr>
              <a:t>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Deep Learning</a:t>
            </a:r>
            <a:endParaRPr b="0" i="0" sz="3600" u="none" cap="none" strike="noStrike">
              <a:solidFill>
                <a:srgbClr val="D6F4F8"/>
              </a:solidFill>
              <a:latin typeface="Arial"/>
              <a:ea typeface="Arial"/>
              <a:cs typeface="Arial"/>
              <a:sym typeface="Arial"/>
            </a:endParaRPr>
          </a:p>
        </p:txBody>
      </p:sp>
      <p:sp>
        <p:nvSpPr>
          <p:cNvPr id="711" name="Google Shape;711;p31"/>
          <p:cNvSpPr/>
          <p:nvPr/>
        </p:nvSpPr>
        <p:spPr>
          <a:xfrm>
            <a:off x="13368653" y="5850043"/>
            <a:ext cx="2436280"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Matplotlib</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Visualization</a:t>
            </a:r>
            <a:endParaRPr b="0" i="0" sz="3600" u="none" cap="none" strike="noStrike">
              <a:solidFill>
                <a:srgbClr val="D6F4F8"/>
              </a:solidFill>
              <a:latin typeface="Arial"/>
              <a:ea typeface="Arial"/>
              <a:cs typeface="Arial"/>
              <a:sym typeface="Arial"/>
            </a:endParaRPr>
          </a:p>
        </p:txBody>
      </p:sp>
      <p:sp>
        <p:nvSpPr>
          <p:cNvPr id="712" name="Google Shape;712;p31"/>
          <p:cNvSpPr/>
          <p:nvPr/>
        </p:nvSpPr>
        <p:spPr>
          <a:xfrm>
            <a:off x="2473018" y="4962868"/>
            <a:ext cx="5169960"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713" name="Google Shape;713;p3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Open Source Data Science Ecosystem</a:t>
            </a:r>
            <a:endParaRPr/>
          </a:p>
        </p:txBody>
      </p:sp>
      <p:sp>
        <p:nvSpPr>
          <p:cNvPr id="714" name="Google Shape;714;p3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Familiar Python APIs</a:t>
            </a:r>
            <a:endParaRPr/>
          </a:p>
        </p:txBody>
      </p:sp>
      <p:cxnSp>
        <p:nvCxnSpPr>
          <p:cNvPr id="715" name="Google Shape;715;p31"/>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16" name="Google Shape;716;p31"/>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cxnSp>
        <p:nvCxnSpPr>
          <p:cNvPr id="717" name="Google Shape;717;p31"/>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18" name="Google Shape;718;p31"/>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19" name="Google Shape;719;p31"/>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20" name="Google Shape;720;p31"/>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21" name="Google Shape;721;p31"/>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cxnSp>
        <p:nvCxnSpPr>
          <p:cNvPr id="722" name="Google Shape;722;p31"/>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32"/>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3600" u="none" cap="none" strike="noStrike">
              <a:solidFill>
                <a:srgbClr val="DBBDFF"/>
              </a:solidFill>
              <a:latin typeface="Arial"/>
              <a:ea typeface="Arial"/>
              <a:cs typeface="Arial"/>
              <a:sym typeface="Arial"/>
            </a:endParaRPr>
          </a:p>
        </p:txBody>
      </p:sp>
      <p:cxnSp>
        <p:nvCxnSpPr>
          <p:cNvPr id="729" name="Google Shape;729;p32"/>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730" name="Google Shape;730;p32"/>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731" name="Google Shape;731;p32"/>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732" name="Google Shape;732;p32"/>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733" name="Google Shape;733;p32"/>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734" name="Google Shape;734;p32"/>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35" name="Google Shape;735;p32"/>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736" name="Google Shape;736;p32"/>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737" name="Google Shape;737;p32"/>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738" name="Google Shape;738;p32"/>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Font typeface="Arial"/>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739" name="Google Shape;739;p32"/>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40" name="Google Shape;740;p32"/>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41" name="Google Shape;741;p32"/>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42" name="Google Shape;742;p32"/>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743" name="Google Shape;743;p32"/>
          <p:cNvPicPr preferRelativeResize="0"/>
          <p:nvPr/>
        </p:nvPicPr>
        <p:blipFill rotWithShape="1">
          <a:blip r:embed="rId3">
            <a:alphaModFix/>
          </a:blip>
          <a:srcRect b="0" l="0" r="0" t="0"/>
          <a:stretch/>
        </p:blipFill>
        <p:spPr>
          <a:xfrm>
            <a:off x="7642984" y="7983800"/>
            <a:ext cx="1226463" cy="561140"/>
          </a:xfrm>
          <a:prstGeom prst="rect">
            <a:avLst/>
          </a:prstGeom>
          <a:noFill/>
          <a:ln>
            <a:noFill/>
          </a:ln>
        </p:spPr>
      </p:pic>
      <p:cxnSp>
        <p:nvCxnSpPr>
          <p:cNvPr id="744" name="Google Shape;744;p32"/>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45" name="Google Shape;745;p32"/>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746" name="Google Shape;746;p3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747" name="Google Shape;747;p32"/>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End-to-End Accelerated GPU Data Science</a:t>
            </a:r>
            <a:endParaRPr/>
          </a:p>
        </p:txBody>
      </p:sp>
      <p:cxnSp>
        <p:nvCxnSpPr>
          <p:cNvPr id="748" name="Google Shape;748;p32"/>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33"/>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cxnSp>
        <p:nvCxnSpPr>
          <p:cNvPr id="760" name="Google Shape;760;p34"/>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761" name="Google Shape;761;p34"/>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3600" u="none" cap="none" strike="noStrike">
              <a:solidFill>
                <a:srgbClr val="DBBDFF"/>
              </a:solidFill>
              <a:latin typeface="Arial"/>
              <a:ea typeface="Arial"/>
              <a:cs typeface="Arial"/>
              <a:sym typeface="Arial"/>
            </a:endParaRPr>
          </a:p>
        </p:txBody>
      </p:sp>
      <p:cxnSp>
        <p:nvCxnSpPr>
          <p:cNvPr id="762" name="Google Shape;762;p34"/>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763" name="Google Shape;763;p34"/>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764" name="Google Shape;764;p34"/>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765" name="Google Shape;765;p34"/>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766" name="Google Shape;766;p34"/>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767" name="Google Shape;767;p34"/>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68" name="Google Shape;768;p34"/>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769" name="Google Shape;769;p34"/>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770" name="Google Shape;770;p34"/>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771" name="Google Shape;771;p34"/>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772" name="Google Shape;772;p34"/>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73" name="Google Shape;773;p34"/>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74" name="Google Shape;774;p34"/>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75" name="Google Shape;775;p34"/>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776" name="Google Shape;776;p34"/>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777" name="Google Shape;777;p34"/>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78" name="Google Shape;778;p3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779" name="Google Shape;779;p3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Scaling RAPIDS with Dask</a:t>
            </a:r>
            <a:endParaRPr/>
          </a:p>
        </p:txBody>
      </p:sp>
      <p:sp>
        <p:nvSpPr>
          <p:cNvPr id="780" name="Google Shape;780;p34"/>
          <p:cNvSpPr/>
          <p:nvPr/>
        </p:nvSpPr>
        <p:spPr>
          <a:xfrm>
            <a:off x="1410600" y="2649925"/>
            <a:ext cx="154980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781" name="Google Shape;781;p34"/>
          <p:cNvSpPr/>
          <p:nvPr/>
        </p:nvSpPr>
        <p:spPr>
          <a:xfrm>
            <a:off x="2473018" y="4962868"/>
            <a:ext cx="7900367" cy="562667"/>
          </a:xfrm>
          <a:prstGeom prst="rect">
            <a:avLst/>
          </a:prstGeom>
          <a:solidFill>
            <a:srgbClr val="FDB42B"/>
          </a:solidFill>
          <a:ln>
            <a:noFill/>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3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Dask?</a:t>
            </a:r>
            <a:endParaRPr/>
          </a:p>
        </p:txBody>
      </p:sp>
      <p:sp>
        <p:nvSpPr>
          <p:cNvPr id="788" name="Google Shape;788;p35"/>
          <p:cNvSpPr txBox="1"/>
          <p:nvPr>
            <p:ph idx="1" type="body"/>
          </p:nvPr>
        </p:nvSpPr>
        <p:spPr>
          <a:xfrm>
            <a:off x="861250" y="3505058"/>
            <a:ext cx="16581120" cy="67819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400FF"/>
              </a:buClr>
              <a:buSzPts val="1920"/>
              <a:buNone/>
            </a:pPr>
            <a:r>
              <a:rPr lang="en-US">
                <a:solidFill>
                  <a:srgbClr val="7400FF"/>
                </a:solidFill>
              </a:rPr>
              <a:t>DEPLOYABLE</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HPC: </a:t>
            </a:r>
            <a:r>
              <a:rPr lang="en-US" sz="2000">
                <a:solidFill>
                  <a:srgbClr val="868686"/>
                </a:solidFill>
              </a:rPr>
              <a:t>SLURM, PBS, LSF, SGE</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Cloud: </a:t>
            </a:r>
            <a:r>
              <a:rPr lang="en-US" sz="2000">
                <a:solidFill>
                  <a:srgbClr val="868686"/>
                </a:solidFill>
              </a:rPr>
              <a:t>Kubernetes</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Hadoop/Spark: </a:t>
            </a:r>
            <a:r>
              <a:rPr lang="en-US" sz="2000">
                <a:solidFill>
                  <a:srgbClr val="868686"/>
                </a:solidFill>
              </a:rPr>
              <a:t>Yarn</a:t>
            </a:r>
            <a:endParaRPr/>
          </a:p>
          <a:p>
            <a:pPr indent="0" lvl="0" marL="0" rtl="0" algn="l">
              <a:lnSpc>
                <a:spcPct val="90000"/>
              </a:lnSpc>
              <a:spcBef>
                <a:spcPts val="2000"/>
              </a:spcBef>
              <a:spcAft>
                <a:spcPts val="0"/>
              </a:spcAft>
              <a:buClr>
                <a:srgbClr val="B3B3B3"/>
              </a:buClr>
              <a:buSzPts val="1920"/>
              <a:buNone/>
            </a:pPr>
            <a:r>
              <a:rPr lang="en-US">
                <a:solidFill>
                  <a:srgbClr val="7400FF"/>
                </a:solidFill>
              </a:rPr>
              <a:t>PYDATA NATIVE</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Easy Migration: </a:t>
            </a:r>
            <a:r>
              <a:rPr lang="en-US" sz="2000">
                <a:solidFill>
                  <a:srgbClr val="868686"/>
                </a:solidFill>
              </a:rPr>
              <a:t>Built on top of NumPy, Pandas Scikit-Learn, etc</a:t>
            </a:r>
            <a:endParaRPr sz="2000">
              <a:solidFill>
                <a:srgbClr val="868686"/>
              </a:solidFill>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Easy Training: </a:t>
            </a:r>
            <a:r>
              <a:rPr lang="en-US" sz="2000">
                <a:solidFill>
                  <a:srgbClr val="868686"/>
                </a:solidFill>
              </a:rPr>
              <a:t>With the same APIs</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Trusted: </a:t>
            </a:r>
            <a:r>
              <a:rPr lang="en-US" sz="2000">
                <a:solidFill>
                  <a:srgbClr val="868686"/>
                </a:solidFill>
              </a:rPr>
              <a:t>With the same developer community</a:t>
            </a:r>
            <a:endParaRPr/>
          </a:p>
          <a:p>
            <a:pPr indent="0" lvl="0" marL="0" rtl="0" algn="l">
              <a:lnSpc>
                <a:spcPct val="90000"/>
              </a:lnSpc>
              <a:spcBef>
                <a:spcPts val="2000"/>
              </a:spcBef>
              <a:spcAft>
                <a:spcPts val="0"/>
              </a:spcAft>
              <a:buClr>
                <a:srgbClr val="7400FF"/>
              </a:buClr>
              <a:buSzPts val="1920"/>
              <a:buNone/>
            </a:pPr>
            <a:r>
              <a:rPr lang="en-US">
                <a:solidFill>
                  <a:srgbClr val="7400FF"/>
                </a:solidFill>
              </a:rPr>
              <a:t>EASY SCALABILITY</a:t>
            </a:r>
            <a:endParaRPr/>
          </a:p>
          <a:p>
            <a:pPr indent="-283111" lvl="0" marL="283111" rtl="0" algn="l">
              <a:lnSpc>
                <a:spcPct val="90000"/>
              </a:lnSpc>
              <a:spcBef>
                <a:spcPts val="1000"/>
              </a:spcBef>
              <a:spcAft>
                <a:spcPts val="0"/>
              </a:spcAft>
              <a:buClr>
                <a:srgbClr val="7400FF"/>
              </a:buClr>
              <a:buSzPts val="1600"/>
              <a:buChar char="🞂"/>
            </a:pPr>
            <a:r>
              <a:rPr lang="en-US" sz="2000">
                <a:solidFill>
                  <a:srgbClr val="868686"/>
                </a:solidFill>
              </a:rPr>
              <a:t>Easy to install and use on a laptop</a:t>
            </a:r>
            <a:endParaRPr/>
          </a:p>
          <a:p>
            <a:pPr indent="-283111" lvl="0" marL="283111" rtl="0" algn="l">
              <a:lnSpc>
                <a:spcPct val="90000"/>
              </a:lnSpc>
              <a:spcBef>
                <a:spcPts val="1000"/>
              </a:spcBef>
              <a:spcAft>
                <a:spcPts val="0"/>
              </a:spcAft>
              <a:buClr>
                <a:srgbClr val="7400FF"/>
              </a:buClr>
              <a:buSzPts val="1600"/>
              <a:buChar char="🞂"/>
            </a:pPr>
            <a:r>
              <a:rPr lang="en-US" sz="2000">
                <a:solidFill>
                  <a:srgbClr val="868686"/>
                </a:solidFill>
              </a:rPr>
              <a:t>Scales out to thousand node clusters</a:t>
            </a:r>
            <a:endParaRPr/>
          </a:p>
          <a:p>
            <a:pPr indent="0" lvl="0" marL="0" rtl="0" algn="l">
              <a:lnSpc>
                <a:spcPct val="90000"/>
              </a:lnSpc>
              <a:spcBef>
                <a:spcPts val="2000"/>
              </a:spcBef>
              <a:spcAft>
                <a:spcPts val="0"/>
              </a:spcAft>
              <a:buClr>
                <a:srgbClr val="7400FF"/>
              </a:buClr>
              <a:buSzPts val="1920"/>
              <a:buNone/>
            </a:pPr>
            <a:r>
              <a:rPr lang="en-US">
                <a:solidFill>
                  <a:srgbClr val="7400FF"/>
                </a:solidFill>
              </a:rPr>
              <a:t>POPULAR</a:t>
            </a:r>
            <a:endParaRPr/>
          </a:p>
          <a:p>
            <a:pPr indent="-283111" lvl="0" marL="283111" rtl="0" algn="l">
              <a:lnSpc>
                <a:spcPct val="90000"/>
              </a:lnSpc>
              <a:spcBef>
                <a:spcPts val="1000"/>
              </a:spcBef>
              <a:spcAft>
                <a:spcPts val="0"/>
              </a:spcAft>
              <a:buClr>
                <a:srgbClr val="7400FF"/>
              </a:buClr>
              <a:buSzPts val="1600"/>
              <a:buChar char="🞂"/>
            </a:pPr>
            <a:r>
              <a:rPr lang="en-US" sz="2000">
                <a:solidFill>
                  <a:srgbClr val="868686"/>
                </a:solidFill>
              </a:rPr>
              <a:t>Most Common parallelism framework today in the PyData and SciPy community </a:t>
            </a:r>
            <a:endParaRPr/>
          </a:p>
        </p:txBody>
      </p:sp>
      <p:pic>
        <p:nvPicPr>
          <p:cNvPr id="789" name="Google Shape;789;p35"/>
          <p:cNvPicPr preferRelativeResize="0"/>
          <p:nvPr/>
        </p:nvPicPr>
        <p:blipFill rotWithShape="1">
          <a:blip r:embed="rId3">
            <a:alphaModFix/>
          </a:blip>
          <a:srcRect b="0" l="0" r="0" t="0"/>
          <a:stretch/>
        </p:blipFill>
        <p:spPr>
          <a:xfrm>
            <a:off x="11628120" y="4783690"/>
            <a:ext cx="4783374" cy="19337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nvSpPr>
        <p:spPr>
          <a:xfrm>
            <a:off x="830585" y="2975208"/>
            <a:ext cx="8316000" cy="5539800"/>
          </a:xfrm>
          <a:prstGeom prst="rect">
            <a:avLst/>
          </a:prstGeom>
          <a:noFill/>
          <a:ln>
            <a:noFill/>
          </a:ln>
        </p:spPr>
        <p:txBody>
          <a:bodyPr anchorCtr="0" anchor="t" bIns="68550" lIns="137150" spcFirstLastPara="1" rIns="137150" wrap="square" tIns="68550">
            <a:noAutofit/>
          </a:bodyPr>
          <a:lstStyle/>
          <a:p>
            <a:pPr indent="-308510" lvl="0" marL="283110" marR="0" rtl="0" algn="l">
              <a:lnSpc>
                <a:spcPct val="90000"/>
              </a:lnSpc>
              <a:spcBef>
                <a:spcPts val="3000"/>
              </a:spcBef>
              <a:spcAft>
                <a:spcPts val="0"/>
              </a:spcAft>
              <a:buClr>
                <a:schemeClr val="lt2"/>
              </a:buClr>
              <a:buSzPts val="2320"/>
              <a:buFont typeface="Noto Sans Symbols"/>
              <a:buChar char="🞂"/>
            </a:pPr>
            <a:r>
              <a:rPr lang="en-US" sz="2800">
                <a:solidFill>
                  <a:srgbClr val="868686"/>
                </a:solidFill>
                <a:latin typeface="Trebuchet MS"/>
                <a:ea typeface="Trebuchet MS"/>
                <a:cs typeface="Trebuchet MS"/>
                <a:sym typeface="Trebuchet MS"/>
              </a:rPr>
              <a:t>Thousands of cores with up to ~20 TeraFlops of general purpose compute performance</a:t>
            </a:r>
            <a:endParaRPr sz="2800">
              <a:solidFill>
                <a:srgbClr val="868686"/>
              </a:solidFill>
              <a:latin typeface="Trebuchet MS"/>
              <a:ea typeface="Trebuchet MS"/>
              <a:cs typeface="Trebuchet MS"/>
              <a:sym typeface="Trebuchet MS"/>
            </a:endParaRPr>
          </a:p>
          <a:p>
            <a:pPr indent="-308510" lvl="0" marL="283110" marR="0" rtl="0" algn="l">
              <a:lnSpc>
                <a:spcPct val="90000"/>
              </a:lnSpc>
              <a:spcBef>
                <a:spcPts val="3000"/>
              </a:spcBef>
              <a:spcAft>
                <a:spcPts val="0"/>
              </a:spcAft>
              <a:buClr>
                <a:schemeClr val="lt2"/>
              </a:buClr>
              <a:buSzPts val="2320"/>
              <a:buFont typeface="Noto Sans Symbols"/>
              <a:buChar char="🞂"/>
            </a:pPr>
            <a:r>
              <a:rPr lang="en-US" sz="2800">
                <a:solidFill>
                  <a:srgbClr val="868686"/>
                </a:solidFill>
                <a:latin typeface="Trebuchet MS"/>
                <a:ea typeface="Trebuchet MS"/>
                <a:cs typeface="Trebuchet MS"/>
                <a:sym typeface="Trebuchet MS"/>
              </a:rPr>
              <a:t>Up to 1.5 TB/s of memory bandwidth</a:t>
            </a:r>
            <a:endParaRPr sz="2800">
              <a:solidFill>
                <a:srgbClr val="868686"/>
              </a:solidFill>
              <a:latin typeface="Trebuchet MS"/>
              <a:ea typeface="Trebuchet MS"/>
              <a:cs typeface="Trebuchet MS"/>
              <a:sym typeface="Trebuchet MS"/>
            </a:endParaRPr>
          </a:p>
          <a:p>
            <a:pPr indent="-308510" lvl="0" marL="283110" marR="0" rtl="0" algn="l">
              <a:lnSpc>
                <a:spcPct val="90000"/>
              </a:lnSpc>
              <a:spcBef>
                <a:spcPts val="3000"/>
              </a:spcBef>
              <a:spcAft>
                <a:spcPts val="0"/>
              </a:spcAft>
              <a:buClr>
                <a:schemeClr val="lt2"/>
              </a:buClr>
              <a:buSzPts val="2320"/>
              <a:buFont typeface="Noto Sans Symbols"/>
              <a:buChar char="🞂"/>
            </a:pPr>
            <a:r>
              <a:rPr lang="en-US" sz="2800">
                <a:solidFill>
                  <a:srgbClr val="868686"/>
                </a:solidFill>
                <a:latin typeface="Trebuchet MS"/>
                <a:ea typeface="Trebuchet MS"/>
                <a:cs typeface="Trebuchet MS"/>
                <a:sym typeface="Trebuchet MS"/>
              </a:rPr>
              <a:t>Hardware interconnects for up to 600 GB/s bidirectional GPU &lt;--&gt; GPU bandwidth</a:t>
            </a:r>
            <a:endParaRPr sz="2800">
              <a:solidFill>
                <a:srgbClr val="868686"/>
              </a:solidFill>
              <a:latin typeface="Trebuchet MS"/>
              <a:ea typeface="Trebuchet MS"/>
              <a:cs typeface="Trebuchet MS"/>
              <a:sym typeface="Trebuchet MS"/>
            </a:endParaRPr>
          </a:p>
          <a:p>
            <a:pPr indent="-308510" lvl="0" marL="283110" marR="0" rtl="0" algn="l">
              <a:lnSpc>
                <a:spcPct val="90000"/>
              </a:lnSpc>
              <a:spcBef>
                <a:spcPts val="3000"/>
              </a:spcBef>
              <a:spcAft>
                <a:spcPts val="0"/>
              </a:spcAft>
              <a:buClr>
                <a:schemeClr val="lt2"/>
              </a:buClr>
              <a:buSzPts val="2320"/>
              <a:buFont typeface="Noto Sans Symbols"/>
              <a:buChar char="🞂"/>
            </a:pPr>
            <a:r>
              <a:rPr lang="en-US" sz="2800">
                <a:solidFill>
                  <a:srgbClr val="868686"/>
                </a:solidFill>
                <a:latin typeface="Trebuchet MS"/>
                <a:ea typeface="Trebuchet MS"/>
                <a:cs typeface="Trebuchet MS"/>
                <a:sym typeface="Trebuchet MS"/>
              </a:rPr>
              <a:t>Can scale up to 16x GPUs in a single node</a:t>
            </a:r>
            <a:endParaRPr sz="3000">
              <a:solidFill>
                <a:schemeClr val="accent4"/>
              </a:solidFill>
              <a:latin typeface="Trebuchet MS"/>
              <a:ea typeface="Trebuchet MS"/>
              <a:cs typeface="Trebuchet MS"/>
              <a:sym typeface="Trebuchet MS"/>
            </a:endParaRPr>
          </a:p>
          <a:p>
            <a:pPr indent="0" lvl="0" marL="0" rtl="0" algn="l">
              <a:spcBef>
                <a:spcPts val="0"/>
              </a:spcBef>
              <a:spcAft>
                <a:spcPts val="0"/>
              </a:spcAft>
              <a:buNone/>
            </a:pPr>
            <a:r>
              <a:t/>
            </a:r>
            <a:endParaRPr sz="2600">
              <a:solidFill>
                <a:schemeClr val="dk2"/>
              </a:solidFill>
              <a:latin typeface="Trebuchet MS"/>
              <a:ea typeface="Trebuchet MS"/>
              <a:cs typeface="Trebuchet MS"/>
              <a:sym typeface="Trebuchet MS"/>
            </a:endParaRPr>
          </a:p>
          <a:p>
            <a:pPr indent="0" lvl="0" marL="0" rtl="0" algn="l">
              <a:spcBef>
                <a:spcPts val="0"/>
              </a:spcBef>
              <a:spcAft>
                <a:spcPts val="0"/>
              </a:spcAft>
              <a:buNone/>
            </a:pPr>
            <a:r>
              <a:t/>
            </a:r>
            <a:endParaRPr sz="2600">
              <a:solidFill>
                <a:schemeClr val="dk2"/>
              </a:solidFill>
              <a:latin typeface="Trebuchet MS"/>
              <a:ea typeface="Trebuchet MS"/>
              <a:cs typeface="Trebuchet MS"/>
              <a:sym typeface="Trebuchet MS"/>
            </a:endParaRPr>
          </a:p>
          <a:p>
            <a:pPr indent="0" lvl="0" marL="0" rtl="0" algn="l">
              <a:spcBef>
                <a:spcPts val="0"/>
              </a:spcBef>
              <a:spcAft>
                <a:spcPts val="0"/>
              </a:spcAft>
              <a:buNone/>
            </a:pPr>
            <a:r>
              <a:rPr b="1" lang="en-US" sz="2600">
                <a:solidFill>
                  <a:schemeClr val="lt2"/>
                </a:solidFill>
                <a:latin typeface="Trebuchet MS"/>
                <a:ea typeface="Trebuchet MS"/>
                <a:cs typeface="Trebuchet MS"/>
                <a:sym typeface="Trebuchet MS"/>
              </a:rPr>
              <a:t>Almost never run out of compute relative to memory bandwidth!</a:t>
            </a:r>
            <a:endParaRPr b="1" sz="2600">
              <a:solidFill>
                <a:schemeClr val="lt2"/>
              </a:solidFill>
              <a:latin typeface="Trebuchet MS"/>
              <a:ea typeface="Trebuchet MS"/>
              <a:cs typeface="Trebuchet MS"/>
              <a:sym typeface="Trebuchet MS"/>
            </a:endParaRPr>
          </a:p>
        </p:txBody>
      </p:sp>
      <p:sp>
        <p:nvSpPr>
          <p:cNvPr id="87" name="Google Shape;87;p18"/>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GPUs?</a:t>
            </a:r>
            <a:endParaRPr/>
          </a:p>
        </p:txBody>
      </p:sp>
      <p:sp>
        <p:nvSpPr>
          <p:cNvPr id="88" name="Google Shape;88;p18"/>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Numerous hardware advantages</a:t>
            </a:r>
            <a:endParaRPr/>
          </a:p>
        </p:txBody>
      </p:sp>
      <p:pic>
        <p:nvPicPr>
          <p:cNvPr id="89" name="Google Shape;89;p18"/>
          <p:cNvPicPr preferRelativeResize="0"/>
          <p:nvPr/>
        </p:nvPicPr>
        <p:blipFill>
          <a:blip r:embed="rId3">
            <a:alphaModFix/>
          </a:blip>
          <a:stretch>
            <a:fillRect/>
          </a:stretch>
        </p:blipFill>
        <p:spPr>
          <a:xfrm>
            <a:off x="9146575" y="3024100"/>
            <a:ext cx="8545075" cy="64088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36"/>
          <p:cNvSpPr txBox="1"/>
          <p:nvPr>
            <p:ph idx="1" type="body"/>
          </p:nvPr>
        </p:nvSpPr>
        <p:spPr>
          <a:xfrm>
            <a:off x="861250" y="3505059"/>
            <a:ext cx="10214027" cy="6198208"/>
          </a:xfrm>
          <a:prstGeom prst="rect">
            <a:avLst/>
          </a:prstGeom>
          <a:noFill/>
          <a:ln>
            <a:noFill/>
          </a:ln>
        </p:spPr>
        <p:txBody>
          <a:bodyPr anchorCtr="0" anchor="t" bIns="45700" lIns="91425" spcFirstLastPara="1" rIns="91425" wrap="square" tIns="45700">
            <a:noAutofit/>
          </a:bodyPr>
          <a:lstStyle/>
          <a:p>
            <a:pPr indent="-283111" lvl="0" marL="283111" rtl="0" algn="l">
              <a:lnSpc>
                <a:spcPct val="90000"/>
              </a:lnSpc>
              <a:spcBef>
                <a:spcPts val="0"/>
              </a:spcBef>
              <a:spcAft>
                <a:spcPts val="0"/>
              </a:spcAft>
              <a:buClr>
                <a:schemeClr val="lt2"/>
              </a:buClr>
              <a:buSzPts val="1920"/>
              <a:buFont typeface="Noto Sans Symbols"/>
              <a:buChar char="🞂"/>
            </a:pPr>
            <a:r>
              <a:rPr lang="en-US"/>
              <a:t>TCP sockets are slow!</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UCX provides uniform access to transports (TCP, InfiniBand, </a:t>
            </a:r>
            <a:br>
              <a:rPr lang="en-US"/>
            </a:br>
            <a:r>
              <a:rPr lang="en-US"/>
              <a:t>shared memory, NVLink)</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Alpha Python bindings for UCX (ucx-py)</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Will provide best communication performance, to Dask </a:t>
            </a:r>
            <a:br>
              <a:rPr lang="en-US"/>
            </a:br>
            <a:r>
              <a:rPr lang="en-US"/>
              <a:t>based on available hardware on nodes/cluster</a:t>
            </a:r>
            <a:endParaRPr/>
          </a:p>
        </p:txBody>
      </p:sp>
      <p:sp>
        <p:nvSpPr>
          <p:cNvPr id="796" name="Google Shape;796;p3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OpenUCX?</a:t>
            </a:r>
            <a:endParaRPr/>
          </a:p>
        </p:txBody>
      </p:sp>
      <p:sp>
        <p:nvSpPr>
          <p:cNvPr id="797" name="Google Shape;797;p36"/>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798" name="Google Shape;798;p36"/>
          <p:cNvGrpSpPr/>
          <p:nvPr/>
        </p:nvGrpSpPr>
        <p:grpSpPr>
          <a:xfrm>
            <a:off x="1223838" y="7110553"/>
            <a:ext cx="7479292" cy="1245972"/>
            <a:chOff x="9925878" y="2310106"/>
            <a:chExt cx="7063900" cy="2358730"/>
          </a:xfrm>
        </p:grpSpPr>
        <p:sp>
          <p:nvSpPr>
            <p:cNvPr id="799" name="Google Shape;799;p36"/>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800" name="Google Shape;800;p36"/>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sp>
        <p:nvSpPr>
          <p:cNvPr id="801" name="Google Shape;801;p36"/>
          <p:cNvSpPr txBox="1"/>
          <p:nvPr/>
        </p:nvSpPr>
        <p:spPr>
          <a:xfrm>
            <a:off x="1404588" y="7248525"/>
            <a:ext cx="8947500" cy="1108000"/>
          </a:xfrm>
          <a:prstGeom prst="rect">
            <a:avLst/>
          </a:prstGeom>
          <a:noFill/>
          <a:ln>
            <a:noFill/>
          </a:ln>
        </p:spPr>
        <p:txBody>
          <a:bodyPr anchorCtr="0" anchor="t" bIns="152375" lIns="152375" spcFirstLastPara="1" rIns="152375" wrap="square" tIns="152375">
            <a:noAutofit/>
          </a:bodyPr>
          <a:lstStyle/>
          <a:p>
            <a:pPr indent="0" lvl="0" marL="0" marR="0" rtl="0" algn="l">
              <a:lnSpc>
                <a:spcPct val="100000"/>
              </a:lnSpc>
              <a:spcBef>
                <a:spcPts val="0"/>
              </a:spcBef>
              <a:spcAft>
                <a:spcPts val="0"/>
              </a:spcAft>
              <a:buNone/>
            </a:pPr>
            <a:r>
              <a:rPr b="0" i="0" lang="en-US" sz="1600" u="none" cap="none" strike="noStrike">
                <a:solidFill>
                  <a:schemeClr val="accent4"/>
                </a:solidFill>
                <a:latin typeface="Courier New"/>
                <a:ea typeface="Courier New"/>
                <a:cs typeface="Courier New"/>
                <a:sym typeface="Courier New"/>
              </a:rPr>
              <a:t>conda install -c conda-forge -c rapidsai \</a:t>
            </a:r>
            <a:endParaRPr b="0" i="0" sz="1600" u="none" cap="none" strike="noStrike">
              <a:solidFill>
                <a:schemeClr val="accent4"/>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600" u="none" cap="none" strike="noStrike">
                <a:solidFill>
                  <a:schemeClr val="accent4"/>
                </a:solidFill>
                <a:latin typeface="Courier New"/>
                <a:ea typeface="Courier New"/>
                <a:cs typeface="Courier New"/>
                <a:sym typeface="Courier New"/>
              </a:rPr>
              <a:t>  cudatoolkit=&lt;CUDA version&gt; ucx-proc=*=gpu ucx ucx-py </a:t>
            </a:r>
            <a:endParaRPr b="0" i="0" sz="1600" u="none" cap="none" strike="noStrike">
              <a:solidFill>
                <a:schemeClr val="accent4"/>
              </a:solidFill>
              <a:latin typeface="Courier New"/>
              <a:ea typeface="Courier New"/>
              <a:cs typeface="Courier New"/>
              <a:sym typeface="Courier New"/>
            </a:endParaRPr>
          </a:p>
        </p:txBody>
      </p:sp>
      <p:pic>
        <p:nvPicPr>
          <p:cNvPr id="802" name="Google Shape;802;p36"/>
          <p:cNvPicPr preferRelativeResize="0"/>
          <p:nvPr/>
        </p:nvPicPr>
        <p:blipFill rotWithShape="1">
          <a:blip r:embed="rId3">
            <a:alphaModFix/>
          </a:blip>
          <a:srcRect b="0" l="0" r="0" t="0"/>
          <a:stretch/>
        </p:blipFill>
        <p:spPr>
          <a:xfrm>
            <a:off x="13119727" y="4323038"/>
            <a:ext cx="2845827" cy="28550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37"/>
          <p:cNvSpPr txBox="1"/>
          <p:nvPr>
            <p:ph idx="1" type="body"/>
          </p:nvPr>
        </p:nvSpPr>
        <p:spPr>
          <a:xfrm>
            <a:off x="10165125" y="3209859"/>
            <a:ext cx="75627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20"/>
              <a:buNone/>
            </a:pPr>
            <a:r>
              <a:rPr lang="en-US"/>
              <a:t>cuDF v0.14, UCX-PY 0.14</a:t>
            </a:r>
            <a:endParaRPr/>
          </a:p>
          <a:p>
            <a:pPr indent="-283110" lvl="0" marL="283110" rtl="0" algn="l">
              <a:lnSpc>
                <a:spcPct val="90000"/>
              </a:lnSpc>
              <a:spcBef>
                <a:spcPts val="3000"/>
              </a:spcBef>
              <a:spcAft>
                <a:spcPts val="0"/>
              </a:spcAft>
              <a:buClr>
                <a:schemeClr val="lt2"/>
              </a:buClr>
              <a:buSzPts val="1920"/>
              <a:buFont typeface="Noto Sans Symbols"/>
              <a:buChar char="🞂"/>
            </a:pPr>
            <a:r>
              <a:rPr lang="en-US"/>
              <a:t>Running on NVIDIA DGX-2:</a:t>
            </a:r>
            <a:endParaRPr/>
          </a:p>
          <a:p>
            <a:pPr indent="-288401" lvl="1" marL="1240920" rtl="0" algn="l">
              <a:lnSpc>
                <a:spcPct val="90000"/>
              </a:lnSpc>
              <a:spcBef>
                <a:spcPts val="3000"/>
              </a:spcBef>
              <a:spcAft>
                <a:spcPts val="0"/>
              </a:spcAft>
              <a:buSzPts val="1600"/>
              <a:buChar char="🞂"/>
            </a:pPr>
            <a:r>
              <a:rPr lang="en-US"/>
              <a:t>GPU: NVIDIA Tesla V100 </a:t>
            </a:r>
            <a:r>
              <a:rPr lang="en-US"/>
              <a:t>32GB</a:t>
            </a:r>
            <a:endParaRPr/>
          </a:p>
          <a:p>
            <a:pPr indent="-288401" lvl="1" marL="1240920" rtl="0" algn="l">
              <a:lnSpc>
                <a:spcPct val="90000"/>
              </a:lnSpc>
              <a:spcBef>
                <a:spcPts val="3000"/>
              </a:spcBef>
              <a:spcAft>
                <a:spcPts val="0"/>
              </a:spcAft>
              <a:buSzPts val="1600"/>
              <a:buChar char="🞂"/>
            </a:pPr>
            <a:r>
              <a:rPr lang="en-US"/>
              <a:t>CPU: Intel(R) Xeon(R) CPU 8168 @ 2.70GHz</a:t>
            </a:r>
            <a:endParaRPr/>
          </a:p>
          <a:p>
            <a:pPr indent="-283110" lvl="0" marL="283110" rtl="0" algn="l">
              <a:lnSpc>
                <a:spcPct val="90000"/>
              </a:lnSpc>
              <a:spcBef>
                <a:spcPts val="5700"/>
              </a:spcBef>
              <a:spcAft>
                <a:spcPts val="0"/>
              </a:spcAft>
              <a:buSzPts val="1920"/>
              <a:buChar char="🞂"/>
            </a:pPr>
            <a:r>
              <a:rPr lang="en-US"/>
              <a:t>Benchmark Setup:</a:t>
            </a:r>
            <a:endParaRPr/>
          </a:p>
          <a:p>
            <a:pPr indent="-288401" lvl="1" marL="1240920" rtl="0" algn="l">
              <a:lnSpc>
                <a:spcPct val="90000"/>
              </a:lnSpc>
              <a:spcBef>
                <a:spcPts val="3000"/>
              </a:spcBef>
              <a:spcAft>
                <a:spcPts val="0"/>
              </a:spcAft>
              <a:buSzPts val="1600"/>
              <a:buChar char="🞂"/>
            </a:pPr>
            <a:r>
              <a:rPr lang="en-US"/>
              <a:t>DataFrames: Left/Right 1x int64 column key column, 1x int64 value columns</a:t>
            </a:r>
            <a:endParaRPr/>
          </a:p>
          <a:p>
            <a:pPr indent="-288401" lvl="1" marL="1240920" rtl="0" algn="l">
              <a:lnSpc>
                <a:spcPct val="90000"/>
              </a:lnSpc>
              <a:spcBef>
                <a:spcPts val="3000"/>
              </a:spcBef>
              <a:spcAft>
                <a:spcPts val="0"/>
              </a:spcAft>
              <a:buSzPts val="1600"/>
              <a:buChar char="🞂"/>
            </a:pPr>
            <a:r>
              <a:rPr lang="en-US"/>
              <a:t>Merge: Inner</a:t>
            </a:r>
            <a:endParaRPr/>
          </a:p>
          <a:p>
            <a:pPr indent="-288401" lvl="1" marL="1240920" rtl="0" algn="l">
              <a:lnSpc>
                <a:spcPct val="90000"/>
              </a:lnSpc>
              <a:spcBef>
                <a:spcPts val="3000"/>
              </a:spcBef>
              <a:spcAft>
                <a:spcPts val="0"/>
              </a:spcAft>
              <a:buSzPts val="1600"/>
              <a:buChar char="🞂"/>
            </a:pPr>
            <a:r>
              <a:rPr lang="en-US"/>
              <a:t>30% of matching data balanced across each partition</a:t>
            </a:r>
            <a:endParaRPr/>
          </a:p>
          <a:p>
            <a:pPr indent="-161190" lvl="0" marL="283110" rtl="0" algn="l">
              <a:lnSpc>
                <a:spcPct val="90000"/>
              </a:lnSpc>
              <a:spcBef>
                <a:spcPts val="3000"/>
              </a:spcBef>
              <a:spcAft>
                <a:spcPts val="0"/>
              </a:spcAft>
              <a:buClr>
                <a:schemeClr val="lt2"/>
              </a:buClr>
              <a:buSzPts val="1920"/>
              <a:buFont typeface="Noto Sans Symbols"/>
              <a:buNone/>
            </a:pPr>
            <a:r>
              <a:t/>
            </a:r>
            <a:endParaRPr/>
          </a:p>
          <a:p>
            <a:pPr indent="-161190" lvl="0" marL="283110" rtl="0" algn="l">
              <a:lnSpc>
                <a:spcPct val="90000"/>
              </a:lnSpc>
              <a:spcBef>
                <a:spcPts val="3000"/>
              </a:spcBef>
              <a:spcAft>
                <a:spcPts val="0"/>
              </a:spcAft>
              <a:buClr>
                <a:schemeClr val="lt2"/>
              </a:buClr>
              <a:buSzPts val="1920"/>
              <a:buFont typeface="Noto Sans Symbols"/>
              <a:buNone/>
            </a:pPr>
            <a:r>
              <a:t/>
            </a:r>
            <a:endParaRPr/>
          </a:p>
        </p:txBody>
      </p:sp>
      <p:pic>
        <p:nvPicPr>
          <p:cNvPr descr="A screenshot of a cell phone&#10;&#10;Description generated with high confidence" id="809" name="Google Shape;809;p37"/>
          <p:cNvPicPr preferRelativeResize="0"/>
          <p:nvPr/>
        </p:nvPicPr>
        <p:blipFill rotWithShape="1">
          <a:blip r:embed="rId3">
            <a:alphaModFix/>
          </a:blip>
          <a:srcRect b="0" l="0" r="0" t="0"/>
          <a:stretch/>
        </p:blipFill>
        <p:spPr>
          <a:xfrm>
            <a:off x="830583" y="2974935"/>
            <a:ext cx="8873067" cy="6668131"/>
          </a:xfrm>
          <a:prstGeom prst="rect">
            <a:avLst/>
          </a:prstGeom>
          <a:noFill/>
          <a:ln>
            <a:noFill/>
          </a:ln>
        </p:spPr>
      </p:pic>
      <p:sp>
        <p:nvSpPr>
          <p:cNvPr id="810" name="Google Shape;810;p37"/>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Benchmarks: Distributed cuDF Random Merge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38"/>
          <p:cNvSpPr/>
          <p:nvPr/>
        </p:nvSpPr>
        <p:spPr>
          <a:xfrm>
            <a:off x="1475314" y="2616264"/>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17" name="Google Shape;817;p38"/>
          <p:cNvSpPr/>
          <p:nvPr/>
        </p:nvSpPr>
        <p:spPr>
          <a:xfrm>
            <a:off x="1475314" y="5932126"/>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18" name="Google Shape;818;p38"/>
          <p:cNvSpPr/>
          <p:nvPr/>
        </p:nvSpPr>
        <p:spPr>
          <a:xfrm>
            <a:off x="1785049" y="3464755"/>
            <a:ext cx="6647789" cy="15881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Accelerated on single GPU</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-&gt; CuPy/PyTorch/..</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Pandas -&gt; cuDF</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Scikit-Learn -&gt; cuML</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Numba -&gt; Numba</a:t>
            </a:r>
            <a:endParaRPr b="0" i="0" sz="1800" u="none" cap="none" strike="noStrike">
              <a:solidFill>
                <a:schemeClr val="dk2"/>
              </a:solidFill>
              <a:latin typeface="Trebuchet MS"/>
              <a:ea typeface="Trebuchet MS"/>
              <a:cs typeface="Trebuchet MS"/>
              <a:sym typeface="Trebuchet MS"/>
            </a:endParaRPr>
          </a:p>
        </p:txBody>
      </p:sp>
      <p:sp>
        <p:nvSpPr>
          <p:cNvPr id="819" name="Google Shape;819;p38"/>
          <p:cNvSpPr/>
          <p:nvPr/>
        </p:nvSpPr>
        <p:spPr>
          <a:xfrm>
            <a:off x="1785049" y="2977114"/>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RAPIDS AND OTHERS</a:t>
            </a:r>
            <a:endParaRPr/>
          </a:p>
        </p:txBody>
      </p:sp>
      <p:sp>
        <p:nvSpPr>
          <p:cNvPr id="820" name="Google Shape;820;p38"/>
          <p:cNvSpPr/>
          <p:nvPr/>
        </p:nvSpPr>
        <p:spPr>
          <a:xfrm>
            <a:off x="1785049" y="6794735"/>
            <a:ext cx="3317303" cy="133882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Pandas, Scikit-Learn, Numba and many more</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Single CPU core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In-memory data</a:t>
            </a:r>
            <a:endParaRPr/>
          </a:p>
        </p:txBody>
      </p:sp>
      <p:sp>
        <p:nvSpPr>
          <p:cNvPr id="821" name="Google Shape;821;p38"/>
          <p:cNvSpPr/>
          <p:nvPr/>
        </p:nvSpPr>
        <p:spPr>
          <a:xfrm>
            <a:off x="1785049" y="6295258"/>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PYDATA</a:t>
            </a:r>
            <a:endParaRPr b="1" i="0" sz="2800" u="none" cap="none" strike="noStrike">
              <a:solidFill>
                <a:schemeClr val="lt2"/>
              </a:solidFill>
              <a:latin typeface="Trebuchet MS"/>
              <a:ea typeface="Trebuchet MS"/>
              <a:cs typeface="Trebuchet MS"/>
              <a:sym typeface="Trebuchet MS"/>
            </a:endParaRPr>
          </a:p>
        </p:txBody>
      </p:sp>
      <p:pic>
        <p:nvPicPr>
          <p:cNvPr id="822" name="Google Shape;822;p38"/>
          <p:cNvPicPr preferRelativeResize="0"/>
          <p:nvPr/>
        </p:nvPicPr>
        <p:blipFill rotWithShape="1">
          <a:blip r:embed="rId3">
            <a:alphaModFix/>
          </a:blip>
          <a:srcRect b="0" l="0" r="0" t="0"/>
          <a:stretch/>
        </p:blipFill>
        <p:spPr>
          <a:xfrm>
            <a:off x="5670317" y="3666001"/>
            <a:ext cx="2951422" cy="1121790"/>
          </a:xfrm>
          <a:prstGeom prst="rect">
            <a:avLst/>
          </a:prstGeom>
          <a:noFill/>
          <a:ln>
            <a:noFill/>
          </a:ln>
        </p:spPr>
      </p:pic>
      <p:pic>
        <p:nvPicPr>
          <p:cNvPr id="823" name="Google Shape;823;p38"/>
          <p:cNvPicPr preferRelativeResize="0"/>
          <p:nvPr/>
        </p:nvPicPr>
        <p:blipFill rotWithShape="1">
          <a:blip r:embed="rId4">
            <a:alphaModFix/>
          </a:blip>
          <a:srcRect b="0" l="0" r="0" t="0"/>
          <a:stretch/>
        </p:blipFill>
        <p:spPr>
          <a:xfrm>
            <a:off x="5666743" y="7623811"/>
            <a:ext cx="1163908" cy="484949"/>
          </a:xfrm>
          <a:prstGeom prst="rect">
            <a:avLst/>
          </a:prstGeom>
          <a:noFill/>
          <a:ln>
            <a:noFill/>
          </a:ln>
        </p:spPr>
      </p:pic>
      <p:pic>
        <p:nvPicPr>
          <p:cNvPr id="824" name="Google Shape;824;p38"/>
          <p:cNvPicPr preferRelativeResize="0"/>
          <p:nvPr/>
        </p:nvPicPr>
        <p:blipFill rotWithShape="1">
          <a:blip r:embed="rId5">
            <a:alphaModFix/>
          </a:blip>
          <a:srcRect b="0" l="0" r="0" t="0"/>
          <a:stretch/>
        </p:blipFill>
        <p:spPr>
          <a:xfrm>
            <a:off x="6219435" y="6785113"/>
            <a:ext cx="1361238" cy="539206"/>
          </a:xfrm>
          <a:prstGeom prst="rect">
            <a:avLst/>
          </a:prstGeom>
          <a:noFill/>
          <a:ln>
            <a:noFill/>
          </a:ln>
        </p:spPr>
      </p:pic>
      <p:pic>
        <p:nvPicPr>
          <p:cNvPr descr="pandas-logo.png" id="825" name="Google Shape;825;p38"/>
          <p:cNvPicPr preferRelativeResize="0"/>
          <p:nvPr/>
        </p:nvPicPr>
        <p:blipFill rotWithShape="1">
          <a:blip r:embed="rId6">
            <a:alphaModFix/>
          </a:blip>
          <a:srcRect b="0" l="0" r="0" t="0"/>
          <a:stretch/>
        </p:blipFill>
        <p:spPr>
          <a:xfrm>
            <a:off x="8033360" y="6744567"/>
            <a:ext cx="705080" cy="553033"/>
          </a:xfrm>
          <a:prstGeom prst="rect">
            <a:avLst/>
          </a:prstGeom>
          <a:noFill/>
          <a:ln>
            <a:noFill/>
          </a:ln>
        </p:spPr>
      </p:pic>
      <p:pic>
        <p:nvPicPr>
          <p:cNvPr descr="Scikit learn logo small.svg" id="826" name="Google Shape;826;p38"/>
          <p:cNvPicPr preferRelativeResize="0"/>
          <p:nvPr/>
        </p:nvPicPr>
        <p:blipFill rotWithShape="1">
          <a:blip r:embed="rId7">
            <a:alphaModFix/>
          </a:blip>
          <a:srcRect b="0" l="0" r="0" t="0"/>
          <a:stretch/>
        </p:blipFill>
        <p:spPr>
          <a:xfrm>
            <a:off x="7270331" y="7600904"/>
            <a:ext cx="792828" cy="425243"/>
          </a:xfrm>
          <a:prstGeom prst="rect">
            <a:avLst/>
          </a:prstGeom>
          <a:noFill/>
          <a:ln>
            <a:noFill/>
          </a:ln>
        </p:spPr>
      </p:pic>
      <p:pic>
        <p:nvPicPr>
          <p:cNvPr descr="Image result for numba logo" id="827" name="Google Shape;827;p38"/>
          <p:cNvPicPr preferRelativeResize="0"/>
          <p:nvPr/>
        </p:nvPicPr>
        <p:blipFill rotWithShape="1">
          <a:blip r:embed="rId8">
            <a:alphaModFix/>
          </a:blip>
          <a:srcRect b="0" l="0" r="0" t="0"/>
          <a:stretch/>
        </p:blipFill>
        <p:spPr>
          <a:xfrm>
            <a:off x="5240222" y="6755109"/>
            <a:ext cx="586926" cy="586926"/>
          </a:xfrm>
          <a:prstGeom prst="rect">
            <a:avLst/>
          </a:prstGeom>
          <a:noFill/>
          <a:ln>
            <a:noFill/>
          </a:ln>
        </p:spPr>
      </p:pic>
      <p:cxnSp>
        <p:nvCxnSpPr>
          <p:cNvPr id="828" name="Google Shape;828;p38"/>
          <p:cNvCxnSpPr/>
          <p:nvPr/>
        </p:nvCxnSpPr>
        <p:spPr>
          <a:xfrm flipH="1" rot="10800000">
            <a:off x="1254038" y="2579688"/>
            <a:ext cx="13983" cy="6349462"/>
          </a:xfrm>
          <a:prstGeom prst="straightConnector1">
            <a:avLst/>
          </a:prstGeom>
          <a:noFill/>
          <a:ln cap="flat" cmpd="sng" w="9525">
            <a:solidFill>
              <a:srgbClr val="595959"/>
            </a:solidFill>
            <a:prstDash val="solid"/>
            <a:round/>
            <a:headEnd len="sm" w="sm" type="none"/>
            <a:tailEnd len="lg" w="lg" type="triangle"/>
          </a:ln>
        </p:spPr>
      </p:cxnSp>
      <p:sp>
        <p:nvSpPr>
          <p:cNvPr id="829" name="Google Shape;829;p38"/>
          <p:cNvSpPr txBox="1"/>
          <p:nvPr/>
        </p:nvSpPr>
        <p:spPr>
          <a:xfrm rot="-5400000">
            <a:off x="-1831936" y="5346588"/>
            <a:ext cx="5768000" cy="846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2400" u="none" cap="none" strike="noStrike">
                <a:solidFill>
                  <a:srgbClr val="595959"/>
                </a:solidFill>
                <a:latin typeface="Trebuchet MS"/>
                <a:ea typeface="Trebuchet MS"/>
                <a:cs typeface="Trebuchet MS"/>
                <a:sym typeface="Trebuchet MS"/>
              </a:rPr>
              <a:t>Scale Up / Accelerate</a:t>
            </a:r>
            <a:endParaRPr b="0" i="0" sz="2400" u="none" cap="none" strike="noStrike">
              <a:solidFill>
                <a:srgbClr val="595959"/>
              </a:solidFill>
              <a:latin typeface="Trebuchet MS"/>
              <a:ea typeface="Trebuchet MS"/>
              <a:cs typeface="Trebuchet MS"/>
              <a:sym typeface="Trebuchet MS"/>
            </a:endParaRPr>
          </a:p>
        </p:txBody>
      </p:sp>
      <p:sp>
        <p:nvSpPr>
          <p:cNvPr id="830" name="Google Shape;830;p3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Scale Up with RAPIDS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39"/>
          <p:cNvSpPr/>
          <p:nvPr/>
        </p:nvSpPr>
        <p:spPr>
          <a:xfrm>
            <a:off x="1475314" y="2616264"/>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37" name="Google Shape;837;p39"/>
          <p:cNvSpPr/>
          <p:nvPr/>
        </p:nvSpPr>
        <p:spPr>
          <a:xfrm>
            <a:off x="9299837" y="2616264"/>
            <a:ext cx="7512849"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38" name="Google Shape;838;p39"/>
          <p:cNvSpPr/>
          <p:nvPr/>
        </p:nvSpPr>
        <p:spPr>
          <a:xfrm>
            <a:off x="1475314" y="5932126"/>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39" name="Google Shape;839;p39"/>
          <p:cNvSpPr/>
          <p:nvPr/>
        </p:nvSpPr>
        <p:spPr>
          <a:xfrm>
            <a:off x="9299837" y="5932126"/>
            <a:ext cx="7512849"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40" name="Google Shape;840;p39"/>
          <p:cNvSpPr/>
          <p:nvPr/>
        </p:nvSpPr>
        <p:spPr>
          <a:xfrm>
            <a:off x="1785049" y="3464755"/>
            <a:ext cx="6647789" cy="15881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Accelerated on single GPU</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-&gt; CuPy/PyTorch/..</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Pandas -&gt; cuDF</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Scikit-Learn -&gt; cuML</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Numba -&gt; Numba</a:t>
            </a:r>
            <a:endParaRPr b="0" i="0" sz="1800" u="none" cap="none" strike="noStrike">
              <a:solidFill>
                <a:schemeClr val="dk2"/>
              </a:solidFill>
              <a:latin typeface="Trebuchet MS"/>
              <a:ea typeface="Trebuchet MS"/>
              <a:cs typeface="Trebuchet MS"/>
              <a:sym typeface="Trebuchet MS"/>
            </a:endParaRPr>
          </a:p>
        </p:txBody>
      </p:sp>
      <p:sp>
        <p:nvSpPr>
          <p:cNvPr id="841" name="Google Shape;841;p39"/>
          <p:cNvSpPr/>
          <p:nvPr/>
        </p:nvSpPr>
        <p:spPr>
          <a:xfrm>
            <a:off x="1785049" y="2977114"/>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RAPIDS AND OTHERS</a:t>
            </a:r>
            <a:endParaRPr/>
          </a:p>
        </p:txBody>
      </p:sp>
      <p:sp>
        <p:nvSpPr>
          <p:cNvPr id="842" name="Google Shape;842;p39"/>
          <p:cNvSpPr/>
          <p:nvPr/>
        </p:nvSpPr>
        <p:spPr>
          <a:xfrm>
            <a:off x="9592607" y="3815978"/>
            <a:ext cx="6647789"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Multi-GPU</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On single Node (DGX)</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Or across a cluster</a:t>
            </a:r>
            <a:endParaRPr/>
          </a:p>
        </p:txBody>
      </p:sp>
      <p:sp>
        <p:nvSpPr>
          <p:cNvPr id="843" name="Google Shape;843;p39"/>
          <p:cNvSpPr/>
          <p:nvPr/>
        </p:nvSpPr>
        <p:spPr>
          <a:xfrm>
            <a:off x="9592607" y="2940538"/>
            <a:ext cx="6647789" cy="86793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RAPIDS + DASK </a:t>
            </a:r>
            <a:br>
              <a:rPr b="1" i="0" lang="en-US" sz="2800" u="none" cap="none" strike="noStrike">
                <a:solidFill>
                  <a:schemeClr val="lt2"/>
                </a:solidFill>
                <a:latin typeface="Trebuchet MS"/>
                <a:ea typeface="Trebuchet MS"/>
                <a:cs typeface="Trebuchet MS"/>
                <a:sym typeface="Trebuchet MS"/>
              </a:rPr>
            </a:br>
            <a:r>
              <a:rPr b="1" i="0" lang="en-US" sz="2800" u="none" cap="none" strike="noStrike">
                <a:solidFill>
                  <a:schemeClr val="lt2"/>
                </a:solidFill>
                <a:latin typeface="Trebuchet MS"/>
                <a:ea typeface="Trebuchet MS"/>
                <a:cs typeface="Trebuchet MS"/>
                <a:sym typeface="Trebuchet MS"/>
              </a:rPr>
              <a:t>WITH OPENUCX</a:t>
            </a:r>
            <a:endParaRPr b="1" i="0" sz="2800" u="none" cap="none" strike="noStrike">
              <a:solidFill>
                <a:schemeClr val="lt2"/>
              </a:solidFill>
              <a:latin typeface="Trebuchet MS"/>
              <a:ea typeface="Trebuchet MS"/>
              <a:cs typeface="Trebuchet MS"/>
              <a:sym typeface="Trebuchet MS"/>
            </a:endParaRPr>
          </a:p>
        </p:txBody>
      </p:sp>
      <p:sp>
        <p:nvSpPr>
          <p:cNvPr id="844" name="Google Shape;844;p39"/>
          <p:cNvSpPr/>
          <p:nvPr/>
        </p:nvSpPr>
        <p:spPr>
          <a:xfrm>
            <a:off x="1785049" y="6794735"/>
            <a:ext cx="3317303" cy="133882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Pandas, Scikit-Learn, Numba and many more</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Single CPU core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In-memory data</a:t>
            </a:r>
            <a:endParaRPr/>
          </a:p>
        </p:txBody>
      </p:sp>
      <p:sp>
        <p:nvSpPr>
          <p:cNvPr id="845" name="Google Shape;845;p39"/>
          <p:cNvSpPr/>
          <p:nvPr/>
        </p:nvSpPr>
        <p:spPr>
          <a:xfrm>
            <a:off x="1785049" y="6295258"/>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PYDATA</a:t>
            </a:r>
            <a:endParaRPr b="1" i="0" sz="2800" u="none" cap="none" strike="noStrike">
              <a:solidFill>
                <a:schemeClr val="lt2"/>
              </a:solidFill>
              <a:latin typeface="Trebuchet MS"/>
              <a:ea typeface="Trebuchet MS"/>
              <a:cs typeface="Trebuchet MS"/>
              <a:sym typeface="Trebuchet MS"/>
            </a:endParaRPr>
          </a:p>
        </p:txBody>
      </p:sp>
      <p:sp>
        <p:nvSpPr>
          <p:cNvPr id="846" name="Google Shape;846;p39"/>
          <p:cNvSpPr/>
          <p:nvPr/>
        </p:nvSpPr>
        <p:spPr>
          <a:xfrm>
            <a:off x="9592607" y="6794735"/>
            <a:ext cx="6647789" cy="15881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Multi-core and distributed PyData</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-&gt; Dask Array</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Pandas -&gt; Dask DataFrame</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Scikit-Learn -&gt; Dask-ML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 -&gt; Dask Futures</a:t>
            </a:r>
            <a:endParaRPr/>
          </a:p>
        </p:txBody>
      </p:sp>
      <p:sp>
        <p:nvSpPr>
          <p:cNvPr id="847" name="Google Shape;847;p39"/>
          <p:cNvSpPr/>
          <p:nvPr/>
        </p:nvSpPr>
        <p:spPr>
          <a:xfrm>
            <a:off x="9592607" y="6295258"/>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DASK</a:t>
            </a:r>
            <a:endParaRPr b="1" i="0" sz="2800" u="none" cap="none" strike="noStrike">
              <a:solidFill>
                <a:schemeClr val="lt2"/>
              </a:solidFill>
              <a:latin typeface="Trebuchet MS"/>
              <a:ea typeface="Trebuchet MS"/>
              <a:cs typeface="Trebuchet MS"/>
              <a:sym typeface="Trebuchet MS"/>
            </a:endParaRPr>
          </a:p>
        </p:txBody>
      </p:sp>
      <p:pic>
        <p:nvPicPr>
          <p:cNvPr id="848" name="Google Shape;848;p39"/>
          <p:cNvPicPr preferRelativeResize="0"/>
          <p:nvPr/>
        </p:nvPicPr>
        <p:blipFill rotWithShape="1">
          <a:blip r:embed="rId3">
            <a:alphaModFix/>
          </a:blip>
          <a:srcRect b="0" l="0" r="0" t="0"/>
          <a:stretch/>
        </p:blipFill>
        <p:spPr>
          <a:xfrm>
            <a:off x="5670317" y="3666001"/>
            <a:ext cx="2951422" cy="1121790"/>
          </a:xfrm>
          <a:prstGeom prst="rect">
            <a:avLst/>
          </a:prstGeom>
          <a:noFill/>
          <a:ln>
            <a:noFill/>
          </a:ln>
        </p:spPr>
      </p:pic>
      <p:pic>
        <p:nvPicPr>
          <p:cNvPr id="849" name="Google Shape;849;p39"/>
          <p:cNvPicPr preferRelativeResize="0"/>
          <p:nvPr/>
        </p:nvPicPr>
        <p:blipFill rotWithShape="1">
          <a:blip r:embed="rId3">
            <a:alphaModFix/>
          </a:blip>
          <a:srcRect b="0" l="0" r="0" t="0"/>
          <a:stretch/>
        </p:blipFill>
        <p:spPr>
          <a:xfrm>
            <a:off x="14062852" y="2823059"/>
            <a:ext cx="2192934" cy="833500"/>
          </a:xfrm>
          <a:prstGeom prst="rect">
            <a:avLst/>
          </a:prstGeom>
          <a:noFill/>
          <a:ln>
            <a:noFill/>
          </a:ln>
        </p:spPr>
      </p:pic>
      <p:pic>
        <p:nvPicPr>
          <p:cNvPr id="850" name="Google Shape;850;p39"/>
          <p:cNvPicPr preferRelativeResize="0"/>
          <p:nvPr/>
        </p:nvPicPr>
        <p:blipFill rotWithShape="1">
          <a:blip r:embed="rId4">
            <a:alphaModFix/>
          </a:blip>
          <a:srcRect b="0" l="0" r="0" t="0"/>
          <a:stretch/>
        </p:blipFill>
        <p:spPr>
          <a:xfrm>
            <a:off x="5666743" y="7623811"/>
            <a:ext cx="1163908" cy="484949"/>
          </a:xfrm>
          <a:prstGeom prst="rect">
            <a:avLst/>
          </a:prstGeom>
          <a:noFill/>
          <a:ln>
            <a:noFill/>
          </a:ln>
        </p:spPr>
      </p:pic>
      <p:pic>
        <p:nvPicPr>
          <p:cNvPr id="851" name="Google Shape;851;p39"/>
          <p:cNvPicPr preferRelativeResize="0"/>
          <p:nvPr/>
        </p:nvPicPr>
        <p:blipFill rotWithShape="1">
          <a:blip r:embed="rId5">
            <a:alphaModFix/>
          </a:blip>
          <a:srcRect b="0" l="0" r="0" t="0"/>
          <a:stretch/>
        </p:blipFill>
        <p:spPr>
          <a:xfrm>
            <a:off x="6219435" y="6785113"/>
            <a:ext cx="1361238" cy="539206"/>
          </a:xfrm>
          <a:prstGeom prst="rect">
            <a:avLst/>
          </a:prstGeom>
          <a:noFill/>
          <a:ln>
            <a:noFill/>
          </a:ln>
        </p:spPr>
      </p:pic>
      <p:pic>
        <p:nvPicPr>
          <p:cNvPr descr="pandas-logo.png" id="852" name="Google Shape;852;p39"/>
          <p:cNvPicPr preferRelativeResize="0"/>
          <p:nvPr/>
        </p:nvPicPr>
        <p:blipFill rotWithShape="1">
          <a:blip r:embed="rId6">
            <a:alphaModFix/>
          </a:blip>
          <a:srcRect b="0" l="0" r="0" t="0"/>
          <a:stretch/>
        </p:blipFill>
        <p:spPr>
          <a:xfrm>
            <a:off x="8033360" y="6744567"/>
            <a:ext cx="705080" cy="553033"/>
          </a:xfrm>
          <a:prstGeom prst="rect">
            <a:avLst/>
          </a:prstGeom>
          <a:noFill/>
          <a:ln>
            <a:noFill/>
          </a:ln>
        </p:spPr>
      </p:pic>
      <p:pic>
        <p:nvPicPr>
          <p:cNvPr descr="Scikit learn logo small.svg" id="853" name="Google Shape;853;p39"/>
          <p:cNvPicPr preferRelativeResize="0"/>
          <p:nvPr/>
        </p:nvPicPr>
        <p:blipFill rotWithShape="1">
          <a:blip r:embed="rId7">
            <a:alphaModFix/>
          </a:blip>
          <a:srcRect b="0" l="0" r="0" t="0"/>
          <a:stretch/>
        </p:blipFill>
        <p:spPr>
          <a:xfrm>
            <a:off x="7270331" y="7600904"/>
            <a:ext cx="792828" cy="425243"/>
          </a:xfrm>
          <a:prstGeom prst="rect">
            <a:avLst/>
          </a:prstGeom>
          <a:noFill/>
          <a:ln>
            <a:noFill/>
          </a:ln>
        </p:spPr>
      </p:pic>
      <p:pic>
        <p:nvPicPr>
          <p:cNvPr descr="Image result for numba logo" id="854" name="Google Shape;854;p39"/>
          <p:cNvPicPr preferRelativeResize="0"/>
          <p:nvPr/>
        </p:nvPicPr>
        <p:blipFill rotWithShape="1">
          <a:blip r:embed="rId8">
            <a:alphaModFix/>
          </a:blip>
          <a:srcRect b="0" l="0" r="0" t="0"/>
          <a:stretch/>
        </p:blipFill>
        <p:spPr>
          <a:xfrm>
            <a:off x="5240222" y="6755109"/>
            <a:ext cx="586926" cy="586926"/>
          </a:xfrm>
          <a:prstGeom prst="rect">
            <a:avLst/>
          </a:prstGeom>
          <a:noFill/>
          <a:ln>
            <a:noFill/>
          </a:ln>
        </p:spPr>
      </p:pic>
      <p:pic>
        <p:nvPicPr>
          <p:cNvPr id="855" name="Google Shape;855;p39"/>
          <p:cNvPicPr preferRelativeResize="0"/>
          <p:nvPr/>
        </p:nvPicPr>
        <p:blipFill rotWithShape="1">
          <a:blip r:embed="rId9">
            <a:alphaModFix/>
          </a:blip>
          <a:srcRect b="0" l="0" r="0" t="0"/>
          <a:stretch/>
        </p:blipFill>
        <p:spPr>
          <a:xfrm>
            <a:off x="14756339" y="3710497"/>
            <a:ext cx="805959" cy="808558"/>
          </a:xfrm>
          <a:prstGeom prst="rect">
            <a:avLst/>
          </a:prstGeom>
          <a:noFill/>
          <a:ln>
            <a:noFill/>
          </a:ln>
        </p:spPr>
      </p:pic>
      <p:pic>
        <p:nvPicPr>
          <p:cNvPr id="856" name="Google Shape;856;p39"/>
          <p:cNvPicPr preferRelativeResize="0"/>
          <p:nvPr/>
        </p:nvPicPr>
        <p:blipFill rotWithShape="1">
          <a:blip r:embed="rId10">
            <a:alphaModFix/>
          </a:blip>
          <a:srcRect b="0" l="0" r="0" t="0"/>
          <a:stretch/>
        </p:blipFill>
        <p:spPr>
          <a:xfrm>
            <a:off x="14278052" y="4731128"/>
            <a:ext cx="1619548" cy="654710"/>
          </a:xfrm>
          <a:prstGeom prst="rect">
            <a:avLst/>
          </a:prstGeom>
          <a:noFill/>
          <a:ln>
            <a:noFill/>
          </a:ln>
        </p:spPr>
      </p:pic>
      <p:pic>
        <p:nvPicPr>
          <p:cNvPr id="857" name="Google Shape;857;p39"/>
          <p:cNvPicPr preferRelativeResize="0"/>
          <p:nvPr/>
        </p:nvPicPr>
        <p:blipFill rotWithShape="1">
          <a:blip r:embed="rId10">
            <a:alphaModFix/>
          </a:blip>
          <a:srcRect b="0" l="0" r="0" t="0"/>
          <a:stretch/>
        </p:blipFill>
        <p:spPr>
          <a:xfrm>
            <a:off x="14278052" y="7161123"/>
            <a:ext cx="1619548" cy="654710"/>
          </a:xfrm>
          <a:prstGeom prst="rect">
            <a:avLst/>
          </a:prstGeom>
          <a:noFill/>
          <a:ln>
            <a:noFill/>
          </a:ln>
        </p:spPr>
      </p:pic>
      <p:cxnSp>
        <p:nvCxnSpPr>
          <p:cNvPr id="858" name="Google Shape;858;p39"/>
          <p:cNvCxnSpPr/>
          <p:nvPr/>
        </p:nvCxnSpPr>
        <p:spPr>
          <a:xfrm flipH="1" rot="10800000">
            <a:off x="1254038" y="2579688"/>
            <a:ext cx="13983" cy="6349462"/>
          </a:xfrm>
          <a:prstGeom prst="straightConnector1">
            <a:avLst/>
          </a:prstGeom>
          <a:noFill/>
          <a:ln cap="flat" cmpd="sng" w="9525">
            <a:solidFill>
              <a:srgbClr val="595959"/>
            </a:solidFill>
            <a:prstDash val="solid"/>
            <a:round/>
            <a:headEnd len="sm" w="sm" type="none"/>
            <a:tailEnd len="lg" w="lg" type="triangle"/>
          </a:ln>
        </p:spPr>
      </p:cxnSp>
      <p:sp>
        <p:nvSpPr>
          <p:cNvPr id="859" name="Google Shape;859;p39"/>
          <p:cNvSpPr txBox="1"/>
          <p:nvPr/>
        </p:nvSpPr>
        <p:spPr>
          <a:xfrm rot="-5400000">
            <a:off x="-1831936" y="5346588"/>
            <a:ext cx="5768000" cy="846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2400" u="none" cap="none" strike="noStrike">
                <a:solidFill>
                  <a:srgbClr val="595959"/>
                </a:solidFill>
                <a:latin typeface="Trebuchet MS"/>
                <a:ea typeface="Trebuchet MS"/>
                <a:cs typeface="Trebuchet MS"/>
                <a:sym typeface="Trebuchet MS"/>
              </a:rPr>
              <a:t>Scale Up / Accelerate</a:t>
            </a:r>
            <a:endParaRPr b="0" i="0" sz="2400" u="none" cap="none" strike="noStrike">
              <a:solidFill>
                <a:srgbClr val="595959"/>
              </a:solidFill>
              <a:latin typeface="Trebuchet MS"/>
              <a:ea typeface="Trebuchet MS"/>
              <a:cs typeface="Trebuchet MS"/>
              <a:sym typeface="Trebuchet MS"/>
            </a:endParaRPr>
          </a:p>
        </p:txBody>
      </p:sp>
      <p:cxnSp>
        <p:nvCxnSpPr>
          <p:cNvPr id="860" name="Google Shape;860;p39"/>
          <p:cNvCxnSpPr/>
          <p:nvPr/>
        </p:nvCxnSpPr>
        <p:spPr>
          <a:xfrm>
            <a:off x="1475314" y="9108590"/>
            <a:ext cx="15337372" cy="0"/>
          </a:xfrm>
          <a:prstGeom prst="straightConnector1">
            <a:avLst/>
          </a:prstGeom>
          <a:noFill/>
          <a:ln cap="flat" cmpd="sng" w="9525">
            <a:solidFill>
              <a:srgbClr val="595959"/>
            </a:solidFill>
            <a:prstDash val="solid"/>
            <a:round/>
            <a:headEnd len="sm" w="sm" type="none"/>
            <a:tailEnd len="lg" w="lg" type="triangle"/>
          </a:ln>
        </p:spPr>
      </p:cxnSp>
      <p:sp>
        <p:nvSpPr>
          <p:cNvPr id="861" name="Google Shape;861;p39"/>
          <p:cNvSpPr txBox="1"/>
          <p:nvPr/>
        </p:nvSpPr>
        <p:spPr>
          <a:xfrm>
            <a:off x="6263175" y="9065506"/>
            <a:ext cx="5768000" cy="846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2400" u="none" cap="none" strike="noStrike">
                <a:solidFill>
                  <a:srgbClr val="595959"/>
                </a:solidFill>
                <a:latin typeface="Trebuchet MS"/>
                <a:ea typeface="Trebuchet MS"/>
                <a:cs typeface="Trebuchet MS"/>
                <a:sym typeface="Trebuchet MS"/>
              </a:rPr>
              <a:t>Scale Out / Parallelize</a:t>
            </a:r>
            <a:endParaRPr/>
          </a:p>
        </p:txBody>
      </p:sp>
      <p:sp>
        <p:nvSpPr>
          <p:cNvPr id="862" name="Google Shape;862;p3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Scale Out with RAPIDS + Dask with OpenUCX</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40"/>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cuDF</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cxnSp>
        <p:nvCxnSpPr>
          <p:cNvPr id="873" name="Google Shape;873;p41"/>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874" name="Google Shape;874;p41"/>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Dask</a:t>
            </a:r>
            <a:endParaRPr b="0" i="0" sz="3888" u="none" cap="none" strike="noStrike">
              <a:solidFill>
                <a:srgbClr val="000000"/>
              </a:solidFill>
              <a:latin typeface="Arial"/>
              <a:ea typeface="Arial"/>
              <a:cs typeface="Arial"/>
              <a:sym typeface="Arial"/>
            </a:endParaRPr>
          </a:p>
        </p:txBody>
      </p:sp>
      <p:cxnSp>
        <p:nvCxnSpPr>
          <p:cNvPr id="875" name="Google Shape;875;p41"/>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876" name="Google Shape;876;p41"/>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877" name="Google Shape;877;p41"/>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878" name="Google Shape;878;p41"/>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879" name="Google Shape;879;p41"/>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880" name="Google Shape;880;p41"/>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881" name="Google Shape;881;p41"/>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882" name="Google Shape;882;p41"/>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883" name="Google Shape;883;p41"/>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884" name="Google Shape;884;p41"/>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885" name="Google Shape;885;p41"/>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886" name="Google Shape;886;p41"/>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887" name="Google Shape;887;p41"/>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888" name="Google Shape;888;p41"/>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889" name="Google Shape;889;p41"/>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890" name="Google Shape;890;p41"/>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891" name="Google Shape;891;p4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892" name="Google Shape;892;p4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 Accelerated Data Wrangling and Feature Engineering</a:t>
            </a:r>
            <a:endParaRPr/>
          </a:p>
        </p:txBody>
      </p:sp>
      <p:sp>
        <p:nvSpPr>
          <p:cNvPr id="893" name="Google Shape;893;p41"/>
          <p:cNvSpPr/>
          <p:nvPr/>
        </p:nvSpPr>
        <p:spPr>
          <a:xfrm>
            <a:off x="1391531" y="2855128"/>
            <a:ext cx="150297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894" name="Google Shape;894;p41"/>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pic>
        <p:nvPicPr>
          <p:cNvPr id="900" name="Google Shape;900;p42"/>
          <p:cNvPicPr preferRelativeResize="0"/>
          <p:nvPr/>
        </p:nvPicPr>
        <p:blipFill rotWithShape="1">
          <a:blip r:embed="rId3">
            <a:alphaModFix/>
          </a:blip>
          <a:srcRect b="0" l="0" r="0" t="0"/>
          <a:stretch/>
        </p:blipFill>
        <p:spPr>
          <a:xfrm>
            <a:off x="677334" y="3306517"/>
            <a:ext cx="16933333" cy="5555173"/>
          </a:xfrm>
          <a:prstGeom prst="rect">
            <a:avLst/>
          </a:prstGeom>
          <a:noFill/>
          <a:ln>
            <a:noFill/>
          </a:ln>
        </p:spPr>
      </p:pic>
      <p:sp>
        <p:nvSpPr>
          <p:cNvPr id="901" name="Google Shape;901;p4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GPU-Accelerated ETL</a:t>
            </a:r>
            <a:endParaRPr/>
          </a:p>
        </p:txBody>
      </p:sp>
      <p:sp>
        <p:nvSpPr>
          <p:cNvPr id="902" name="Google Shape;902;p4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indent="0" lvl="0" marL="0" rtl="0" algn="ctr">
              <a:lnSpc>
                <a:spcPct val="90000"/>
              </a:lnSpc>
              <a:spcBef>
                <a:spcPts val="3000"/>
              </a:spcBef>
              <a:spcAft>
                <a:spcPts val="0"/>
              </a:spcAft>
              <a:buSzPts val="3000"/>
              <a:buFont typeface="Trebuchet M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43"/>
          <p:cNvSpPr txBox="1"/>
          <p:nvPr/>
        </p:nvSpPr>
        <p:spPr>
          <a:xfrm>
            <a:off x="11103228" y="3568700"/>
            <a:ext cx="2691122" cy="1547010"/>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Dask 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Pandas</a:t>
            </a:r>
            <a:endParaRPr b="0" i="0" sz="2400" u="none" cap="none" strike="noStrike">
              <a:solidFill>
                <a:srgbClr val="4D4D4D"/>
              </a:solidFill>
              <a:latin typeface="Trebuchet MS"/>
              <a:ea typeface="Trebuchet MS"/>
              <a:cs typeface="Trebuchet MS"/>
              <a:sym typeface="Trebuchet MS"/>
            </a:endParaRPr>
          </a:p>
        </p:txBody>
      </p:sp>
      <p:sp>
        <p:nvSpPr>
          <p:cNvPr id="908" name="Google Shape;908;p43"/>
          <p:cNvSpPr txBox="1"/>
          <p:nvPr/>
        </p:nvSpPr>
        <p:spPr>
          <a:xfrm>
            <a:off x="11101067" y="6648682"/>
            <a:ext cx="2688336" cy="1547030"/>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Thrust</a:t>
            </a:r>
            <a:endParaRPr b="0" i="0" sz="2400" u="none" cap="none" strike="noStrike">
              <a:solidFill>
                <a:srgbClr val="4D4D4D"/>
              </a:solidFill>
              <a:latin typeface="Arial"/>
              <a:ea typeface="Arial"/>
              <a:cs typeface="Arial"/>
              <a:sym typeface="Arial"/>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Cub</a:t>
            </a:r>
            <a:endParaRPr b="0" i="0" sz="2400" u="none" cap="none" strike="noStrike">
              <a:solidFill>
                <a:srgbClr val="4D4D4D"/>
              </a:solidFill>
              <a:latin typeface="Arial"/>
              <a:ea typeface="Arial"/>
              <a:cs typeface="Arial"/>
              <a:sym typeface="Arial"/>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Jitify</a:t>
            </a:r>
            <a:endParaRPr b="0" i="0" sz="2400" u="none" cap="none" strike="noStrike">
              <a:solidFill>
                <a:srgbClr val="4D4D4D"/>
              </a:solidFill>
              <a:latin typeface="Trebuchet MS"/>
              <a:ea typeface="Trebuchet MS"/>
              <a:cs typeface="Trebuchet MS"/>
              <a:sym typeface="Trebuchet MS"/>
            </a:endParaRPr>
          </a:p>
        </p:txBody>
      </p:sp>
      <p:sp>
        <p:nvSpPr>
          <p:cNvPr id="909" name="Google Shape;909;p43"/>
          <p:cNvSpPr/>
          <p:nvPr/>
        </p:nvSpPr>
        <p:spPr>
          <a:xfrm>
            <a:off x="4531976" y="3568700"/>
            <a:ext cx="3746950"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sp>
        <p:nvSpPr>
          <p:cNvPr id="910" name="Google Shape;910;p43"/>
          <p:cNvSpPr/>
          <p:nvPr/>
        </p:nvSpPr>
        <p:spPr>
          <a:xfrm>
            <a:off x="4531976" y="4595361"/>
            <a:ext cx="3746950" cy="860500"/>
          </a:xfrm>
          <a:prstGeom prst="rect">
            <a:avLst/>
          </a:prstGeom>
          <a:solidFill>
            <a:srgbClr val="229FA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911" name="Google Shape;911;p43"/>
          <p:cNvSpPr/>
          <p:nvPr/>
        </p:nvSpPr>
        <p:spPr>
          <a:xfrm>
            <a:off x="4531976" y="5622022"/>
            <a:ext cx="3746950" cy="860500"/>
          </a:xfrm>
          <a:prstGeom prst="rect">
            <a:avLst/>
          </a:prstGeom>
          <a:solidFill>
            <a:srgbClr val="7400F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cuDF C++ </a:t>
            </a:r>
            <a:endParaRPr b="0" i="0" sz="2400" u="none" cap="none" strike="noStrike">
              <a:solidFill>
                <a:srgbClr val="FFFFFF"/>
              </a:solidFill>
              <a:latin typeface="Trebuchet MS"/>
              <a:ea typeface="Trebuchet MS"/>
              <a:cs typeface="Trebuchet MS"/>
              <a:sym typeface="Trebuchet MS"/>
            </a:endParaRPr>
          </a:p>
        </p:txBody>
      </p:sp>
      <p:sp>
        <p:nvSpPr>
          <p:cNvPr id="912" name="Google Shape;912;p43"/>
          <p:cNvSpPr/>
          <p:nvPr/>
        </p:nvSpPr>
        <p:spPr>
          <a:xfrm>
            <a:off x="4531749" y="6648682"/>
            <a:ext cx="3746950" cy="860500"/>
          </a:xfrm>
          <a:prstGeom prst="rect">
            <a:avLst/>
          </a:prstGeom>
          <a:solidFill>
            <a:srgbClr val="878787"/>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 Libraries</a:t>
            </a:r>
            <a:endParaRPr b="0" i="0" sz="2400" u="none" cap="none" strike="noStrike">
              <a:solidFill>
                <a:srgbClr val="FFFFFF"/>
              </a:solidFill>
              <a:latin typeface="Trebuchet MS"/>
              <a:ea typeface="Trebuchet MS"/>
              <a:cs typeface="Trebuchet MS"/>
              <a:sym typeface="Trebuchet MS"/>
            </a:endParaRPr>
          </a:p>
        </p:txBody>
      </p:sp>
      <p:sp>
        <p:nvSpPr>
          <p:cNvPr id="913" name="Google Shape;913;p43"/>
          <p:cNvSpPr/>
          <p:nvPr/>
        </p:nvSpPr>
        <p:spPr>
          <a:xfrm>
            <a:off x="4531913" y="7675342"/>
            <a:ext cx="3746950"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cxnSp>
        <p:nvCxnSpPr>
          <p:cNvPr id="914" name="Google Shape;914;p43"/>
          <p:cNvCxnSpPr/>
          <p:nvPr/>
        </p:nvCxnSpPr>
        <p:spPr>
          <a:xfrm>
            <a:off x="8631011" y="3996040"/>
            <a:ext cx="2152650" cy="0"/>
          </a:xfrm>
          <a:prstGeom prst="straightConnector1">
            <a:avLst/>
          </a:prstGeom>
          <a:noFill/>
          <a:ln cap="flat" cmpd="sng" w="31750">
            <a:solidFill>
              <a:schemeClr val="accent4"/>
            </a:solidFill>
            <a:prstDash val="solid"/>
            <a:round/>
            <a:headEnd len="sm" w="sm" type="none"/>
            <a:tailEnd len="med" w="med" type="triangle"/>
          </a:ln>
        </p:spPr>
      </p:cxnSp>
      <p:cxnSp>
        <p:nvCxnSpPr>
          <p:cNvPr id="915" name="Google Shape;915;p43"/>
          <p:cNvCxnSpPr/>
          <p:nvPr/>
        </p:nvCxnSpPr>
        <p:spPr>
          <a:xfrm>
            <a:off x="8631011" y="7072843"/>
            <a:ext cx="2152650" cy="0"/>
          </a:xfrm>
          <a:prstGeom prst="straightConnector1">
            <a:avLst/>
          </a:prstGeom>
          <a:noFill/>
          <a:ln cap="flat" cmpd="sng" w="31750">
            <a:solidFill>
              <a:schemeClr val="accent4"/>
            </a:solidFill>
            <a:prstDash val="solid"/>
            <a:round/>
            <a:headEnd len="sm" w="sm" type="none"/>
            <a:tailEnd len="med" w="med" type="triangle"/>
          </a:ln>
        </p:spPr>
      </p:cxnSp>
      <p:sp>
        <p:nvSpPr>
          <p:cNvPr id="916" name="Google Shape;916;p4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pic>
        <p:nvPicPr>
          <p:cNvPr id="922" name="Google Shape;922;p44"/>
          <p:cNvPicPr preferRelativeResize="0"/>
          <p:nvPr/>
        </p:nvPicPr>
        <p:blipFill rotWithShape="1">
          <a:blip r:embed="rId3">
            <a:alphaModFix/>
          </a:blip>
          <a:srcRect b="0" l="0" r="0" t="0"/>
          <a:stretch/>
        </p:blipFill>
        <p:spPr>
          <a:xfrm>
            <a:off x="14790731" y="6226657"/>
            <a:ext cx="1164888" cy="807808"/>
          </a:xfrm>
          <a:prstGeom prst="rect">
            <a:avLst/>
          </a:prstGeom>
          <a:noFill/>
          <a:ln>
            <a:noFill/>
          </a:ln>
        </p:spPr>
      </p:pic>
      <p:pic>
        <p:nvPicPr>
          <p:cNvPr id="923" name="Google Shape;923;p44"/>
          <p:cNvPicPr preferRelativeResize="0"/>
          <p:nvPr/>
        </p:nvPicPr>
        <p:blipFill rotWithShape="1">
          <a:blip r:embed="rId4">
            <a:alphaModFix/>
          </a:blip>
          <a:srcRect b="0" l="0" r="0" t="0"/>
          <a:stretch/>
        </p:blipFill>
        <p:spPr>
          <a:xfrm>
            <a:off x="13437705" y="6264869"/>
            <a:ext cx="650594" cy="731378"/>
          </a:xfrm>
          <a:prstGeom prst="rect">
            <a:avLst/>
          </a:prstGeom>
          <a:noFill/>
          <a:ln>
            <a:noFill/>
          </a:ln>
        </p:spPr>
      </p:pic>
      <p:sp>
        <p:nvSpPr>
          <p:cNvPr id="924" name="Google Shape;924;p4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925" name="Google Shape;925;p44"/>
          <p:cNvSpPr txBox="1"/>
          <p:nvPr>
            <p:ph idx="1" type="body"/>
          </p:nvPr>
        </p:nvSpPr>
        <p:spPr>
          <a:xfrm>
            <a:off x="861250" y="3505059"/>
            <a:ext cx="7921803"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CUDA C++ LIBRARY</a:t>
            </a:r>
            <a:endParaRPr/>
          </a:p>
          <a:p>
            <a:pPr indent="-283110" lvl="0" marL="283110" rtl="0" algn="l">
              <a:lnSpc>
                <a:spcPct val="90000"/>
              </a:lnSpc>
              <a:spcBef>
                <a:spcPts val="3000"/>
              </a:spcBef>
              <a:spcAft>
                <a:spcPts val="0"/>
              </a:spcAft>
              <a:buSzPts val="1920"/>
              <a:buChar char="🞂"/>
            </a:pPr>
            <a:r>
              <a:rPr lang="en-US"/>
              <a:t>Table (dataframe) and column types and algorithms</a:t>
            </a:r>
            <a:endParaRPr/>
          </a:p>
          <a:p>
            <a:pPr indent="-283110" lvl="0" marL="283110" rtl="0" algn="l">
              <a:lnSpc>
                <a:spcPct val="90000"/>
              </a:lnSpc>
              <a:spcBef>
                <a:spcPts val="3000"/>
              </a:spcBef>
              <a:spcAft>
                <a:spcPts val="0"/>
              </a:spcAft>
              <a:buSzPts val="1920"/>
              <a:buChar char="🞂"/>
            </a:pPr>
            <a:r>
              <a:rPr lang="en-US"/>
              <a:t>CUDA kernels for sorting, join, groupby, reductions, partitioning, elementwise operations, etc.</a:t>
            </a:r>
            <a:endParaRPr/>
          </a:p>
          <a:p>
            <a:pPr indent="-283110" lvl="0" marL="283110" rtl="0" algn="l">
              <a:lnSpc>
                <a:spcPct val="90000"/>
              </a:lnSpc>
              <a:spcBef>
                <a:spcPts val="3000"/>
              </a:spcBef>
              <a:spcAft>
                <a:spcPts val="0"/>
              </a:spcAft>
              <a:buSzPts val="1920"/>
              <a:buChar char="🞂"/>
            </a:pPr>
            <a:r>
              <a:rPr lang="en-US"/>
              <a:t>Optimized GPU implementations for strings, timestamps, numeric types (more coming)</a:t>
            </a:r>
            <a:endParaRPr/>
          </a:p>
          <a:p>
            <a:pPr indent="-283110" lvl="0" marL="283110" rtl="0" algn="l">
              <a:lnSpc>
                <a:spcPct val="90000"/>
              </a:lnSpc>
              <a:spcBef>
                <a:spcPts val="3000"/>
              </a:spcBef>
              <a:spcAft>
                <a:spcPts val="0"/>
              </a:spcAft>
              <a:buSzPts val="1920"/>
              <a:buChar char="🞂"/>
            </a:pPr>
            <a:r>
              <a:rPr lang="en-US"/>
              <a:t>Primitives for scalable distributed ETL</a:t>
            </a:r>
            <a:endParaRPr/>
          </a:p>
        </p:txBody>
      </p:sp>
      <p:sp>
        <p:nvSpPr>
          <p:cNvPr id="926" name="Google Shape;926;p4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libcuDF is…</a:t>
            </a:r>
            <a:endParaRPr/>
          </a:p>
          <a:p>
            <a:pPr indent="0" lvl="0" marL="0" rtl="0" algn="ctr">
              <a:lnSpc>
                <a:spcPct val="90000"/>
              </a:lnSpc>
              <a:spcBef>
                <a:spcPts val="3000"/>
              </a:spcBef>
              <a:spcAft>
                <a:spcPts val="0"/>
              </a:spcAft>
              <a:buSzPts val="3000"/>
              <a:buFont typeface="Trebuchet MS"/>
              <a:buNone/>
            </a:pPr>
            <a:r>
              <a:t/>
            </a:r>
            <a:endParaRPr/>
          </a:p>
        </p:txBody>
      </p:sp>
      <p:pic>
        <p:nvPicPr>
          <p:cNvPr id="927" name="Google Shape;927;p44"/>
          <p:cNvPicPr preferRelativeResize="0"/>
          <p:nvPr/>
        </p:nvPicPr>
        <p:blipFill rotWithShape="1">
          <a:blip r:embed="rId5">
            <a:alphaModFix/>
          </a:blip>
          <a:srcRect b="0" l="0" r="0" t="0"/>
          <a:stretch/>
        </p:blipFill>
        <p:spPr>
          <a:xfrm>
            <a:off x="10638499" y="6269361"/>
            <a:ext cx="2096772" cy="722394"/>
          </a:xfrm>
          <a:prstGeom prst="rect">
            <a:avLst/>
          </a:prstGeom>
          <a:noFill/>
          <a:ln>
            <a:noFill/>
          </a:ln>
        </p:spPr>
      </p:pic>
      <p:grpSp>
        <p:nvGrpSpPr>
          <p:cNvPr id="928" name="Google Shape;928;p44"/>
          <p:cNvGrpSpPr/>
          <p:nvPr/>
        </p:nvGrpSpPr>
        <p:grpSpPr>
          <a:xfrm>
            <a:off x="9925878" y="3635833"/>
            <a:ext cx="7063800" cy="2358600"/>
            <a:chOff x="9925878" y="2310106"/>
            <a:chExt cx="7063800" cy="2358600"/>
          </a:xfrm>
        </p:grpSpPr>
        <p:sp>
          <p:nvSpPr>
            <p:cNvPr id="929" name="Google Shape;929;p44"/>
            <p:cNvSpPr/>
            <p:nvPr/>
          </p:nvSpPr>
          <p:spPr>
            <a:xfrm>
              <a:off x="9925878" y="2310106"/>
              <a:ext cx="7063500" cy="2358600"/>
            </a:xfrm>
            <a:prstGeom prst="rect">
              <a:avLst/>
            </a:prstGeom>
            <a:solidFill>
              <a:srgbClr val="EFEFEF">
                <a:alpha val="67840"/>
              </a:srgbClr>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930" name="Google Shape;930;p44"/>
            <p:cNvCxnSpPr/>
            <p:nvPr/>
          </p:nvCxnSpPr>
          <p:spPr>
            <a:xfrm>
              <a:off x="9925878" y="2319129"/>
              <a:ext cx="7063800" cy="0"/>
            </a:xfrm>
            <a:prstGeom prst="straightConnector1">
              <a:avLst/>
            </a:prstGeom>
            <a:noFill/>
            <a:ln cap="flat" cmpd="sng" w="31750">
              <a:solidFill>
                <a:schemeClr val="lt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4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937" name="Google Shape;937;p45"/>
          <p:cNvSpPr txBox="1"/>
          <p:nvPr>
            <p:ph idx="1" type="body"/>
          </p:nvPr>
        </p:nvSpPr>
        <p:spPr>
          <a:xfrm>
            <a:off x="861250" y="3505059"/>
            <a:ext cx="6935213"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PYTHON LIBRARY</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938" name="Google Shape;938;p4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cuDF is…</a:t>
            </a:r>
            <a:endParaRPr/>
          </a:p>
        </p:txBody>
      </p:sp>
      <p:grpSp>
        <p:nvGrpSpPr>
          <p:cNvPr id="939" name="Google Shape;939;p45"/>
          <p:cNvGrpSpPr/>
          <p:nvPr/>
        </p:nvGrpSpPr>
        <p:grpSpPr>
          <a:xfrm>
            <a:off x="8423624" y="3135086"/>
            <a:ext cx="8908411" cy="5721192"/>
            <a:chOff x="9231087" y="3310758"/>
            <a:chExt cx="8100949" cy="5202620"/>
          </a:xfrm>
        </p:grpSpPr>
        <p:grpSp>
          <p:nvGrpSpPr>
            <p:cNvPr id="940" name="Google Shape;940;p45"/>
            <p:cNvGrpSpPr/>
            <p:nvPr/>
          </p:nvGrpSpPr>
          <p:grpSpPr>
            <a:xfrm>
              <a:off x="9231087" y="3310758"/>
              <a:ext cx="8095379" cy="5202620"/>
              <a:chOff x="225423" y="1708925"/>
              <a:chExt cx="5514416" cy="3543924"/>
            </a:xfrm>
          </p:grpSpPr>
          <p:pic>
            <p:nvPicPr>
              <p:cNvPr id="941" name="Google Shape;941;p45"/>
              <p:cNvPicPr preferRelativeResize="0"/>
              <p:nvPr/>
            </p:nvPicPr>
            <p:blipFill rotWithShape="1">
              <a:blip r:embed="rId3">
                <a:alphaModFix/>
              </a:blip>
              <a:srcRect b="44610" l="1291" r="1207" t="0"/>
              <a:stretch/>
            </p:blipFill>
            <p:spPr>
              <a:xfrm>
                <a:off x="225423" y="1708925"/>
                <a:ext cx="5514416" cy="2298186"/>
              </a:xfrm>
              <a:prstGeom prst="rect">
                <a:avLst/>
              </a:prstGeom>
              <a:noFill/>
              <a:ln>
                <a:noFill/>
              </a:ln>
            </p:spPr>
          </p:pic>
          <p:pic>
            <p:nvPicPr>
              <p:cNvPr id="942" name="Google Shape;942;p45"/>
              <p:cNvPicPr preferRelativeResize="0"/>
              <p:nvPr/>
            </p:nvPicPr>
            <p:blipFill rotWithShape="1">
              <a:blip r:embed="rId3">
                <a:alphaModFix/>
              </a:blip>
              <a:srcRect b="0" l="1291" r="1207" t="69976"/>
              <a:stretch/>
            </p:blipFill>
            <p:spPr>
              <a:xfrm>
                <a:off x="225423" y="4007098"/>
                <a:ext cx="5514416" cy="1245751"/>
              </a:xfrm>
              <a:prstGeom prst="rect">
                <a:avLst/>
              </a:prstGeom>
              <a:noFill/>
              <a:ln>
                <a:noFill/>
              </a:ln>
            </p:spPr>
          </p:pic>
        </p:grpSp>
        <p:cxnSp>
          <p:nvCxnSpPr>
            <p:cNvPr id="943" name="Google Shape;943;p45"/>
            <p:cNvCxnSpPr/>
            <p:nvPr/>
          </p:nvCxnSpPr>
          <p:spPr>
            <a:xfrm>
              <a:off x="9862457" y="3340056"/>
              <a:ext cx="7469579" cy="0"/>
            </a:xfrm>
            <a:prstGeom prst="straightConnector1">
              <a:avLst/>
            </a:prstGeom>
            <a:noFill/>
            <a:ln cap="flat" cmpd="sng" w="31750">
              <a:solidFill>
                <a:schemeClr val="lt2"/>
              </a:solidFill>
              <a:prstDash val="solid"/>
              <a:round/>
              <a:headEnd len="sm" w="sm" type="none"/>
              <a:tailEnd len="sm" w="sm" type="none"/>
            </a:ln>
          </p:spPr>
        </p:cxnSp>
        <p:cxnSp>
          <p:nvCxnSpPr>
            <p:cNvPr id="944" name="Google Shape;944;p45"/>
            <p:cNvCxnSpPr/>
            <p:nvPr/>
          </p:nvCxnSpPr>
          <p:spPr>
            <a:xfrm>
              <a:off x="9862457" y="3873456"/>
              <a:ext cx="7469579" cy="0"/>
            </a:xfrm>
            <a:prstGeom prst="straightConnector1">
              <a:avLst/>
            </a:prstGeom>
            <a:noFill/>
            <a:ln cap="flat" cmpd="sng" w="31750">
              <a:solidFill>
                <a:schemeClr val="lt2"/>
              </a:solidFill>
              <a:prstDash val="solid"/>
              <a:round/>
              <a:headEnd len="sm" w="sm" type="none"/>
              <a:tailEnd len="sm" w="sm" type="none"/>
            </a:ln>
          </p:spPr>
        </p:cxnSp>
        <p:cxnSp>
          <p:nvCxnSpPr>
            <p:cNvPr id="945" name="Google Shape;945;p45"/>
            <p:cNvCxnSpPr/>
            <p:nvPr/>
          </p:nvCxnSpPr>
          <p:spPr>
            <a:xfrm>
              <a:off x="9862457" y="6758170"/>
              <a:ext cx="7469579" cy="0"/>
            </a:xfrm>
            <a:prstGeom prst="straightConnector1">
              <a:avLst/>
            </a:prstGeom>
            <a:noFill/>
            <a:ln cap="flat" cmpd="sng" w="31750">
              <a:solidFill>
                <a:schemeClr val="lt2"/>
              </a:solidFill>
              <a:prstDash val="solid"/>
              <a:round/>
              <a:headEnd len="sm" w="sm" type="none"/>
              <a:tailEnd len="sm" w="sm" type="none"/>
            </a:ln>
          </p:spPr>
        </p:cxnSp>
        <p:cxnSp>
          <p:nvCxnSpPr>
            <p:cNvPr id="946" name="Google Shape;946;p45"/>
            <p:cNvCxnSpPr/>
            <p:nvPr/>
          </p:nvCxnSpPr>
          <p:spPr>
            <a:xfrm>
              <a:off x="9862457" y="7433084"/>
              <a:ext cx="7469579" cy="0"/>
            </a:xfrm>
            <a:prstGeom prst="straightConnector1">
              <a:avLst/>
            </a:prstGeom>
            <a:noFill/>
            <a:ln cap="flat" cmpd="sng" w="31750">
              <a:solidFill>
                <a:schemeClr val="lt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cxnSp>
        <p:nvCxnSpPr>
          <p:cNvPr id="96" name="Google Shape;96;p19"/>
          <p:cNvCxnSpPr/>
          <p:nvPr/>
        </p:nvCxnSpPr>
        <p:spPr>
          <a:xfrm rot="-5400000">
            <a:off x="11502340" y="7279750"/>
            <a:ext cx="737517" cy="0"/>
          </a:xfrm>
          <a:prstGeom prst="straightConnector1">
            <a:avLst/>
          </a:prstGeom>
          <a:noFill/>
          <a:ln cap="flat" cmpd="sng" w="12700">
            <a:solidFill>
              <a:srgbClr val="595959"/>
            </a:solidFill>
            <a:prstDash val="solid"/>
            <a:round/>
            <a:headEnd len="med" w="med" type="triangle"/>
            <a:tailEnd len="med" w="med" type="triangle"/>
          </a:ln>
        </p:spPr>
      </p:cxnSp>
      <p:sp>
        <p:nvSpPr>
          <p:cNvPr id="97" name="Google Shape;97;p19"/>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98" name="Google Shape;98;p19"/>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99" name="Google Shape;99;p19"/>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00" name="Google Shape;100;p19"/>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med" w="med" type="triangle"/>
          </a:ln>
        </p:spPr>
      </p:cxnSp>
      <p:sp>
        <p:nvSpPr>
          <p:cNvPr id="101" name="Google Shape;101;p19"/>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1800" u="none" cap="none" strike="noStrike">
              <a:solidFill>
                <a:srgbClr val="DBBDFF"/>
              </a:solidFill>
              <a:latin typeface="Arial"/>
              <a:ea typeface="Arial"/>
              <a:cs typeface="Arial"/>
              <a:sym typeface="Arial"/>
            </a:endParaRPr>
          </a:p>
        </p:txBody>
      </p:sp>
      <p:sp>
        <p:nvSpPr>
          <p:cNvPr id="102" name="Google Shape;102;p19"/>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1800" u="none" cap="none" strike="noStrike">
              <a:solidFill>
                <a:srgbClr val="DBBDFF"/>
              </a:solidFill>
              <a:latin typeface="Arial"/>
              <a:ea typeface="Arial"/>
              <a:cs typeface="Arial"/>
              <a:sym typeface="Arial"/>
            </a:endParaRPr>
          </a:p>
        </p:txBody>
      </p:sp>
      <p:sp>
        <p:nvSpPr>
          <p:cNvPr id="103" name="Google Shape;103;p19"/>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104" name="Google Shape;104;p19"/>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b="0" i="0" lang="en-US" sz="1800" u="none" cap="none" strike="noStrik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1800" u="none" cap="none" strike="noStrike">
              <a:solidFill>
                <a:srgbClr val="DBBDFF"/>
              </a:solidFill>
              <a:latin typeface="Arial"/>
              <a:ea typeface="Arial"/>
              <a:cs typeface="Arial"/>
              <a:sym typeface="Arial"/>
            </a:endParaRPr>
          </a:p>
        </p:txBody>
      </p:sp>
      <p:cxnSp>
        <p:nvCxnSpPr>
          <p:cNvPr id="105" name="Google Shape;105;p19"/>
          <p:cNvCxnSpPr/>
          <p:nvPr/>
        </p:nvCxnSpPr>
        <p:spPr>
          <a:xfrm rot="-5400000">
            <a:off x="14226838" y="7279750"/>
            <a:ext cx="737517" cy="0"/>
          </a:xfrm>
          <a:prstGeom prst="straightConnector1">
            <a:avLst/>
          </a:prstGeom>
          <a:noFill/>
          <a:ln cap="flat" cmpd="sng" w="12700">
            <a:solidFill>
              <a:srgbClr val="595959"/>
            </a:solidFill>
            <a:prstDash val="solid"/>
            <a:round/>
            <a:headEnd len="med" w="med" type="triangle"/>
            <a:tailEnd len="med" w="med" type="triangle"/>
          </a:ln>
        </p:spPr>
      </p:cxnSp>
      <p:cxnSp>
        <p:nvCxnSpPr>
          <p:cNvPr id="106" name="Google Shape;106;p19"/>
          <p:cNvCxnSpPr/>
          <p:nvPr/>
        </p:nvCxnSpPr>
        <p:spPr>
          <a:xfrm rot="-5400000">
            <a:off x="8781682" y="7279750"/>
            <a:ext cx="737517" cy="0"/>
          </a:xfrm>
          <a:prstGeom prst="straightConnector1">
            <a:avLst/>
          </a:prstGeom>
          <a:noFill/>
          <a:ln cap="flat" cmpd="sng" w="12700">
            <a:solidFill>
              <a:srgbClr val="595959"/>
            </a:solidFill>
            <a:prstDash val="solid"/>
            <a:round/>
            <a:headEnd len="med" w="med" type="triangle"/>
            <a:tailEnd len="med" w="med" type="triangle"/>
          </a:ln>
        </p:spPr>
      </p:cxnSp>
      <p:cxnSp>
        <p:nvCxnSpPr>
          <p:cNvPr id="107" name="Google Shape;107;p19"/>
          <p:cNvCxnSpPr/>
          <p:nvPr/>
        </p:nvCxnSpPr>
        <p:spPr>
          <a:xfrm rot="-5400000">
            <a:off x="6061025" y="7279750"/>
            <a:ext cx="737517" cy="0"/>
          </a:xfrm>
          <a:prstGeom prst="straightConnector1">
            <a:avLst/>
          </a:prstGeom>
          <a:noFill/>
          <a:ln cap="flat" cmpd="sng" w="12700">
            <a:solidFill>
              <a:srgbClr val="595959"/>
            </a:solidFill>
            <a:prstDash val="solid"/>
            <a:round/>
            <a:headEnd len="med" w="med" type="triangle"/>
            <a:tailEnd len="med" w="med" type="triangle"/>
          </a:ln>
        </p:spPr>
      </p:cxnSp>
      <p:cxnSp>
        <p:nvCxnSpPr>
          <p:cNvPr id="108" name="Google Shape;108;p19"/>
          <p:cNvCxnSpPr/>
          <p:nvPr/>
        </p:nvCxnSpPr>
        <p:spPr>
          <a:xfrm rot="-5400000">
            <a:off x="3340365" y="7279750"/>
            <a:ext cx="737517" cy="0"/>
          </a:xfrm>
          <a:prstGeom prst="straightConnector1">
            <a:avLst/>
          </a:prstGeom>
          <a:noFill/>
          <a:ln cap="flat" cmpd="sng" w="12700">
            <a:solidFill>
              <a:srgbClr val="595959"/>
            </a:solidFill>
            <a:prstDash val="solid"/>
            <a:round/>
            <a:headEnd len="med" w="med" type="triangle"/>
            <a:tailEnd len="med" w="med" type="triangle"/>
          </a:ln>
        </p:spPr>
      </p:cxnSp>
      <p:sp>
        <p:nvSpPr>
          <p:cNvPr id="109" name="Google Shape;109;p19"/>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Dask</a:t>
            </a:r>
            <a:endParaRPr b="0" i="0" sz="3888" u="none" cap="none" strike="noStrike">
              <a:solidFill>
                <a:srgbClr val="000000"/>
              </a:solidFill>
              <a:latin typeface="Arial"/>
              <a:ea typeface="Arial"/>
              <a:cs typeface="Arial"/>
              <a:sym typeface="Arial"/>
            </a:endParaRPr>
          </a:p>
        </p:txBody>
      </p:sp>
      <p:cxnSp>
        <p:nvCxnSpPr>
          <p:cNvPr id="110" name="Google Shape;110;p19"/>
          <p:cNvCxnSpPr>
            <a:stCxn id="98" idx="0"/>
            <a:endCxn id="97" idx="0"/>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cxnSp>
        <p:nvCxnSpPr>
          <p:cNvPr id="111" name="Google Shape;111;p19"/>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med" w="med" type="triangle"/>
          </a:ln>
        </p:spPr>
      </p:cxnSp>
      <p:sp>
        <p:nvSpPr>
          <p:cNvPr id="112" name="Google Shape;112;p19"/>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				       										</a:t>
            </a:r>
            <a:r>
              <a:rPr b="0" i="0" lang="en-US" sz="2000" u="none" cap="none" strike="noStrike">
                <a:solidFill>
                  <a:srgbClr val="3F3F3F"/>
                </a:solidFill>
                <a:latin typeface="Trebuchet MS"/>
                <a:ea typeface="Trebuchet MS"/>
                <a:cs typeface="Trebuchet MS"/>
                <a:sym typeface="Trebuchet MS"/>
              </a:rPr>
              <a:t>GPU Memory</a:t>
            </a:r>
            <a:endParaRPr b="0" i="0" sz="3888" u="none" cap="none" strike="noStrike">
              <a:solidFill>
                <a:srgbClr val="3F3F3F"/>
              </a:solidFill>
              <a:latin typeface="Arial"/>
              <a:ea typeface="Arial"/>
              <a:cs typeface="Arial"/>
              <a:sym typeface="Arial"/>
            </a:endParaRPr>
          </a:p>
        </p:txBody>
      </p:sp>
      <p:pic>
        <p:nvPicPr>
          <p:cNvPr id="113" name="Google Shape;113;p19"/>
          <p:cNvPicPr preferRelativeResize="0"/>
          <p:nvPr/>
        </p:nvPicPr>
        <p:blipFill rotWithShape="1">
          <a:blip r:embed="rId3">
            <a:alphaModFix/>
          </a:blip>
          <a:srcRect b="0" l="0" r="0" t="0"/>
          <a:stretch/>
        </p:blipFill>
        <p:spPr>
          <a:xfrm>
            <a:off x="7182947" y="7983800"/>
            <a:ext cx="1226463" cy="561140"/>
          </a:xfrm>
          <a:prstGeom prst="rect">
            <a:avLst/>
          </a:prstGeom>
          <a:noFill/>
          <a:ln>
            <a:noFill/>
          </a:ln>
        </p:spPr>
      </p:pic>
      <p:sp>
        <p:nvSpPr>
          <p:cNvPr id="114" name="Google Shape;114;p1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115" name="Google Shape;115;p1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cxnSp>
        <p:nvCxnSpPr>
          <p:cNvPr id="952" name="Google Shape;952;p46"/>
          <p:cNvCxnSpPr/>
          <p:nvPr/>
        </p:nvCxnSpPr>
        <p:spPr>
          <a:xfrm>
            <a:off x="10364992" y="5634600"/>
            <a:ext cx="6467700" cy="0"/>
          </a:xfrm>
          <a:prstGeom prst="straightConnector1">
            <a:avLst/>
          </a:prstGeom>
          <a:noFill/>
          <a:ln cap="flat" cmpd="sng" w="12700">
            <a:solidFill>
              <a:srgbClr val="B3B3B3"/>
            </a:solidFill>
            <a:prstDash val="solid"/>
            <a:round/>
            <a:headEnd len="sm" w="sm" type="none"/>
            <a:tailEnd len="sm" w="sm" type="none"/>
          </a:ln>
        </p:spPr>
      </p:cxnSp>
      <p:sp>
        <p:nvSpPr>
          <p:cNvPr id="953" name="Google Shape;953;p46"/>
          <p:cNvSpPr txBox="1"/>
          <p:nvPr>
            <p:ph type="title"/>
          </p:nvPr>
        </p:nvSpPr>
        <p:spPr>
          <a:xfrm>
            <a:off x="830580" y="1229044"/>
            <a:ext cx="16626841" cy="984885"/>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None/>
            </a:pPr>
            <a:r>
              <a:rPr lang="en-US"/>
              <a:t>Benchmarks: Single-GPU Speedup vs. Pandas</a:t>
            </a:r>
            <a:endParaRPr>
              <a:solidFill>
                <a:srgbClr val="4C4C4C"/>
              </a:solidFill>
            </a:endParaRPr>
          </a:p>
        </p:txBody>
      </p:sp>
      <p:sp>
        <p:nvSpPr>
          <p:cNvPr id="954" name="Google Shape;954;p46"/>
          <p:cNvSpPr txBox="1"/>
          <p:nvPr>
            <p:ph idx="1" type="body"/>
          </p:nvPr>
        </p:nvSpPr>
        <p:spPr>
          <a:xfrm>
            <a:off x="861250" y="3505059"/>
            <a:ext cx="7562565"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cuDF v0.13, Pandas 0.25.3</a:t>
            </a:r>
            <a:endParaRPr/>
          </a:p>
          <a:p>
            <a:pPr indent="0" lvl="0" marL="0" rtl="0" algn="l">
              <a:lnSpc>
                <a:spcPct val="90000"/>
              </a:lnSpc>
              <a:spcBef>
                <a:spcPts val="0"/>
              </a:spcBef>
              <a:spcAft>
                <a:spcPts val="0"/>
              </a:spcAft>
              <a:buSzPts val="1920"/>
              <a:buNone/>
            </a:pPr>
            <a:r>
              <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Running on NVIDIA DGX-1:</a:t>
            </a:r>
            <a:endParaRPr/>
          </a:p>
          <a:p>
            <a:pPr indent="-288401" lvl="1" marL="1240920" rtl="0" algn="l">
              <a:lnSpc>
                <a:spcPct val="90000"/>
              </a:lnSpc>
              <a:spcBef>
                <a:spcPts val="3000"/>
              </a:spcBef>
              <a:spcAft>
                <a:spcPts val="0"/>
              </a:spcAft>
              <a:buSzPts val="1600"/>
              <a:buChar char="🞂"/>
            </a:pPr>
            <a:r>
              <a:rPr lang="en-US"/>
              <a:t>GPU: NVIDIA Tesla V100 32GB</a:t>
            </a:r>
            <a:endParaRPr/>
          </a:p>
          <a:p>
            <a:pPr indent="-288401" lvl="1" marL="1240920" rtl="0" algn="l">
              <a:lnSpc>
                <a:spcPct val="90000"/>
              </a:lnSpc>
              <a:spcBef>
                <a:spcPts val="3000"/>
              </a:spcBef>
              <a:spcAft>
                <a:spcPts val="0"/>
              </a:spcAft>
              <a:buSzPts val="1600"/>
              <a:buChar char="🞂"/>
            </a:pPr>
            <a:r>
              <a:rPr lang="en-US"/>
              <a:t>CPU: Intel(R) Xeon(R) CPU E5-2698 v4 @ 2.20GHz</a:t>
            </a:r>
            <a:endParaRPr/>
          </a:p>
          <a:p>
            <a:pPr indent="-283110" lvl="0" marL="283110" rtl="0" algn="l">
              <a:lnSpc>
                <a:spcPct val="90000"/>
              </a:lnSpc>
              <a:spcBef>
                <a:spcPts val="3000"/>
              </a:spcBef>
              <a:spcAft>
                <a:spcPts val="0"/>
              </a:spcAft>
              <a:buSzPts val="1920"/>
              <a:buChar char="🞂"/>
            </a:pPr>
            <a:r>
              <a:rPr lang="en-US"/>
              <a:t>Benchmark Setup:</a:t>
            </a:r>
            <a:endParaRPr/>
          </a:p>
          <a:p>
            <a:pPr indent="-288401" lvl="1" marL="1240920" rtl="0" algn="l">
              <a:lnSpc>
                <a:spcPct val="90000"/>
              </a:lnSpc>
              <a:spcBef>
                <a:spcPts val="3000"/>
              </a:spcBef>
              <a:spcAft>
                <a:spcPts val="0"/>
              </a:spcAft>
              <a:buSzPts val="1600"/>
              <a:buChar char="🞂"/>
            </a:pPr>
            <a:r>
              <a:rPr lang="en-US"/>
              <a:t>RMM Pool Allocator Enabled</a:t>
            </a:r>
            <a:endParaRPr/>
          </a:p>
          <a:p>
            <a:pPr indent="-288401" lvl="1" marL="1240920" rtl="0" algn="l">
              <a:lnSpc>
                <a:spcPct val="90000"/>
              </a:lnSpc>
              <a:spcBef>
                <a:spcPts val="3000"/>
              </a:spcBef>
              <a:spcAft>
                <a:spcPts val="0"/>
              </a:spcAft>
              <a:buSzPts val="1600"/>
              <a:buChar char="🞂"/>
            </a:pPr>
            <a:r>
              <a:rPr lang="en-US"/>
              <a:t>DataFrames: 2x int32 columns key columns, 3x int32 value columns</a:t>
            </a:r>
            <a:endParaRPr/>
          </a:p>
          <a:p>
            <a:pPr indent="-288401" lvl="1" marL="1240920" rtl="0" algn="l">
              <a:lnSpc>
                <a:spcPct val="90000"/>
              </a:lnSpc>
              <a:spcBef>
                <a:spcPts val="3000"/>
              </a:spcBef>
              <a:spcAft>
                <a:spcPts val="0"/>
              </a:spcAft>
              <a:buSzPts val="1600"/>
              <a:buChar char="🞂"/>
            </a:pPr>
            <a:r>
              <a:rPr lang="en-US"/>
              <a:t>Merge: inner; GroupBy: count, sum, min, max calculated for each value colum</a:t>
            </a:r>
            <a:r>
              <a:rPr lang="en-US"/>
              <a:t>n</a:t>
            </a:r>
            <a:endParaRPr/>
          </a:p>
          <a:p>
            <a:pPr indent="-161190" lvl="0" marL="283111" rtl="0" algn="l">
              <a:lnSpc>
                <a:spcPct val="90000"/>
              </a:lnSpc>
              <a:spcBef>
                <a:spcPts val="3000"/>
              </a:spcBef>
              <a:spcAft>
                <a:spcPts val="0"/>
              </a:spcAft>
              <a:buClr>
                <a:schemeClr val="lt2"/>
              </a:buClr>
              <a:buSzPts val="1920"/>
              <a:buFont typeface="Noto Sans Symbols"/>
              <a:buNone/>
            </a:pPr>
            <a:r>
              <a:t/>
            </a:r>
            <a:endParaRPr/>
          </a:p>
          <a:p>
            <a:pPr indent="-161190" lvl="0" marL="283111" rtl="0" algn="l">
              <a:lnSpc>
                <a:spcPct val="90000"/>
              </a:lnSpc>
              <a:spcBef>
                <a:spcPts val="3000"/>
              </a:spcBef>
              <a:spcAft>
                <a:spcPts val="0"/>
              </a:spcAft>
              <a:buClr>
                <a:schemeClr val="lt2"/>
              </a:buClr>
              <a:buSzPts val="1920"/>
              <a:buFont typeface="Noto Sans Symbols"/>
              <a:buNone/>
            </a:pPr>
            <a:r>
              <a:t/>
            </a:r>
            <a:endParaRPr/>
          </a:p>
        </p:txBody>
      </p:sp>
      <p:grpSp>
        <p:nvGrpSpPr>
          <p:cNvPr id="955" name="Google Shape;955;p46"/>
          <p:cNvGrpSpPr/>
          <p:nvPr/>
        </p:nvGrpSpPr>
        <p:grpSpPr>
          <a:xfrm>
            <a:off x="9314352" y="3347408"/>
            <a:ext cx="7518348" cy="5062949"/>
            <a:chOff x="9314352" y="3527668"/>
            <a:chExt cx="7518348" cy="5062949"/>
          </a:xfrm>
        </p:grpSpPr>
        <p:cxnSp>
          <p:nvCxnSpPr>
            <p:cNvPr id="956" name="Google Shape;956;p46"/>
            <p:cNvCxnSpPr/>
            <p:nvPr/>
          </p:nvCxnSpPr>
          <p:spPr>
            <a:xfrm>
              <a:off x="10361567" y="4499598"/>
              <a:ext cx="6467747" cy="0"/>
            </a:xfrm>
            <a:prstGeom prst="straightConnector1">
              <a:avLst/>
            </a:prstGeom>
            <a:noFill/>
            <a:ln cap="flat" cmpd="sng" w="12700">
              <a:solidFill>
                <a:srgbClr val="B3B3B3"/>
              </a:solidFill>
              <a:prstDash val="solid"/>
              <a:round/>
              <a:headEnd len="sm" w="sm" type="none"/>
              <a:tailEnd len="sm" w="sm" type="none"/>
            </a:ln>
          </p:spPr>
        </p:cxnSp>
        <p:cxnSp>
          <p:nvCxnSpPr>
            <p:cNvPr id="957" name="Google Shape;957;p46"/>
            <p:cNvCxnSpPr>
              <a:stCxn id="958" idx="3"/>
            </p:cNvCxnSpPr>
            <p:nvPr/>
          </p:nvCxnSpPr>
          <p:spPr>
            <a:xfrm>
              <a:off x="10361567" y="4340572"/>
              <a:ext cx="6467700" cy="0"/>
            </a:xfrm>
            <a:prstGeom prst="straightConnector1">
              <a:avLst/>
            </a:prstGeom>
            <a:noFill/>
            <a:ln cap="flat" cmpd="sng" w="12700">
              <a:solidFill>
                <a:srgbClr val="B3B3B3"/>
              </a:solidFill>
              <a:prstDash val="solid"/>
              <a:round/>
              <a:headEnd len="sm" w="sm" type="none"/>
              <a:tailEnd len="sm" w="sm" type="none"/>
            </a:ln>
          </p:spPr>
        </p:cxnSp>
        <p:cxnSp>
          <p:nvCxnSpPr>
            <p:cNvPr id="959" name="Google Shape;959;p46"/>
            <p:cNvCxnSpPr/>
            <p:nvPr/>
          </p:nvCxnSpPr>
          <p:spPr>
            <a:xfrm>
              <a:off x="10361567" y="4724885"/>
              <a:ext cx="6467747" cy="0"/>
            </a:xfrm>
            <a:prstGeom prst="straightConnector1">
              <a:avLst/>
            </a:prstGeom>
            <a:noFill/>
            <a:ln cap="flat" cmpd="sng" w="12700">
              <a:solidFill>
                <a:srgbClr val="B3B3B3"/>
              </a:solidFill>
              <a:prstDash val="solid"/>
              <a:round/>
              <a:headEnd len="sm" w="sm" type="none"/>
              <a:tailEnd len="sm" w="sm" type="none"/>
            </a:ln>
          </p:spPr>
        </p:cxnSp>
        <p:sp>
          <p:nvSpPr>
            <p:cNvPr id="960" name="Google Shape;960;p46"/>
            <p:cNvSpPr/>
            <p:nvPr/>
          </p:nvSpPr>
          <p:spPr>
            <a:xfrm>
              <a:off x="10534428" y="4290713"/>
              <a:ext cx="781294" cy="37876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1" name="Google Shape;961;p46"/>
            <p:cNvSpPr/>
            <p:nvPr/>
          </p:nvSpPr>
          <p:spPr>
            <a:xfrm>
              <a:off x="11438775" y="4724885"/>
              <a:ext cx="781200" cy="3364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2" name="Google Shape;962;p46"/>
            <p:cNvSpPr/>
            <p:nvPr/>
          </p:nvSpPr>
          <p:spPr>
            <a:xfrm>
              <a:off x="12775600" y="5196784"/>
              <a:ext cx="781200" cy="2881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3" name="Google Shape;963;p46"/>
            <p:cNvSpPr/>
            <p:nvPr/>
          </p:nvSpPr>
          <p:spPr>
            <a:xfrm>
              <a:off x="13680775" y="5416160"/>
              <a:ext cx="781200" cy="2679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4" name="Google Shape;964;p46"/>
            <p:cNvSpPr/>
            <p:nvPr/>
          </p:nvSpPr>
          <p:spPr>
            <a:xfrm>
              <a:off x="14977875" y="5517259"/>
              <a:ext cx="781200" cy="2561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5" name="Google Shape;965;p46"/>
            <p:cNvSpPr/>
            <p:nvPr/>
          </p:nvSpPr>
          <p:spPr>
            <a:xfrm>
              <a:off x="15884600" y="5651088"/>
              <a:ext cx="781200" cy="2427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966" name="Google Shape;966;p46"/>
            <p:cNvCxnSpPr/>
            <p:nvPr/>
          </p:nvCxnSpPr>
          <p:spPr>
            <a:xfrm rot="10800000">
              <a:off x="10336106" y="8085930"/>
              <a:ext cx="6496594" cy="0"/>
            </a:xfrm>
            <a:prstGeom prst="straightConnector1">
              <a:avLst/>
            </a:prstGeom>
            <a:noFill/>
            <a:ln cap="flat" cmpd="sng" w="25400">
              <a:solidFill>
                <a:srgbClr val="B3B3B3"/>
              </a:solidFill>
              <a:prstDash val="solid"/>
              <a:round/>
              <a:headEnd len="sm" w="sm" type="none"/>
              <a:tailEnd len="sm" w="sm" type="none"/>
            </a:ln>
          </p:spPr>
        </p:cxnSp>
        <p:sp>
          <p:nvSpPr>
            <p:cNvPr id="958" name="Google Shape;958;p46"/>
            <p:cNvSpPr txBox="1"/>
            <p:nvPr/>
          </p:nvSpPr>
          <p:spPr>
            <a:xfrm>
              <a:off x="9654988" y="4136572"/>
              <a:ext cx="706579"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
          <p:nvSpPr>
            <p:cNvPr id="967" name="Google Shape;967;p46"/>
            <p:cNvSpPr txBox="1"/>
            <p:nvPr/>
          </p:nvSpPr>
          <p:spPr>
            <a:xfrm>
              <a:off x="9671925" y="4507491"/>
              <a:ext cx="689642"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
          <p:nvSpPr>
            <p:cNvPr id="968" name="Google Shape;968;p46"/>
            <p:cNvSpPr txBox="1"/>
            <p:nvPr/>
          </p:nvSpPr>
          <p:spPr>
            <a:xfrm>
              <a:off x="9835223" y="7872831"/>
              <a:ext cx="52634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969" name="Google Shape;969;p46"/>
            <p:cNvSpPr txBox="1"/>
            <p:nvPr/>
          </p:nvSpPr>
          <p:spPr>
            <a:xfrm>
              <a:off x="10917540"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Merge</a:t>
              </a:r>
              <a:endParaRPr b="0" i="0" sz="2400" u="none" cap="none" strike="noStrike">
                <a:solidFill>
                  <a:srgbClr val="868686"/>
                </a:solidFill>
                <a:latin typeface="Arial"/>
                <a:ea typeface="Arial"/>
                <a:cs typeface="Arial"/>
                <a:sym typeface="Arial"/>
              </a:endParaRPr>
            </a:p>
          </p:txBody>
        </p:sp>
        <p:sp>
          <p:nvSpPr>
            <p:cNvPr id="970" name="Google Shape;970;p46"/>
            <p:cNvSpPr txBox="1"/>
            <p:nvPr/>
          </p:nvSpPr>
          <p:spPr>
            <a:xfrm>
              <a:off x="13040376"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Sort</a:t>
              </a:r>
              <a:endParaRPr b="0" i="0" sz="2400" u="none" cap="none" strike="noStrike">
                <a:solidFill>
                  <a:srgbClr val="868686"/>
                </a:solidFill>
                <a:latin typeface="Arial"/>
                <a:ea typeface="Arial"/>
                <a:cs typeface="Arial"/>
                <a:sym typeface="Arial"/>
              </a:endParaRPr>
            </a:p>
          </p:txBody>
        </p:sp>
        <p:sp>
          <p:nvSpPr>
            <p:cNvPr id="971" name="Google Shape;971;p46"/>
            <p:cNvSpPr txBox="1"/>
            <p:nvPr/>
          </p:nvSpPr>
          <p:spPr>
            <a:xfrm>
              <a:off x="15121467" y="8182617"/>
              <a:ext cx="1205249"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GroupBy</a:t>
              </a:r>
              <a:endParaRPr b="0" i="0" sz="2400" u="none" cap="none" strike="noStrike">
                <a:solidFill>
                  <a:srgbClr val="868686"/>
                </a:solidFill>
                <a:latin typeface="Arial"/>
                <a:ea typeface="Arial"/>
                <a:cs typeface="Arial"/>
                <a:sym typeface="Arial"/>
              </a:endParaRPr>
            </a:p>
          </p:txBody>
        </p:sp>
        <p:sp>
          <p:nvSpPr>
            <p:cNvPr id="972" name="Google Shape;972;p46"/>
            <p:cNvSpPr txBox="1"/>
            <p:nvPr/>
          </p:nvSpPr>
          <p:spPr>
            <a:xfrm rot="-5400000">
              <a:off x="8163707" y="5800702"/>
              <a:ext cx="270929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GPU Speedup Over CPU</a:t>
              </a:r>
              <a:endParaRPr b="0" i="0" sz="2400" u="none" cap="none" strike="noStrike">
                <a:solidFill>
                  <a:srgbClr val="868686"/>
                </a:solidFill>
                <a:latin typeface="Arial"/>
                <a:ea typeface="Arial"/>
                <a:cs typeface="Arial"/>
                <a:sym typeface="Arial"/>
              </a:endParaRPr>
            </a:p>
          </p:txBody>
        </p:sp>
        <p:grpSp>
          <p:nvGrpSpPr>
            <p:cNvPr id="973" name="Google Shape;973;p46"/>
            <p:cNvGrpSpPr/>
            <p:nvPr/>
          </p:nvGrpSpPr>
          <p:grpSpPr>
            <a:xfrm>
              <a:off x="12640567" y="3527668"/>
              <a:ext cx="2268157" cy="408000"/>
              <a:chOff x="11673832" y="3412056"/>
              <a:chExt cx="2268157" cy="408000"/>
            </a:xfrm>
          </p:grpSpPr>
          <p:sp>
            <p:nvSpPr>
              <p:cNvPr id="974" name="Google Shape;974;p46"/>
              <p:cNvSpPr txBox="1"/>
              <p:nvPr/>
            </p:nvSpPr>
            <p:spPr>
              <a:xfrm>
                <a:off x="11824872" y="3412056"/>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10M</a:t>
                </a:r>
                <a:endParaRPr b="0" i="0" sz="2000" u="none" cap="none" strike="noStrike">
                  <a:solidFill>
                    <a:srgbClr val="868686"/>
                  </a:solidFill>
                  <a:latin typeface="Arial"/>
                  <a:ea typeface="Arial"/>
                  <a:cs typeface="Arial"/>
                  <a:sym typeface="Arial"/>
                </a:endParaRPr>
              </a:p>
            </p:txBody>
          </p:sp>
          <p:sp>
            <p:nvSpPr>
              <p:cNvPr id="975" name="Google Shape;975;p46"/>
              <p:cNvSpPr txBox="1"/>
              <p:nvPr/>
            </p:nvSpPr>
            <p:spPr>
              <a:xfrm>
                <a:off x="12782257" y="3412056"/>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100M</a:t>
                </a:r>
                <a:endParaRPr b="0" i="0" sz="2000" u="none" cap="none" strike="noStrike">
                  <a:solidFill>
                    <a:srgbClr val="868686"/>
                  </a:solidFill>
                  <a:latin typeface="Arial"/>
                  <a:ea typeface="Arial"/>
                  <a:cs typeface="Arial"/>
                  <a:sym typeface="Arial"/>
                </a:endParaRPr>
              </a:p>
            </p:txBody>
          </p:sp>
          <p:sp>
            <p:nvSpPr>
              <p:cNvPr id="976" name="Google Shape;976;p46"/>
              <p:cNvSpPr/>
              <p:nvPr/>
            </p:nvSpPr>
            <p:spPr>
              <a:xfrm>
                <a:off x="11673832" y="3545299"/>
                <a:ext cx="141514" cy="1415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77" name="Google Shape;977;p46"/>
              <p:cNvSpPr/>
              <p:nvPr/>
            </p:nvSpPr>
            <p:spPr>
              <a:xfrm>
                <a:off x="12640743" y="3545299"/>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grpSp>
        <p:sp>
          <p:nvSpPr>
            <p:cNvPr id="978" name="Google Shape;978;p46"/>
            <p:cNvSpPr txBox="1"/>
            <p:nvPr/>
          </p:nvSpPr>
          <p:spPr>
            <a:xfrm>
              <a:off x="10346805" y="3894167"/>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b="0" i="0" lang="en-US" sz="1800" u="none" cap="none" strike="noStrike">
                  <a:solidFill>
                    <a:schemeClr val="accent1"/>
                  </a:solidFill>
                  <a:latin typeface="Trebuchet MS"/>
                  <a:ea typeface="Trebuchet MS"/>
                  <a:cs typeface="Trebuchet MS"/>
                  <a:sym typeface="Trebuchet MS"/>
                </a:rPr>
                <a:t>70</a:t>
              </a:r>
              <a:endParaRPr b="0" i="0" sz="2400" u="none" cap="none" strike="noStrike">
                <a:solidFill>
                  <a:schemeClr val="accent1"/>
                </a:solidFill>
                <a:latin typeface="Arial"/>
                <a:ea typeface="Arial"/>
                <a:cs typeface="Arial"/>
                <a:sym typeface="Arial"/>
              </a:endParaRPr>
            </a:p>
          </p:txBody>
        </p:sp>
        <p:sp>
          <p:nvSpPr>
            <p:cNvPr id="979" name="Google Shape;979;p46"/>
            <p:cNvSpPr txBox="1"/>
            <p:nvPr/>
          </p:nvSpPr>
          <p:spPr>
            <a:xfrm>
              <a:off x="11497666" y="4416843"/>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b="0" i="0" sz="2400" u="none" cap="none" strike="noStrike">
                <a:solidFill>
                  <a:schemeClr val="lt2"/>
                </a:solidFill>
                <a:latin typeface="Arial"/>
                <a:ea typeface="Arial"/>
                <a:cs typeface="Arial"/>
                <a:sym typeface="Arial"/>
              </a:endParaRPr>
            </a:p>
          </p:txBody>
        </p:sp>
        <p:sp>
          <p:nvSpPr>
            <p:cNvPr id="980" name="Google Shape;980;p46"/>
            <p:cNvSpPr txBox="1"/>
            <p:nvPr/>
          </p:nvSpPr>
          <p:spPr>
            <a:xfrm>
              <a:off x="12746459" y="4950152"/>
              <a:ext cx="719100" cy="200100"/>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b="0" i="0" sz="2400" u="none" cap="none" strike="noStrike">
                <a:solidFill>
                  <a:schemeClr val="accent1"/>
                </a:solidFill>
                <a:latin typeface="Arial"/>
                <a:ea typeface="Arial"/>
                <a:cs typeface="Arial"/>
                <a:sym typeface="Arial"/>
              </a:endParaRPr>
            </a:p>
          </p:txBody>
        </p:sp>
        <p:sp>
          <p:nvSpPr>
            <p:cNvPr id="981" name="Google Shape;981;p46"/>
            <p:cNvSpPr txBox="1"/>
            <p:nvPr/>
          </p:nvSpPr>
          <p:spPr>
            <a:xfrm>
              <a:off x="13484759" y="4950153"/>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b="0" i="0" lang="en-US" sz="1800" u="none" cap="none" strike="noStrike">
                  <a:solidFill>
                    <a:schemeClr val="lt2"/>
                  </a:solidFill>
                  <a:latin typeface="Trebuchet MS"/>
                  <a:ea typeface="Trebuchet MS"/>
                  <a:cs typeface="Trebuchet MS"/>
                  <a:sym typeface="Trebuchet MS"/>
                </a:rPr>
                <a:t>0</a:t>
              </a:r>
              <a:endParaRPr b="0" i="0" sz="2400" u="none" cap="none" strike="noStrike">
                <a:solidFill>
                  <a:schemeClr val="lt2"/>
                </a:solidFill>
                <a:latin typeface="Arial"/>
                <a:ea typeface="Arial"/>
                <a:cs typeface="Arial"/>
                <a:sym typeface="Arial"/>
              </a:endParaRPr>
            </a:p>
          </p:txBody>
        </p:sp>
        <p:sp>
          <p:nvSpPr>
            <p:cNvPr id="982" name="Google Shape;982;p46"/>
            <p:cNvSpPr txBox="1"/>
            <p:nvPr/>
          </p:nvSpPr>
          <p:spPr>
            <a:xfrm>
              <a:off x="14818403" y="5084386"/>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b="0" i="0" lang="en-US" sz="1800" u="none" cap="none" strike="noStrike">
                  <a:solidFill>
                    <a:schemeClr val="accent1"/>
                  </a:solidFill>
                  <a:latin typeface="Trebuchet MS"/>
                  <a:ea typeface="Trebuchet MS"/>
                  <a:cs typeface="Trebuchet MS"/>
                  <a:sym typeface="Trebuchet MS"/>
                </a:rPr>
                <a:t>0</a:t>
              </a:r>
              <a:endParaRPr b="0" i="0" sz="2400" u="none" cap="none" strike="noStrike">
                <a:solidFill>
                  <a:schemeClr val="accent1"/>
                </a:solidFill>
                <a:latin typeface="Arial"/>
                <a:ea typeface="Arial"/>
                <a:cs typeface="Arial"/>
                <a:sym typeface="Arial"/>
              </a:endParaRPr>
            </a:p>
          </p:txBody>
        </p:sp>
        <p:sp>
          <p:nvSpPr>
            <p:cNvPr id="983" name="Google Shape;983;p46"/>
            <p:cNvSpPr txBox="1"/>
            <p:nvPr/>
          </p:nvSpPr>
          <p:spPr>
            <a:xfrm>
              <a:off x="15725144" y="5196791"/>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b="0" i="0" sz="2400" u="none" cap="none" strike="noStrike">
                <a:solidFill>
                  <a:schemeClr val="lt2"/>
                </a:solidFill>
                <a:latin typeface="Arial"/>
                <a:ea typeface="Arial"/>
                <a:cs typeface="Arial"/>
                <a:sym typeface="Arial"/>
              </a:endParaRPr>
            </a:p>
          </p:txBody>
        </p:sp>
      </p:grpSp>
      <p:sp>
        <p:nvSpPr>
          <p:cNvPr id="984" name="Google Shape;984;p46"/>
          <p:cNvSpPr/>
          <p:nvPr/>
        </p:nvSpPr>
        <p:spPr>
          <a:xfrm>
            <a:off x="12415129" y="3820900"/>
            <a:ext cx="234600" cy="418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985" name="Google Shape;985;p46"/>
          <p:cNvSpPr/>
          <p:nvPr/>
        </p:nvSpPr>
        <p:spPr>
          <a:xfrm>
            <a:off x="14604103" y="3820900"/>
            <a:ext cx="234456"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986" name="Google Shape;986;p46"/>
          <p:cNvSpPr txBox="1"/>
          <p:nvPr/>
        </p:nvSpPr>
        <p:spPr>
          <a:xfrm>
            <a:off x="9675300" y="5430606"/>
            <a:ext cx="68970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cxnSp>
        <p:nvCxnSpPr>
          <p:cNvPr id="992" name="Google Shape;992;p47"/>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993" name="Google Shape;993;p47"/>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Dask</a:t>
            </a:r>
            <a:endParaRPr b="0" i="0" sz="3888" u="none" cap="none" strike="noStrike">
              <a:solidFill>
                <a:srgbClr val="000000"/>
              </a:solidFill>
              <a:latin typeface="Arial"/>
              <a:ea typeface="Arial"/>
              <a:cs typeface="Arial"/>
              <a:sym typeface="Arial"/>
            </a:endParaRPr>
          </a:p>
        </p:txBody>
      </p:sp>
      <p:cxnSp>
        <p:nvCxnSpPr>
          <p:cNvPr id="994" name="Google Shape;994;p47"/>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995" name="Google Shape;995;p47"/>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996" name="Google Shape;996;p47"/>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997" name="Google Shape;997;p47"/>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998" name="Google Shape;998;p47"/>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999" name="Google Shape;999;p47"/>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000" name="Google Shape;1000;p47"/>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1001" name="Google Shape;1001;p47"/>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1002" name="Google Shape;1002;p47"/>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1003" name="Google Shape;1003;p47"/>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1004" name="Google Shape;1004;p47"/>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05" name="Google Shape;1005;p47"/>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06" name="Google Shape;1006;p47"/>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07" name="Google Shape;1007;p47"/>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008" name="Google Shape;1008;p47"/>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1009" name="Google Shape;1009;p47"/>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010" name="Google Shape;1010;p4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1011" name="Google Shape;1011;p4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cuDF is Not the End of the Story</a:t>
            </a:r>
            <a:endParaRPr/>
          </a:p>
        </p:txBody>
      </p:sp>
      <p:sp>
        <p:nvSpPr>
          <p:cNvPr id="1012" name="Google Shape;1012;p47"/>
          <p:cNvSpPr/>
          <p:nvPr/>
        </p:nvSpPr>
        <p:spPr>
          <a:xfrm>
            <a:off x="1265675" y="2771725"/>
            <a:ext cx="154146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013" name="Google Shape;1013;p47"/>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4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1020" name="Google Shape;1020;p48"/>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rgbClr val="7400FF"/>
                </a:solidFill>
              </a:rPr>
              <a:t>CURRENT V0.14 STRING SUPPORT</a:t>
            </a:r>
            <a:endParaRPr/>
          </a:p>
          <a:p>
            <a:pPr indent="-283110" lvl="0" marL="283110" rtl="0" algn="l">
              <a:lnSpc>
                <a:spcPct val="90000"/>
              </a:lnSpc>
              <a:spcBef>
                <a:spcPts val="1000"/>
              </a:spcBef>
              <a:spcAft>
                <a:spcPts val="0"/>
              </a:spcAft>
              <a:buSzPts val="1920"/>
              <a:buChar char="🞂"/>
            </a:pPr>
            <a:r>
              <a:rPr lang="en-US"/>
              <a:t>Regular Expressions</a:t>
            </a:r>
            <a:endParaRPr/>
          </a:p>
          <a:p>
            <a:pPr indent="-283110" lvl="0" marL="283110" rtl="0" algn="l">
              <a:lnSpc>
                <a:spcPct val="90000"/>
              </a:lnSpc>
              <a:spcBef>
                <a:spcPts val="1000"/>
              </a:spcBef>
              <a:spcAft>
                <a:spcPts val="0"/>
              </a:spcAft>
              <a:buSzPts val="1920"/>
              <a:buChar char="🞂"/>
            </a:pPr>
            <a:r>
              <a:rPr lang="en-US"/>
              <a:t>Element-wise operations</a:t>
            </a:r>
            <a:endParaRPr/>
          </a:p>
          <a:p>
            <a:pPr indent="-288401" lvl="1" marL="1240920" rtl="0" algn="l">
              <a:lnSpc>
                <a:spcPct val="90000"/>
              </a:lnSpc>
              <a:spcBef>
                <a:spcPts val="1000"/>
              </a:spcBef>
              <a:spcAft>
                <a:spcPts val="0"/>
              </a:spcAft>
              <a:buSzPts val="1600"/>
              <a:buChar char="🞂"/>
            </a:pPr>
            <a:r>
              <a:rPr lang="en-US"/>
              <a:t>Split, Find, Extract, Cat, Typecasting, etc…</a:t>
            </a:r>
            <a:endParaRPr/>
          </a:p>
          <a:p>
            <a:pPr indent="-283110" lvl="0" marL="283110" rtl="0" algn="l">
              <a:lnSpc>
                <a:spcPct val="90000"/>
              </a:lnSpc>
              <a:spcBef>
                <a:spcPts val="1000"/>
              </a:spcBef>
              <a:spcAft>
                <a:spcPts val="0"/>
              </a:spcAft>
              <a:buSzPts val="1920"/>
              <a:buChar char="🞂"/>
            </a:pPr>
            <a:r>
              <a:rPr lang="en-US"/>
              <a:t>String GroupBys, Joins, Sorting, etc.</a:t>
            </a:r>
            <a:endParaRPr/>
          </a:p>
          <a:p>
            <a:pPr indent="-283110" lvl="0" marL="283110" rtl="0" algn="l">
              <a:lnSpc>
                <a:spcPct val="90000"/>
              </a:lnSpc>
              <a:spcBef>
                <a:spcPts val="1000"/>
              </a:spcBef>
              <a:spcAft>
                <a:spcPts val="0"/>
              </a:spcAft>
              <a:buSzPts val="1920"/>
              <a:buChar char="🞂"/>
            </a:pPr>
            <a:r>
              <a:rPr lang="en-US"/>
              <a:t>Categorical columns fully on GPU</a:t>
            </a:r>
            <a:endParaRPr/>
          </a:p>
          <a:p>
            <a:pPr indent="-283110" lvl="0" marL="283110" rtl="0" algn="l">
              <a:lnSpc>
                <a:spcPct val="90000"/>
              </a:lnSpc>
              <a:spcBef>
                <a:spcPts val="1000"/>
              </a:spcBef>
              <a:spcAft>
                <a:spcPts val="0"/>
              </a:spcAft>
              <a:buSzPts val="1920"/>
              <a:buChar char="🞂"/>
            </a:pPr>
            <a:r>
              <a:rPr lang="en-US"/>
              <a:t>Native String type in libcudf C++</a:t>
            </a:r>
            <a:endParaRPr/>
          </a:p>
          <a:p>
            <a:pPr indent="0" lvl="0" marL="0" rtl="0" algn="l">
              <a:lnSpc>
                <a:spcPct val="90000"/>
              </a:lnSpc>
              <a:spcBef>
                <a:spcPts val="2000"/>
              </a:spcBef>
              <a:spcAft>
                <a:spcPts val="0"/>
              </a:spcAft>
              <a:buClr>
                <a:srgbClr val="B3B3B3"/>
              </a:buClr>
              <a:buSzPts val="2240"/>
              <a:buNone/>
            </a:pPr>
            <a:r>
              <a:rPr lang="en-US" sz="2800">
                <a:solidFill>
                  <a:srgbClr val="7400FF"/>
                </a:solidFill>
              </a:rPr>
              <a:t>FUTURE V0.15+ STRING SUPPORT</a:t>
            </a:r>
            <a:endParaRPr/>
          </a:p>
          <a:p>
            <a:pPr indent="-283110" lvl="0" marL="283110" rtl="0" algn="l">
              <a:lnSpc>
                <a:spcPct val="90000"/>
              </a:lnSpc>
              <a:spcBef>
                <a:spcPts val="1000"/>
              </a:spcBef>
              <a:spcAft>
                <a:spcPts val="0"/>
              </a:spcAft>
              <a:buClr>
                <a:srgbClr val="7400FF"/>
              </a:buClr>
              <a:buSzPts val="1920"/>
              <a:buChar char="🞂"/>
            </a:pPr>
            <a:r>
              <a:rPr lang="en-US"/>
              <a:t>Further performance optimization</a:t>
            </a:r>
            <a:endParaRPr/>
          </a:p>
          <a:p>
            <a:pPr indent="-283110" lvl="0" marL="283110" rtl="0" algn="l">
              <a:lnSpc>
                <a:spcPct val="90000"/>
              </a:lnSpc>
              <a:spcBef>
                <a:spcPts val="1000"/>
              </a:spcBef>
              <a:spcAft>
                <a:spcPts val="0"/>
              </a:spcAft>
              <a:buClr>
                <a:srgbClr val="7400FF"/>
              </a:buClr>
              <a:buSzPts val="1920"/>
              <a:buChar char="🞂"/>
            </a:pPr>
            <a:r>
              <a:rPr lang="en-US"/>
              <a:t>JIT-compiled String </a:t>
            </a:r>
            <a:r>
              <a:rPr lang="en-US"/>
              <a:t>UDFs</a:t>
            </a:r>
            <a:endParaRPr/>
          </a:p>
          <a:p>
            <a:pPr indent="-283110" lvl="0" marL="283110" rtl="0" algn="l">
              <a:lnSpc>
                <a:spcPct val="90000"/>
              </a:lnSpc>
              <a:spcBef>
                <a:spcPts val="1000"/>
              </a:spcBef>
              <a:spcAft>
                <a:spcPts val="0"/>
              </a:spcAft>
              <a:buSzPts val="1920"/>
              <a:buChar char="🞂"/>
            </a:pPr>
            <a:r>
              <a:rPr lang="en-US"/>
              <a:t>Tokenizers</a:t>
            </a:r>
            <a:endParaRPr/>
          </a:p>
          <a:p>
            <a:pPr indent="-288401" lvl="1" marL="1240920" rtl="0" algn="l">
              <a:lnSpc>
                <a:spcPct val="90000"/>
              </a:lnSpc>
              <a:spcBef>
                <a:spcPts val="1000"/>
              </a:spcBef>
              <a:spcAft>
                <a:spcPts val="0"/>
              </a:spcAft>
              <a:buSzPts val="1600"/>
              <a:buChar char="🞂"/>
            </a:pPr>
            <a:r>
              <a:rPr lang="en-US"/>
              <a:t>SubWord, ngrams</a:t>
            </a:r>
            <a:endParaRPr/>
          </a:p>
        </p:txBody>
      </p:sp>
      <p:sp>
        <p:nvSpPr>
          <p:cNvPr id="1021" name="Google Shape;1021;p4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String Support</a:t>
            </a:r>
            <a:endParaRPr/>
          </a:p>
        </p:txBody>
      </p:sp>
      <p:grpSp>
        <p:nvGrpSpPr>
          <p:cNvPr id="1022" name="Google Shape;1022;p48"/>
          <p:cNvGrpSpPr/>
          <p:nvPr/>
        </p:nvGrpSpPr>
        <p:grpSpPr>
          <a:xfrm>
            <a:off x="9331486" y="3516205"/>
            <a:ext cx="7501214" cy="4900774"/>
            <a:chOff x="9331486" y="3689843"/>
            <a:chExt cx="7501214" cy="4900774"/>
          </a:xfrm>
        </p:grpSpPr>
        <p:cxnSp>
          <p:nvCxnSpPr>
            <p:cNvPr id="1023" name="Google Shape;1023;p48"/>
            <p:cNvCxnSpPr/>
            <p:nvPr/>
          </p:nvCxnSpPr>
          <p:spPr>
            <a:xfrm>
              <a:off x="10361567" y="5747276"/>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24" name="Google Shape;1024;p48"/>
            <p:cNvCxnSpPr/>
            <p:nvPr/>
          </p:nvCxnSpPr>
          <p:spPr>
            <a:xfrm>
              <a:off x="10361567" y="7618800"/>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25" name="Google Shape;1025;p48"/>
            <p:cNvCxnSpPr>
              <a:stCxn id="1026" idx="3"/>
            </p:cNvCxnSpPr>
            <p:nvPr/>
          </p:nvCxnSpPr>
          <p:spPr>
            <a:xfrm>
              <a:off x="10361567" y="4340572"/>
              <a:ext cx="6467700" cy="0"/>
            </a:xfrm>
            <a:prstGeom prst="straightConnector1">
              <a:avLst/>
            </a:prstGeom>
            <a:noFill/>
            <a:ln cap="flat" cmpd="sng" w="12700">
              <a:solidFill>
                <a:srgbClr val="B3B3B3"/>
              </a:solidFill>
              <a:prstDash val="solid"/>
              <a:round/>
              <a:headEnd len="sm" w="sm" type="none"/>
              <a:tailEnd len="sm" w="sm" type="none"/>
            </a:ln>
          </p:spPr>
        </p:cxnSp>
        <p:cxnSp>
          <p:nvCxnSpPr>
            <p:cNvPr id="1027" name="Google Shape;1027;p48"/>
            <p:cNvCxnSpPr/>
            <p:nvPr/>
          </p:nvCxnSpPr>
          <p:spPr>
            <a:xfrm>
              <a:off x="10361567" y="4824442"/>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28" name="Google Shape;1028;p48"/>
            <p:cNvCxnSpPr/>
            <p:nvPr/>
          </p:nvCxnSpPr>
          <p:spPr>
            <a:xfrm>
              <a:off x="10361567" y="5285859"/>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29" name="Google Shape;1029;p48"/>
            <p:cNvCxnSpPr/>
            <p:nvPr/>
          </p:nvCxnSpPr>
          <p:spPr>
            <a:xfrm>
              <a:off x="10361567" y="6204476"/>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30" name="Google Shape;1030;p48"/>
            <p:cNvCxnSpPr/>
            <p:nvPr/>
          </p:nvCxnSpPr>
          <p:spPr>
            <a:xfrm>
              <a:off x="10361567" y="6694468"/>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31" name="Google Shape;1031;p48"/>
            <p:cNvCxnSpPr/>
            <p:nvPr/>
          </p:nvCxnSpPr>
          <p:spPr>
            <a:xfrm>
              <a:off x="10361567" y="7155885"/>
              <a:ext cx="6467747" cy="0"/>
            </a:xfrm>
            <a:prstGeom prst="straightConnector1">
              <a:avLst/>
            </a:prstGeom>
            <a:noFill/>
            <a:ln cap="flat" cmpd="sng" w="12700">
              <a:solidFill>
                <a:srgbClr val="B3B3B3"/>
              </a:solidFill>
              <a:prstDash val="solid"/>
              <a:round/>
              <a:headEnd len="sm" w="sm" type="none"/>
              <a:tailEnd len="sm" w="sm" type="none"/>
            </a:ln>
          </p:spPr>
        </p:cxnSp>
        <p:sp>
          <p:nvSpPr>
            <p:cNvPr id="1032" name="Google Shape;1032;p48"/>
            <p:cNvSpPr/>
            <p:nvPr/>
          </p:nvSpPr>
          <p:spPr>
            <a:xfrm>
              <a:off x="10520144" y="6272793"/>
              <a:ext cx="781294" cy="180553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3" name="Google Shape;1033;p48"/>
            <p:cNvSpPr/>
            <p:nvPr/>
          </p:nvSpPr>
          <p:spPr>
            <a:xfrm>
              <a:off x="11459299" y="8004438"/>
              <a:ext cx="781294" cy="8477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4" name="Google Shape;1034;p48"/>
            <p:cNvSpPr/>
            <p:nvPr/>
          </p:nvSpPr>
          <p:spPr>
            <a:xfrm>
              <a:off x="12746097" y="4661163"/>
              <a:ext cx="781294" cy="341716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5" name="Google Shape;1035;p48"/>
            <p:cNvSpPr/>
            <p:nvPr/>
          </p:nvSpPr>
          <p:spPr>
            <a:xfrm>
              <a:off x="13685253" y="8004438"/>
              <a:ext cx="781294" cy="908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6" name="Google Shape;1036;p48"/>
            <p:cNvSpPr/>
            <p:nvPr/>
          </p:nvSpPr>
          <p:spPr>
            <a:xfrm>
              <a:off x="14960395" y="6661413"/>
              <a:ext cx="781294" cy="14169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7" name="Google Shape;1037;p48"/>
            <p:cNvSpPr/>
            <p:nvPr/>
          </p:nvSpPr>
          <p:spPr>
            <a:xfrm>
              <a:off x="15899552" y="8032605"/>
              <a:ext cx="781294"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1038" name="Google Shape;1038;p48"/>
            <p:cNvCxnSpPr/>
            <p:nvPr/>
          </p:nvCxnSpPr>
          <p:spPr>
            <a:xfrm rot="10800000">
              <a:off x="10336106" y="8085930"/>
              <a:ext cx="6496594" cy="0"/>
            </a:xfrm>
            <a:prstGeom prst="straightConnector1">
              <a:avLst/>
            </a:prstGeom>
            <a:noFill/>
            <a:ln cap="flat" cmpd="sng" w="25400">
              <a:solidFill>
                <a:srgbClr val="B3B3B3"/>
              </a:solidFill>
              <a:prstDash val="solid"/>
              <a:round/>
              <a:headEnd len="sm" w="sm" type="none"/>
              <a:tailEnd len="sm" w="sm" type="none"/>
            </a:ln>
          </p:spPr>
        </p:cxnSp>
        <p:sp>
          <p:nvSpPr>
            <p:cNvPr id="1026" name="Google Shape;1026;p48"/>
            <p:cNvSpPr txBox="1"/>
            <p:nvPr/>
          </p:nvSpPr>
          <p:spPr>
            <a:xfrm>
              <a:off x="9555304" y="4136572"/>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800</a:t>
              </a:r>
              <a:endParaRPr b="0" i="0" sz="2400" u="none" cap="none" strike="noStrike">
                <a:solidFill>
                  <a:srgbClr val="868686"/>
                </a:solidFill>
                <a:latin typeface="Arial"/>
                <a:ea typeface="Arial"/>
                <a:cs typeface="Arial"/>
                <a:sym typeface="Arial"/>
              </a:endParaRPr>
            </a:p>
          </p:txBody>
        </p:sp>
        <p:sp>
          <p:nvSpPr>
            <p:cNvPr id="1039" name="Google Shape;1039;p48"/>
            <p:cNvSpPr txBox="1"/>
            <p:nvPr/>
          </p:nvSpPr>
          <p:spPr>
            <a:xfrm>
              <a:off x="9580273" y="4628654"/>
              <a:ext cx="78129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700</a:t>
              </a:r>
              <a:endParaRPr b="0" i="0" sz="2400" u="none" cap="none" strike="noStrike">
                <a:solidFill>
                  <a:srgbClr val="868686"/>
                </a:solidFill>
                <a:latin typeface="Arial"/>
                <a:ea typeface="Arial"/>
                <a:cs typeface="Arial"/>
                <a:sym typeface="Arial"/>
              </a:endParaRPr>
            </a:p>
          </p:txBody>
        </p:sp>
        <p:sp>
          <p:nvSpPr>
            <p:cNvPr id="1040" name="Google Shape;1040;p48"/>
            <p:cNvSpPr txBox="1"/>
            <p:nvPr/>
          </p:nvSpPr>
          <p:spPr>
            <a:xfrm>
              <a:off x="9580273" y="5090070"/>
              <a:ext cx="78129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600</a:t>
              </a:r>
              <a:endParaRPr b="0" i="0" sz="2400" u="none" cap="none" strike="noStrike">
                <a:solidFill>
                  <a:srgbClr val="868686"/>
                </a:solidFill>
                <a:latin typeface="Arial"/>
                <a:ea typeface="Arial"/>
                <a:cs typeface="Arial"/>
                <a:sym typeface="Arial"/>
              </a:endParaRPr>
            </a:p>
          </p:txBody>
        </p:sp>
        <p:sp>
          <p:nvSpPr>
            <p:cNvPr id="1041" name="Google Shape;1041;p48"/>
            <p:cNvSpPr txBox="1"/>
            <p:nvPr/>
          </p:nvSpPr>
          <p:spPr>
            <a:xfrm>
              <a:off x="9580273" y="6004702"/>
              <a:ext cx="78129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400</a:t>
              </a:r>
              <a:endParaRPr b="0" i="0" sz="2400" u="none" cap="none" strike="noStrike">
                <a:solidFill>
                  <a:srgbClr val="868686"/>
                </a:solidFill>
                <a:latin typeface="Arial"/>
                <a:ea typeface="Arial"/>
                <a:cs typeface="Arial"/>
                <a:sym typeface="Arial"/>
              </a:endParaRPr>
            </a:p>
          </p:txBody>
        </p:sp>
        <p:sp>
          <p:nvSpPr>
            <p:cNvPr id="1042" name="Google Shape;1042;p48"/>
            <p:cNvSpPr txBox="1"/>
            <p:nvPr/>
          </p:nvSpPr>
          <p:spPr>
            <a:xfrm>
              <a:off x="9666514" y="6496784"/>
              <a:ext cx="69505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300</a:t>
              </a:r>
              <a:endParaRPr b="0" i="0" sz="2400" u="none" cap="none" strike="noStrike">
                <a:solidFill>
                  <a:srgbClr val="868686"/>
                </a:solidFill>
                <a:latin typeface="Arial"/>
                <a:ea typeface="Arial"/>
                <a:cs typeface="Arial"/>
                <a:sym typeface="Arial"/>
              </a:endParaRPr>
            </a:p>
          </p:txBody>
        </p:sp>
        <p:sp>
          <p:nvSpPr>
            <p:cNvPr id="1043" name="Google Shape;1043;p48"/>
            <p:cNvSpPr txBox="1"/>
            <p:nvPr/>
          </p:nvSpPr>
          <p:spPr>
            <a:xfrm>
              <a:off x="9555304" y="6978539"/>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200</a:t>
              </a:r>
              <a:endParaRPr b="0" i="0" sz="2400" u="none" cap="none" strike="noStrike">
                <a:solidFill>
                  <a:srgbClr val="868686"/>
                </a:solidFill>
                <a:latin typeface="Arial"/>
                <a:ea typeface="Arial"/>
                <a:cs typeface="Arial"/>
                <a:sym typeface="Arial"/>
              </a:endParaRPr>
            </a:p>
          </p:txBody>
        </p:sp>
        <p:sp>
          <p:nvSpPr>
            <p:cNvPr id="1044" name="Google Shape;1044;p48"/>
            <p:cNvSpPr txBox="1"/>
            <p:nvPr/>
          </p:nvSpPr>
          <p:spPr>
            <a:xfrm>
              <a:off x="9835223" y="7872831"/>
              <a:ext cx="52634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045" name="Google Shape;1045;p48"/>
            <p:cNvSpPr txBox="1"/>
            <p:nvPr/>
          </p:nvSpPr>
          <p:spPr>
            <a:xfrm>
              <a:off x="10733314" y="8174023"/>
              <a:ext cx="12843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Lower ()</a:t>
              </a:r>
              <a:endParaRPr b="0" i="0" sz="2400" u="none" cap="none" strike="noStrike">
                <a:solidFill>
                  <a:srgbClr val="868686"/>
                </a:solidFill>
                <a:latin typeface="Arial"/>
                <a:ea typeface="Arial"/>
                <a:cs typeface="Arial"/>
                <a:sym typeface="Arial"/>
              </a:endParaRPr>
            </a:p>
          </p:txBody>
        </p:sp>
        <p:sp>
          <p:nvSpPr>
            <p:cNvPr id="1046" name="Google Shape;1046;p48"/>
            <p:cNvSpPr txBox="1"/>
            <p:nvPr/>
          </p:nvSpPr>
          <p:spPr>
            <a:xfrm>
              <a:off x="13040376"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Find(#)</a:t>
              </a:r>
              <a:endParaRPr b="0" i="0" sz="2400" u="none" cap="none" strike="noStrike">
                <a:solidFill>
                  <a:srgbClr val="868686"/>
                </a:solidFill>
                <a:latin typeface="Arial"/>
                <a:ea typeface="Arial"/>
                <a:cs typeface="Arial"/>
                <a:sym typeface="Arial"/>
              </a:endParaRPr>
            </a:p>
          </p:txBody>
        </p:sp>
        <p:sp>
          <p:nvSpPr>
            <p:cNvPr id="1047" name="Google Shape;1047;p48"/>
            <p:cNvSpPr txBox="1"/>
            <p:nvPr/>
          </p:nvSpPr>
          <p:spPr>
            <a:xfrm>
              <a:off x="15008863" y="8182617"/>
              <a:ext cx="1527746"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Slice(1,15)</a:t>
              </a:r>
              <a:endParaRPr b="0" i="0" sz="2400" u="none" cap="none" strike="noStrike">
                <a:solidFill>
                  <a:srgbClr val="868686"/>
                </a:solidFill>
                <a:latin typeface="Arial"/>
                <a:ea typeface="Arial"/>
                <a:cs typeface="Arial"/>
                <a:sym typeface="Arial"/>
              </a:endParaRPr>
            </a:p>
          </p:txBody>
        </p:sp>
        <p:sp>
          <p:nvSpPr>
            <p:cNvPr id="1048" name="Google Shape;1048;p48"/>
            <p:cNvSpPr txBox="1"/>
            <p:nvPr/>
          </p:nvSpPr>
          <p:spPr>
            <a:xfrm rot="-5400000">
              <a:off x="8474187" y="6276897"/>
              <a:ext cx="2122598"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milliseconds</a:t>
              </a:r>
              <a:endParaRPr b="0" i="0" sz="2400" u="none" cap="none" strike="noStrike">
                <a:solidFill>
                  <a:srgbClr val="868686"/>
                </a:solidFill>
                <a:latin typeface="Arial"/>
                <a:ea typeface="Arial"/>
                <a:cs typeface="Arial"/>
                <a:sym typeface="Arial"/>
              </a:endParaRPr>
            </a:p>
          </p:txBody>
        </p:sp>
        <p:grpSp>
          <p:nvGrpSpPr>
            <p:cNvPr id="1049" name="Google Shape;1049;p48"/>
            <p:cNvGrpSpPr/>
            <p:nvPr/>
          </p:nvGrpSpPr>
          <p:grpSpPr>
            <a:xfrm>
              <a:off x="12374481" y="3689843"/>
              <a:ext cx="2959941" cy="408000"/>
              <a:chOff x="11407746" y="3574231"/>
              <a:chExt cx="2959941" cy="408000"/>
            </a:xfrm>
          </p:grpSpPr>
          <p:sp>
            <p:nvSpPr>
              <p:cNvPr id="1050" name="Google Shape;1050;p48"/>
              <p:cNvSpPr txBox="1"/>
              <p:nvPr/>
            </p:nvSpPr>
            <p:spPr>
              <a:xfrm>
                <a:off x="11558786" y="3574231"/>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Pandas</a:t>
                </a:r>
                <a:endParaRPr b="0" i="0" sz="2000" u="none" cap="none" strike="noStrike">
                  <a:solidFill>
                    <a:srgbClr val="868686"/>
                  </a:solidFill>
                  <a:latin typeface="Arial"/>
                  <a:ea typeface="Arial"/>
                  <a:cs typeface="Arial"/>
                  <a:sym typeface="Arial"/>
                </a:endParaRPr>
              </a:p>
            </p:txBody>
          </p:sp>
          <p:sp>
            <p:nvSpPr>
              <p:cNvPr id="1051" name="Google Shape;1051;p48"/>
              <p:cNvSpPr txBox="1"/>
              <p:nvPr/>
            </p:nvSpPr>
            <p:spPr>
              <a:xfrm>
                <a:off x="12759156" y="3574231"/>
                <a:ext cx="160853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Cuda Strings</a:t>
                </a:r>
                <a:endParaRPr b="0" i="0" sz="2000" u="none" cap="none" strike="noStrike">
                  <a:solidFill>
                    <a:srgbClr val="868686"/>
                  </a:solidFill>
                  <a:latin typeface="Arial"/>
                  <a:ea typeface="Arial"/>
                  <a:cs typeface="Arial"/>
                  <a:sym typeface="Arial"/>
                </a:endParaRPr>
              </a:p>
            </p:txBody>
          </p:sp>
          <p:sp>
            <p:nvSpPr>
              <p:cNvPr id="1052" name="Google Shape;1052;p48"/>
              <p:cNvSpPr/>
              <p:nvPr/>
            </p:nvSpPr>
            <p:spPr>
              <a:xfrm>
                <a:off x="11407746" y="3707474"/>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53" name="Google Shape;1053;p48"/>
              <p:cNvSpPr/>
              <p:nvPr/>
            </p:nvSpPr>
            <p:spPr>
              <a:xfrm>
                <a:off x="12617643" y="3707474"/>
                <a:ext cx="141514" cy="1415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grpSp>
        <p:sp>
          <p:nvSpPr>
            <p:cNvPr id="1054" name="Google Shape;1054;p48"/>
            <p:cNvSpPr txBox="1"/>
            <p:nvPr/>
          </p:nvSpPr>
          <p:spPr>
            <a:xfrm>
              <a:off x="9666514" y="5547270"/>
              <a:ext cx="69505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500</a:t>
              </a:r>
              <a:endParaRPr b="0" i="0" sz="2400" u="none" cap="none" strike="noStrike">
                <a:solidFill>
                  <a:srgbClr val="868686"/>
                </a:solidFill>
                <a:latin typeface="Arial"/>
                <a:ea typeface="Arial"/>
                <a:cs typeface="Arial"/>
                <a:sym typeface="Arial"/>
              </a:endParaRPr>
            </a:p>
          </p:txBody>
        </p:sp>
        <p:sp>
          <p:nvSpPr>
            <p:cNvPr id="1055" name="Google Shape;1055;p48"/>
            <p:cNvSpPr txBox="1"/>
            <p:nvPr/>
          </p:nvSpPr>
          <p:spPr>
            <a:xfrm>
              <a:off x="9666514" y="7424853"/>
              <a:ext cx="69505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100</a:t>
              </a:r>
              <a:endParaRPr b="0" i="0" sz="2400" u="none" cap="none" strike="noStrike">
                <a:solidFill>
                  <a:srgbClr val="86868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4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Extraction is the Cornerstone</a:t>
            </a:r>
            <a:endParaRPr/>
          </a:p>
        </p:txBody>
      </p:sp>
      <p:sp>
        <p:nvSpPr>
          <p:cNvPr id="1062" name="Google Shape;1062;p49"/>
          <p:cNvSpPr txBox="1"/>
          <p:nvPr>
            <p:ph idx="1" type="body"/>
          </p:nvPr>
        </p:nvSpPr>
        <p:spPr>
          <a:xfrm>
            <a:off x="861250" y="3505059"/>
            <a:ext cx="8419170" cy="6198208"/>
          </a:xfrm>
          <a:prstGeom prst="rect">
            <a:avLst/>
          </a:prstGeom>
          <a:noFill/>
          <a:ln>
            <a:noFill/>
          </a:ln>
        </p:spPr>
        <p:txBody>
          <a:bodyPr anchorCtr="0" anchor="t" bIns="45700" lIns="91425" spcFirstLastPara="1" rIns="91425" wrap="square" tIns="45700">
            <a:noAutofit/>
          </a:bodyPr>
          <a:lstStyle/>
          <a:p>
            <a:pPr indent="-283111" lvl="0" marL="283111" rtl="0" algn="l">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CSV Reader, CSV Writer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Parquet Reader, Parquet Writer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ORC Reader, ORC Writer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JSON Reader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Avro Reader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Key is GPU-accelerating both parsing and decompression </a:t>
            </a:r>
            <a:endParaRPr/>
          </a:p>
          <a:p>
            <a:pPr indent="-161190" lvl="0" marL="283111" rtl="0" algn="l">
              <a:lnSpc>
                <a:spcPct val="90000"/>
              </a:lnSpc>
              <a:spcBef>
                <a:spcPts val="3000"/>
              </a:spcBef>
              <a:spcAft>
                <a:spcPts val="0"/>
              </a:spcAft>
              <a:buClr>
                <a:schemeClr val="lt2"/>
              </a:buClr>
              <a:buSzPts val="1920"/>
              <a:buFont typeface="Noto Sans Symbols"/>
              <a:buNone/>
            </a:pPr>
            <a:r>
              <a:t/>
            </a:r>
            <a:endParaRPr/>
          </a:p>
        </p:txBody>
      </p:sp>
      <p:sp>
        <p:nvSpPr>
          <p:cNvPr id="1063" name="Google Shape;1063;p4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cuIO for Faster Data Loading</a:t>
            </a:r>
            <a:endParaRPr/>
          </a:p>
        </p:txBody>
      </p:sp>
      <p:sp>
        <p:nvSpPr>
          <p:cNvPr id="1064" name="Google Shape;1064;p49"/>
          <p:cNvSpPr/>
          <p:nvPr/>
        </p:nvSpPr>
        <p:spPr>
          <a:xfrm>
            <a:off x="8332082" y="8474251"/>
            <a:ext cx="9955918" cy="24814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200" u="none" cap="none" strike="noStrike">
                <a:solidFill>
                  <a:schemeClr val="accent5"/>
                </a:solidFill>
                <a:latin typeface="Trebuchet MS"/>
                <a:ea typeface="Trebuchet MS"/>
                <a:cs typeface="Trebuchet MS"/>
                <a:sym typeface="Trebuchet MS"/>
              </a:rPr>
              <a:t>Source: Apache Crail blog: </a:t>
            </a:r>
            <a:r>
              <a:rPr b="0" i="1" lang="en-US" sz="1200" u="sng" cap="none" strike="noStrike">
                <a:solidFill>
                  <a:schemeClr val="accent4"/>
                </a:solidFill>
                <a:latin typeface="Trebuchet MS"/>
                <a:ea typeface="Trebuchet MS"/>
                <a:cs typeface="Trebuchet MS"/>
                <a:sym typeface="Trebuchet MS"/>
                <a:hlinkClick r:id="rId3"/>
              </a:rPr>
              <a:t>SQL Performance: Part 1 - Input File Formats</a:t>
            </a:r>
            <a:endParaRPr b="0" i="1" sz="1200" u="none" cap="none" strike="noStrike">
              <a:solidFill>
                <a:schemeClr val="accent4"/>
              </a:solidFill>
              <a:latin typeface="Trebuchet MS"/>
              <a:ea typeface="Trebuchet MS"/>
              <a:cs typeface="Trebuchet MS"/>
              <a:sym typeface="Trebuchet MS"/>
            </a:endParaRPr>
          </a:p>
        </p:txBody>
      </p:sp>
      <p:grpSp>
        <p:nvGrpSpPr>
          <p:cNvPr id="1065" name="Google Shape;1065;p49"/>
          <p:cNvGrpSpPr/>
          <p:nvPr/>
        </p:nvGrpSpPr>
        <p:grpSpPr>
          <a:xfrm>
            <a:off x="9603268" y="4066052"/>
            <a:ext cx="8064605" cy="4278668"/>
            <a:chOff x="9603268" y="3785832"/>
            <a:chExt cx="8064605" cy="4278668"/>
          </a:xfrm>
        </p:grpSpPr>
        <p:pic>
          <p:nvPicPr>
            <p:cNvPr id="1066" name="Google Shape;1066;p49"/>
            <p:cNvPicPr preferRelativeResize="0"/>
            <p:nvPr/>
          </p:nvPicPr>
          <p:blipFill rotWithShape="1">
            <a:blip r:embed="rId4">
              <a:alphaModFix/>
            </a:blip>
            <a:srcRect b="0" l="4030" r="-4030" t="0"/>
            <a:stretch/>
          </p:blipFill>
          <p:spPr>
            <a:xfrm>
              <a:off x="9603268" y="3785832"/>
              <a:ext cx="8064605" cy="4278668"/>
            </a:xfrm>
            <a:prstGeom prst="rect">
              <a:avLst/>
            </a:prstGeom>
            <a:noFill/>
            <a:ln>
              <a:noFill/>
            </a:ln>
          </p:spPr>
        </p:pic>
        <p:cxnSp>
          <p:nvCxnSpPr>
            <p:cNvPr id="1067" name="Google Shape;1067;p49"/>
            <p:cNvCxnSpPr/>
            <p:nvPr/>
          </p:nvCxnSpPr>
          <p:spPr>
            <a:xfrm>
              <a:off x="10010896" y="3960261"/>
              <a:ext cx="7334129" cy="0"/>
            </a:xfrm>
            <a:prstGeom prst="straightConnector1">
              <a:avLst/>
            </a:prstGeom>
            <a:noFill/>
            <a:ln cap="flat" cmpd="sng" w="31750">
              <a:solidFill>
                <a:schemeClr val="lt2"/>
              </a:solidFill>
              <a:prstDash val="solid"/>
              <a:round/>
              <a:headEnd len="sm" w="sm" type="none"/>
              <a:tailEnd len="sm" w="sm" type="none"/>
            </a:ln>
          </p:spPr>
        </p:cxnSp>
        <p:cxnSp>
          <p:nvCxnSpPr>
            <p:cNvPr id="1068" name="Google Shape;1068;p49"/>
            <p:cNvCxnSpPr/>
            <p:nvPr/>
          </p:nvCxnSpPr>
          <p:spPr>
            <a:xfrm>
              <a:off x="10010896" y="4467467"/>
              <a:ext cx="7334129" cy="0"/>
            </a:xfrm>
            <a:prstGeom prst="straightConnector1">
              <a:avLst/>
            </a:prstGeom>
            <a:noFill/>
            <a:ln cap="flat" cmpd="sng" w="31750">
              <a:solidFill>
                <a:schemeClr val="lt2"/>
              </a:solidFill>
              <a:prstDash val="solid"/>
              <a:round/>
              <a:headEnd len="sm" w="sm" type="none"/>
              <a:tailEnd len="sm" w="sm" type="none"/>
            </a:ln>
          </p:spPr>
        </p:cxnSp>
        <p:cxnSp>
          <p:nvCxnSpPr>
            <p:cNvPr id="1069" name="Google Shape;1069;p49"/>
            <p:cNvCxnSpPr/>
            <p:nvPr/>
          </p:nvCxnSpPr>
          <p:spPr>
            <a:xfrm>
              <a:off x="10010896" y="5853354"/>
              <a:ext cx="7334129" cy="0"/>
            </a:xfrm>
            <a:prstGeom prst="straightConnector1">
              <a:avLst/>
            </a:prstGeom>
            <a:noFill/>
            <a:ln cap="flat" cmpd="sng" w="31750">
              <a:solidFill>
                <a:schemeClr val="lt2"/>
              </a:solidFill>
              <a:prstDash val="solid"/>
              <a:round/>
              <a:headEnd len="sm" w="sm" type="none"/>
              <a:tailEnd len="sm" w="sm" type="none"/>
            </a:ln>
          </p:spPr>
        </p:cxnSp>
        <p:cxnSp>
          <p:nvCxnSpPr>
            <p:cNvPr id="1070" name="Google Shape;1070;p49"/>
            <p:cNvCxnSpPr/>
            <p:nvPr/>
          </p:nvCxnSpPr>
          <p:spPr>
            <a:xfrm>
              <a:off x="10010896" y="7224954"/>
              <a:ext cx="7334129" cy="0"/>
            </a:xfrm>
            <a:prstGeom prst="straightConnector1">
              <a:avLst/>
            </a:prstGeom>
            <a:noFill/>
            <a:ln cap="flat" cmpd="sng" w="31750">
              <a:solidFill>
                <a:schemeClr val="lt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50"/>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ETL is Not Just DataFrames!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cxnSp>
        <p:nvCxnSpPr>
          <p:cNvPr id="1081" name="Google Shape;1081;p51"/>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1082" name="Google Shape;1082;p51"/>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1083" name="Google Shape;1083;p51"/>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3600" u="none" cap="none" strike="noStrike">
              <a:solidFill>
                <a:srgbClr val="DBBDFF"/>
              </a:solidFill>
              <a:latin typeface="Arial"/>
              <a:ea typeface="Arial"/>
              <a:cs typeface="Arial"/>
              <a:sym typeface="Arial"/>
            </a:endParaRPr>
          </a:p>
        </p:txBody>
      </p:sp>
      <p:cxnSp>
        <p:nvCxnSpPr>
          <p:cNvPr id="1084" name="Google Shape;1084;p51"/>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1085" name="Google Shape;1085;p51"/>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1086" name="Google Shape;1086;p51"/>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1087" name="Google Shape;1087;p51"/>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1088" name="Google Shape;1088;p51"/>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089" name="Google Shape;1089;p51"/>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090" name="Google Shape;1090;p51"/>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1091" name="Google Shape;1091;p51"/>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1092" name="Google Shape;1092;p51"/>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1093" name="Google Shape;1093;p51"/>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94" name="Google Shape;1094;p51"/>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95" name="Google Shape;1095;p51"/>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96" name="Google Shape;1096;p51"/>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097" name="Google Shape;1097;p51"/>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1098" name="Google Shape;1098;p51"/>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099" name="Google Shape;1099;p5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1100" name="Google Shape;1100;p5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Building Bridges into the Array Ecosystem</a:t>
            </a:r>
            <a:endParaRPr/>
          </a:p>
        </p:txBody>
      </p:sp>
      <p:sp>
        <p:nvSpPr>
          <p:cNvPr id="1101" name="Google Shape;1101;p51"/>
          <p:cNvSpPr/>
          <p:nvPr/>
        </p:nvSpPr>
        <p:spPr>
          <a:xfrm>
            <a:off x="1831955" y="2609503"/>
            <a:ext cx="149733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102" name="Google Shape;1102;p51"/>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PyTorch, TensorFlow, MxNet</a:t>
            </a:r>
            <a:endParaRPr b="0" i="0" sz="18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52"/>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Interoperability for the Win</a:t>
            </a:r>
            <a:endParaRPr/>
          </a:p>
        </p:txBody>
      </p:sp>
      <p:grpSp>
        <p:nvGrpSpPr>
          <p:cNvPr id="1109" name="Google Shape;1109;p52"/>
          <p:cNvGrpSpPr/>
          <p:nvPr/>
        </p:nvGrpSpPr>
        <p:grpSpPr>
          <a:xfrm>
            <a:off x="10343976" y="4576351"/>
            <a:ext cx="7113495" cy="2357860"/>
            <a:chOff x="8564126" y="5863201"/>
            <a:chExt cx="7113495" cy="2357860"/>
          </a:xfrm>
        </p:grpSpPr>
        <p:grpSp>
          <p:nvGrpSpPr>
            <p:cNvPr id="1110" name="Google Shape;1110;p52"/>
            <p:cNvGrpSpPr/>
            <p:nvPr/>
          </p:nvGrpSpPr>
          <p:grpSpPr>
            <a:xfrm>
              <a:off x="8564126" y="5863201"/>
              <a:ext cx="7113495" cy="2357860"/>
              <a:chOff x="4143762" y="4397904"/>
              <a:chExt cx="10010548" cy="3318125"/>
            </a:xfrm>
          </p:grpSpPr>
          <p:pic>
            <p:nvPicPr>
              <p:cNvPr id="1111" name="Google Shape;1111;p52"/>
              <p:cNvPicPr preferRelativeResize="0"/>
              <p:nvPr/>
            </p:nvPicPr>
            <p:blipFill rotWithShape="1">
              <a:blip r:embed="rId3">
                <a:alphaModFix/>
              </a:blip>
              <a:srcRect b="0" l="0" r="0" t="0"/>
              <a:stretch/>
            </p:blipFill>
            <p:spPr>
              <a:xfrm>
                <a:off x="4602776" y="6706233"/>
                <a:ext cx="1009796" cy="1009796"/>
              </a:xfrm>
              <a:prstGeom prst="rect">
                <a:avLst/>
              </a:prstGeom>
              <a:noFill/>
              <a:ln>
                <a:noFill/>
              </a:ln>
            </p:spPr>
          </p:pic>
          <p:pic>
            <p:nvPicPr>
              <p:cNvPr id="1112" name="Google Shape;1112;p52"/>
              <p:cNvPicPr preferRelativeResize="0"/>
              <p:nvPr/>
            </p:nvPicPr>
            <p:blipFill rotWithShape="1">
              <a:blip r:embed="rId4">
                <a:alphaModFix/>
              </a:blip>
              <a:srcRect b="0" l="0" r="0" t="0"/>
              <a:stretch/>
            </p:blipFill>
            <p:spPr>
              <a:xfrm>
                <a:off x="4143762" y="4397904"/>
                <a:ext cx="1924285" cy="823594"/>
              </a:xfrm>
              <a:prstGeom prst="rect">
                <a:avLst/>
              </a:prstGeom>
              <a:noFill/>
              <a:ln>
                <a:noFill/>
              </a:ln>
            </p:spPr>
          </p:pic>
          <p:pic>
            <p:nvPicPr>
              <p:cNvPr id="1113" name="Google Shape;1113;p52"/>
              <p:cNvPicPr preferRelativeResize="0"/>
              <p:nvPr/>
            </p:nvPicPr>
            <p:blipFill rotWithShape="1">
              <a:blip r:embed="rId5">
                <a:alphaModFix/>
              </a:blip>
              <a:srcRect b="0" l="0" r="0" t="0"/>
              <a:stretch/>
            </p:blipFill>
            <p:spPr>
              <a:xfrm>
                <a:off x="6483790" y="6904480"/>
                <a:ext cx="1872644" cy="374530"/>
              </a:xfrm>
              <a:prstGeom prst="rect">
                <a:avLst/>
              </a:prstGeom>
              <a:noFill/>
              <a:ln>
                <a:noFill/>
              </a:ln>
            </p:spPr>
          </p:pic>
          <p:pic>
            <p:nvPicPr>
              <p:cNvPr id="1114" name="Google Shape;1114;p52"/>
              <p:cNvPicPr preferRelativeResize="0"/>
              <p:nvPr/>
            </p:nvPicPr>
            <p:blipFill rotWithShape="1">
              <a:blip r:embed="rId6">
                <a:alphaModFix/>
              </a:blip>
              <a:srcRect b="0" l="0" r="0" t="0"/>
              <a:stretch/>
            </p:blipFill>
            <p:spPr>
              <a:xfrm>
                <a:off x="9785351" y="4615629"/>
                <a:ext cx="1309749" cy="445325"/>
              </a:xfrm>
              <a:prstGeom prst="rect">
                <a:avLst/>
              </a:prstGeom>
              <a:noFill/>
              <a:ln>
                <a:noFill/>
              </a:ln>
            </p:spPr>
          </p:pic>
          <p:sp>
            <p:nvSpPr>
              <p:cNvPr id="1115" name="Google Shape;1115;p52"/>
              <p:cNvSpPr txBox="1"/>
              <p:nvPr/>
            </p:nvSpPr>
            <p:spPr>
              <a:xfrm>
                <a:off x="7251942" y="4451386"/>
                <a:ext cx="1607400" cy="69090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Trebuchet MS"/>
                    <a:ea typeface="Trebuchet MS"/>
                    <a:cs typeface="Trebuchet MS"/>
                    <a:sym typeface="Trebuchet MS"/>
                  </a:rPr>
                  <a:t>mpi4py</a:t>
                </a:r>
                <a:endParaRPr b="1" i="0" sz="1900" u="none" cap="none" strike="noStrike">
                  <a:solidFill>
                    <a:srgbClr val="000000"/>
                  </a:solidFill>
                  <a:latin typeface="Trebuchet MS"/>
                  <a:ea typeface="Trebuchet MS"/>
                  <a:cs typeface="Trebuchet MS"/>
                  <a:sym typeface="Trebuchet MS"/>
                </a:endParaRPr>
              </a:p>
            </p:txBody>
          </p:sp>
          <p:pic>
            <p:nvPicPr>
              <p:cNvPr id="1116" name="Google Shape;1116;p52"/>
              <p:cNvPicPr preferRelativeResize="0"/>
              <p:nvPr/>
            </p:nvPicPr>
            <p:blipFill rotWithShape="1">
              <a:blip r:embed="rId7">
                <a:alphaModFix/>
              </a:blip>
              <a:srcRect b="0" l="0" r="0" t="0"/>
              <a:stretch/>
            </p:blipFill>
            <p:spPr>
              <a:xfrm>
                <a:off x="12021090" y="4586040"/>
                <a:ext cx="1666129" cy="445325"/>
              </a:xfrm>
              <a:prstGeom prst="rect">
                <a:avLst/>
              </a:prstGeom>
              <a:noFill/>
              <a:ln>
                <a:noFill/>
              </a:ln>
            </p:spPr>
          </p:pic>
          <p:pic>
            <p:nvPicPr>
              <p:cNvPr id="1117" name="Google Shape;1117;p52"/>
              <p:cNvPicPr preferRelativeResize="0"/>
              <p:nvPr/>
            </p:nvPicPr>
            <p:blipFill rotWithShape="1">
              <a:blip r:embed="rId8">
                <a:alphaModFix/>
              </a:blip>
              <a:srcRect b="26302" l="0" r="0" t="0"/>
              <a:stretch/>
            </p:blipFill>
            <p:spPr>
              <a:xfrm>
                <a:off x="11828485" y="6782809"/>
                <a:ext cx="2325825" cy="559986"/>
              </a:xfrm>
              <a:prstGeom prst="rect">
                <a:avLst/>
              </a:prstGeom>
              <a:noFill/>
              <a:ln>
                <a:noFill/>
              </a:ln>
            </p:spPr>
          </p:pic>
          <p:pic>
            <p:nvPicPr>
              <p:cNvPr id="1118" name="Google Shape;1118;p52"/>
              <p:cNvPicPr preferRelativeResize="0"/>
              <p:nvPr/>
            </p:nvPicPr>
            <p:blipFill rotWithShape="1">
              <a:blip r:embed="rId9">
                <a:alphaModFix/>
              </a:blip>
              <a:srcRect b="0" l="0" r="0" t="0"/>
              <a:stretch/>
            </p:blipFill>
            <p:spPr>
              <a:xfrm>
                <a:off x="9227652" y="6807338"/>
                <a:ext cx="1729617" cy="657402"/>
              </a:xfrm>
              <a:prstGeom prst="rect">
                <a:avLst/>
              </a:prstGeom>
              <a:noFill/>
              <a:ln>
                <a:noFill/>
              </a:ln>
            </p:spPr>
          </p:pic>
        </p:grpSp>
        <p:cxnSp>
          <p:nvCxnSpPr>
            <p:cNvPr id="1119" name="Google Shape;1119;p52"/>
            <p:cNvCxnSpPr/>
            <p:nvPr/>
          </p:nvCxnSpPr>
          <p:spPr>
            <a:xfrm>
              <a:off x="9260406" y="6417617"/>
              <a:ext cx="1626000" cy="1096800"/>
            </a:xfrm>
            <a:prstGeom prst="straightConnector1">
              <a:avLst/>
            </a:prstGeom>
            <a:noFill/>
            <a:ln cap="rnd" cmpd="sng" w="25400">
              <a:solidFill>
                <a:schemeClr val="lt2"/>
              </a:solidFill>
              <a:prstDash val="solid"/>
              <a:round/>
              <a:headEnd len="sm" w="sm" type="none"/>
              <a:tailEnd len="sm" w="sm" type="none"/>
            </a:ln>
          </p:spPr>
        </p:cxnSp>
        <p:cxnSp>
          <p:nvCxnSpPr>
            <p:cNvPr id="1120" name="Google Shape;1120;p52"/>
            <p:cNvCxnSpPr/>
            <p:nvPr/>
          </p:nvCxnSpPr>
          <p:spPr>
            <a:xfrm>
              <a:off x="9259142" y="6412559"/>
              <a:ext cx="3490500" cy="1099800"/>
            </a:xfrm>
            <a:prstGeom prst="straightConnector1">
              <a:avLst/>
            </a:prstGeom>
            <a:noFill/>
            <a:ln cap="rnd" cmpd="sng" w="25400">
              <a:solidFill>
                <a:schemeClr val="accent1"/>
              </a:solidFill>
              <a:prstDash val="solid"/>
              <a:round/>
              <a:headEnd len="sm" w="sm" type="none"/>
              <a:tailEnd len="sm" w="sm" type="none"/>
            </a:ln>
          </p:spPr>
        </p:cxnSp>
        <p:cxnSp>
          <p:nvCxnSpPr>
            <p:cNvPr id="1121" name="Google Shape;1121;p52"/>
            <p:cNvCxnSpPr/>
            <p:nvPr/>
          </p:nvCxnSpPr>
          <p:spPr>
            <a:xfrm>
              <a:off x="9257697" y="6412752"/>
              <a:ext cx="5582700" cy="1098600"/>
            </a:xfrm>
            <a:prstGeom prst="straightConnector1">
              <a:avLst/>
            </a:prstGeom>
            <a:noFill/>
            <a:ln cap="rnd" cmpd="sng" w="25400">
              <a:solidFill>
                <a:schemeClr val="lt2"/>
              </a:solidFill>
              <a:prstDash val="solid"/>
              <a:round/>
              <a:headEnd len="sm" w="sm" type="none"/>
              <a:tailEnd len="sm" w="sm" type="none"/>
            </a:ln>
          </p:spPr>
        </p:cxnSp>
        <p:cxnSp>
          <p:nvCxnSpPr>
            <p:cNvPr id="1122" name="Google Shape;1122;p52"/>
            <p:cNvCxnSpPr/>
            <p:nvPr/>
          </p:nvCxnSpPr>
          <p:spPr>
            <a:xfrm flipH="1">
              <a:off x="9257757" y="6406515"/>
              <a:ext cx="2064900" cy="1107300"/>
            </a:xfrm>
            <a:prstGeom prst="straightConnector1">
              <a:avLst/>
            </a:prstGeom>
            <a:noFill/>
            <a:ln cap="rnd" cmpd="sng" w="25400">
              <a:solidFill>
                <a:schemeClr val="accent1"/>
              </a:solidFill>
              <a:prstDash val="solid"/>
              <a:round/>
              <a:headEnd len="sm" w="sm" type="none"/>
              <a:tailEnd len="sm" w="sm" type="none"/>
            </a:ln>
          </p:spPr>
        </p:cxnSp>
        <p:cxnSp>
          <p:nvCxnSpPr>
            <p:cNvPr id="1123" name="Google Shape;1123;p52"/>
            <p:cNvCxnSpPr/>
            <p:nvPr/>
          </p:nvCxnSpPr>
          <p:spPr>
            <a:xfrm flipH="1">
              <a:off x="10888558" y="6408234"/>
              <a:ext cx="434100" cy="1108200"/>
            </a:xfrm>
            <a:prstGeom prst="straightConnector1">
              <a:avLst/>
            </a:prstGeom>
            <a:noFill/>
            <a:ln cap="rnd" cmpd="sng" w="25400">
              <a:solidFill>
                <a:schemeClr val="lt2"/>
              </a:solidFill>
              <a:prstDash val="solid"/>
              <a:round/>
              <a:headEnd len="sm" w="sm" type="none"/>
              <a:tailEnd len="sm" w="sm" type="none"/>
            </a:ln>
          </p:spPr>
        </p:cxnSp>
        <p:cxnSp>
          <p:nvCxnSpPr>
            <p:cNvPr id="1124" name="Google Shape;1124;p52"/>
            <p:cNvCxnSpPr/>
            <p:nvPr/>
          </p:nvCxnSpPr>
          <p:spPr>
            <a:xfrm flipH="1">
              <a:off x="10890617" y="6408234"/>
              <a:ext cx="2146500" cy="1104000"/>
            </a:xfrm>
            <a:prstGeom prst="straightConnector1">
              <a:avLst/>
            </a:prstGeom>
            <a:noFill/>
            <a:ln cap="rnd" cmpd="sng" w="25400">
              <a:solidFill>
                <a:schemeClr val="lt2"/>
              </a:solidFill>
              <a:prstDash val="solid"/>
              <a:round/>
              <a:headEnd len="sm" w="sm" type="none"/>
              <a:tailEnd len="sm" w="sm" type="none"/>
            </a:ln>
          </p:spPr>
        </p:cxnSp>
        <p:cxnSp>
          <p:nvCxnSpPr>
            <p:cNvPr id="1125" name="Google Shape;1125;p52"/>
            <p:cNvCxnSpPr/>
            <p:nvPr/>
          </p:nvCxnSpPr>
          <p:spPr>
            <a:xfrm>
              <a:off x="11327811" y="6413387"/>
              <a:ext cx="1417800" cy="1096800"/>
            </a:xfrm>
            <a:prstGeom prst="straightConnector1">
              <a:avLst/>
            </a:prstGeom>
            <a:noFill/>
            <a:ln cap="rnd" cmpd="sng" w="25400">
              <a:solidFill>
                <a:schemeClr val="accent1"/>
              </a:solidFill>
              <a:prstDash val="solid"/>
              <a:round/>
              <a:headEnd len="sm" w="sm" type="none"/>
              <a:tailEnd len="sm" w="sm" type="none"/>
            </a:ln>
          </p:spPr>
        </p:cxnSp>
        <p:cxnSp>
          <p:nvCxnSpPr>
            <p:cNvPr id="1126" name="Google Shape;1126;p52"/>
            <p:cNvCxnSpPr/>
            <p:nvPr/>
          </p:nvCxnSpPr>
          <p:spPr>
            <a:xfrm>
              <a:off x="13040554" y="6409951"/>
              <a:ext cx="1798500" cy="1098900"/>
            </a:xfrm>
            <a:prstGeom prst="straightConnector1">
              <a:avLst/>
            </a:prstGeom>
            <a:noFill/>
            <a:ln cap="rnd" cmpd="sng" w="25400">
              <a:solidFill>
                <a:schemeClr val="lt2"/>
              </a:solidFill>
              <a:prstDash val="solid"/>
              <a:round/>
              <a:headEnd len="sm" w="sm" type="none"/>
              <a:tailEnd len="sm" w="sm" type="none"/>
            </a:ln>
          </p:spPr>
        </p:cxnSp>
        <p:cxnSp>
          <p:nvCxnSpPr>
            <p:cNvPr id="1127" name="Google Shape;1127;p52"/>
            <p:cNvCxnSpPr/>
            <p:nvPr/>
          </p:nvCxnSpPr>
          <p:spPr>
            <a:xfrm flipH="1">
              <a:off x="12751722" y="6412559"/>
              <a:ext cx="2087400" cy="1101900"/>
            </a:xfrm>
            <a:prstGeom prst="straightConnector1">
              <a:avLst/>
            </a:prstGeom>
            <a:noFill/>
            <a:ln cap="rnd" cmpd="sng" w="25400">
              <a:solidFill>
                <a:schemeClr val="accent1"/>
              </a:solidFill>
              <a:prstDash val="solid"/>
              <a:round/>
              <a:headEnd len="sm" w="sm" type="none"/>
              <a:tailEnd len="sm" w="sm" type="none"/>
            </a:ln>
          </p:spPr>
        </p:cxnSp>
        <p:cxnSp>
          <p:nvCxnSpPr>
            <p:cNvPr id="1128" name="Google Shape;1128;p52"/>
            <p:cNvCxnSpPr/>
            <p:nvPr/>
          </p:nvCxnSpPr>
          <p:spPr>
            <a:xfrm>
              <a:off x="11326093" y="6406515"/>
              <a:ext cx="3513000" cy="1106100"/>
            </a:xfrm>
            <a:prstGeom prst="straightConnector1">
              <a:avLst/>
            </a:prstGeom>
            <a:noFill/>
            <a:ln cap="rnd" cmpd="sng" w="25400">
              <a:solidFill>
                <a:schemeClr val="lt2"/>
              </a:solidFill>
              <a:prstDash val="solid"/>
              <a:round/>
              <a:headEnd len="sm" w="sm" type="none"/>
              <a:tailEnd len="sm" w="sm" type="none"/>
            </a:ln>
          </p:spPr>
        </p:cxnSp>
        <p:cxnSp>
          <p:nvCxnSpPr>
            <p:cNvPr id="1129" name="Google Shape;1129;p52"/>
            <p:cNvCxnSpPr/>
            <p:nvPr/>
          </p:nvCxnSpPr>
          <p:spPr>
            <a:xfrm flipH="1">
              <a:off x="12749801" y="6408234"/>
              <a:ext cx="285600" cy="1106100"/>
            </a:xfrm>
            <a:prstGeom prst="straightConnector1">
              <a:avLst/>
            </a:prstGeom>
            <a:noFill/>
            <a:ln cap="rnd" cmpd="sng" w="25400">
              <a:solidFill>
                <a:schemeClr val="accent1"/>
              </a:solidFill>
              <a:prstDash val="solid"/>
              <a:round/>
              <a:headEnd len="sm" w="sm" type="none"/>
              <a:tailEnd len="sm" w="sm" type="none"/>
            </a:ln>
          </p:spPr>
        </p:cxnSp>
        <p:cxnSp>
          <p:nvCxnSpPr>
            <p:cNvPr id="1130" name="Google Shape;1130;p52"/>
            <p:cNvCxnSpPr/>
            <p:nvPr/>
          </p:nvCxnSpPr>
          <p:spPr>
            <a:xfrm flipH="1">
              <a:off x="10889429" y="6410030"/>
              <a:ext cx="3945900" cy="1105200"/>
            </a:xfrm>
            <a:prstGeom prst="straightConnector1">
              <a:avLst/>
            </a:prstGeom>
            <a:noFill/>
            <a:ln cap="rnd" cmpd="sng" w="25400">
              <a:solidFill>
                <a:schemeClr val="lt2"/>
              </a:solidFill>
              <a:prstDash val="solid"/>
              <a:round/>
              <a:headEnd len="sm" w="sm" type="none"/>
              <a:tailEnd len="sm" w="sm" type="none"/>
            </a:ln>
          </p:spPr>
        </p:cxnSp>
        <p:cxnSp>
          <p:nvCxnSpPr>
            <p:cNvPr id="1131" name="Google Shape;1131;p52"/>
            <p:cNvCxnSpPr/>
            <p:nvPr/>
          </p:nvCxnSpPr>
          <p:spPr>
            <a:xfrm flipH="1">
              <a:off x="9256581" y="6405676"/>
              <a:ext cx="3780000" cy="1109400"/>
            </a:xfrm>
            <a:prstGeom prst="straightConnector1">
              <a:avLst/>
            </a:prstGeom>
            <a:noFill/>
            <a:ln cap="rnd" cmpd="sng" w="25400">
              <a:solidFill>
                <a:schemeClr val="accent1"/>
              </a:solidFill>
              <a:prstDash val="solid"/>
              <a:round/>
              <a:headEnd len="sm" w="sm" type="none"/>
              <a:tailEnd len="sm" w="sm" type="none"/>
            </a:ln>
          </p:spPr>
        </p:cxnSp>
        <p:cxnSp>
          <p:nvCxnSpPr>
            <p:cNvPr id="1132" name="Google Shape;1132;p52"/>
            <p:cNvCxnSpPr/>
            <p:nvPr/>
          </p:nvCxnSpPr>
          <p:spPr>
            <a:xfrm flipH="1">
              <a:off x="9257842" y="6409922"/>
              <a:ext cx="5577600" cy="1105200"/>
            </a:xfrm>
            <a:prstGeom prst="straightConnector1">
              <a:avLst/>
            </a:prstGeom>
            <a:noFill/>
            <a:ln cap="rnd" cmpd="sng" w="25400">
              <a:solidFill>
                <a:schemeClr val="accent1"/>
              </a:solidFill>
              <a:prstDash val="solid"/>
              <a:round/>
              <a:headEnd len="sm" w="sm" type="none"/>
              <a:tailEnd len="sm" w="sm" type="none"/>
            </a:ln>
          </p:spPr>
        </p:cxnSp>
        <p:sp>
          <p:nvSpPr>
            <p:cNvPr id="1133" name="Google Shape;1133;p52"/>
            <p:cNvSpPr/>
            <p:nvPr/>
          </p:nvSpPr>
          <p:spPr>
            <a:xfrm>
              <a:off x="9249893" y="6404436"/>
              <a:ext cx="5600100" cy="1118100"/>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134" name="Google Shape;1134;p52"/>
          <p:cNvSpPr txBox="1"/>
          <p:nvPr>
            <p:ph idx="1" type="body"/>
          </p:nvPr>
        </p:nvSpPr>
        <p:spPr>
          <a:xfrm>
            <a:off x="861250" y="3505059"/>
            <a:ext cx="8419200" cy="6198300"/>
          </a:xfrm>
          <a:prstGeom prst="rect">
            <a:avLst/>
          </a:prstGeom>
          <a:noFill/>
          <a:ln>
            <a:noFill/>
          </a:ln>
        </p:spPr>
        <p:txBody>
          <a:bodyPr anchorCtr="0" anchor="t" bIns="45700" lIns="91425" spcFirstLastPara="1" rIns="91425" wrap="square" tIns="45700">
            <a:noAutofit/>
          </a:bodyPr>
          <a:lstStyle/>
          <a:p>
            <a:pPr indent="-283110" lvl="0" marL="283110" rtl="0" algn="l">
              <a:lnSpc>
                <a:spcPct val="90000"/>
              </a:lnSpc>
              <a:spcBef>
                <a:spcPts val="0"/>
              </a:spcBef>
              <a:spcAft>
                <a:spcPts val="0"/>
              </a:spcAft>
              <a:buClr>
                <a:schemeClr val="lt2"/>
              </a:buClr>
              <a:buSzPts val="1920"/>
              <a:buFont typeface="Noto Sans Symbols"/>
              <a:buChar char="🞂"/>
            </a:pPr>
            <a:r>
              <a:rPr lang="en-US"/>
              <a:t>Real-world workflows often need to share data between libraries</a:t>
            </a:r>
            <a:endParaRPr/>
          </a:p>
          <a:p>
            <a:pPr indent="0" lvl="0" marL="0" rtl="0" algn="l">
              <a:lnSpc>
                <a:spcPct val="90000"/>
              </a:lnSpc>
              <a:spcBef>
                <a:spcPts val="0"/>
              </a:spcBef>
              <a:spcAft>
                <a:spcPts val="0"/>
              </a:spcAft>
              <a:buNone/>
            </a:pPr>
            <a:r>
              <a:t/>
            </a:r>
            <a:endParaRPr/>
          </a:p>
          <a:p>
            <a:pPr indent="-283110" lvl="0" marL="283110" rtl="0" algn="l">
              <a:lnSpc>
                <a:spcPct val="90000"/>
              </a:lnSpc>
              <a:spcBef>
                <a:spcPts val="0"/>
              </a:spcBef>
              <a:spcAft>
                <a:spcPts val="0"/>
              </a:spcAft>
              <a:buClr>
                <a:schemeClr val="lt2"/>
              </a:buClr>
              <a:buSzPts val="1920"/>
              <a:buFont typeface="Noto Sans Symbols"/>
              <a:buChar char="🞂"/>
            </a:pPr>
            <a:r>
              <a:rPr lang="en-US"/>
              <a:t>RAPIDS supports device memory sharing between many popular data science and deep learning libraries</a:t>
            </a:r>
            <a:endParaRPr/>
          </a:p>
          <a:p>
            <a:pPr indent="0" lvl="0" marL="0" rtl="0" algn="l">
              <a:lnSpc>
                <a:spcPct val="90000"/>
              </a:lnSpc>
              <a:spcBef>
                <a:spcPts val="0"/>
              </a:spcBef>
              <a:spcAft>
                <a:spcPts val="0"/>
              </a:spcAft>
              <a:buNone/>
            </a:pPr>
            <a:r>
              <a:t/>
            </a:r>
            <a:endParaRPr/>
          </a:p>
          <a:p>
            <a:pPr indent="-283110" lvl="0" marL="283110" rtl="0" algn="l">
              <a:lnSpc>
                <a:spcPct val="90000"/>
              </a:lnSpc>
              <a:spcBef>
                <a:spcPts val="0"/>
              </a:spcBef>
              <a:spcAft>
                <a:spcPts val="0"/>
              </a:spcAft>
              <a:buClr>
                <a:schemeClr val="lt2"/>
              </a:buClr>
              <a:buSzPts val="1920"/>
              <a:buFont typeface="Noto Sans Symbols"/>
              <a:buChar char="🞂"/>
            </a:pPr>
            <a:r>
              <a:rPr lang="en-US"/>
              <a:t>Keeps data on the GPU</a:t>
            </a:r>
            <a:r>
              <a:rPr lang="en-US"/>
              <a:t>--</a:t>
            </a:r>
            <a:r>
              <a:rPr lang="en-US"/>
              <a:t>avoids costly copying back and forth to host memory</a:t>
            </a:r>
            <a:endParaRPr/>
          </a:p>
          <a:p>
            <a:pPr indent="0" lvl="0" marL="0" rtl="0" algn="l">
              <a:lnSpc>
                <a:spcPct val="90000"/>
              </a:lnSpc>
              <a:spcBef>
                <a:spcPts val="0"/>
              </a:spcBef>
              <a:spcAft>
                <a:spcPts val="0"/>
              </a:spcAft>
              <a:buNone/>
            </a:pPr>
            <a:r>
              <a:t/>
            </a:r>
            <a:endParaRPr/>
          </a:p>
          <a:p>
            <a:pPr indent="-283110" lvl="0" marL="283110" rtl="0" algn="l">
              <a:lnSpc>
                <a:spcPct val="90000"/>
              </a:lnSpc>
              <a:spcBef>
                <a:spcPts val="0"/>
              </a:spcBef>
              <a:spcAft>
                <a:spcPts val="0"/>
              </a:spcAft>
              <a:buClr>
                <a:schemeClr val="lt2"/>
              </a:buClr>
              <a:buSzPts val="1920"/>
              <a:buFont typeface="Noto Sans Symbols"/>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indent="-161190" lvl="0" marL="283110" rtl="0" algn="l">
              <a:lnSpc>
                <a:spcPct val="90000"/>
              </a:lnSpc>
              <a:spcBef>
                <a:spcPts val="3000"/>
              </a:spcBef>
              <a:spcAft>
                <a:spcPts val="0"/>
              </a:spcAft>
              <a:buClr>
                <a:schemeClr val="lt2"/>
              </a:buClr>
              <a:buSzPts val="192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5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Arrays and DataFrames</a:t>
            </a:r>
            <a:endParaRPr/>
          </a:p>
        </p:txBody>
      </p:sp>
      <p:sp>
        <p:nvSpPr>
          <p:cNvPr id="1141" name="Google Shape;1141;p5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Dask and CUDA Python Arrays</a:t>
            </a:r>
            <a:endParaRPr/>
          </a:p>
        </p:txBody>
      </p:sp>
      <p:pic>
        <p:nvPicPr>
          <p:cNvPr id="1142" name="Google Shape;1142;p53"/>
          <p:cNvPicPr preferRelativeResize="0"/>
          <p:nvPr/>
        </p:nvPicPr>
        <p:blipFill rotWithShape="1">
          <a:blip r:embed="rId3">
            <a:alphaModFix/>
          </a:blip>
          <a:srcRect b="0" l="0" r="0" t="0"/>
          <a:stretch/>
        </p:blipFill>
        <p:spPr>
          <a:xfrm>
            <a:off x="5640079" y="3542076"/>
            <a:ext cx="3105798" cy="1329290"/>
          </a:xfrm>
          <a:prstGeom prst="rect">
            <a:avLst/>
          </a:prstGeom>
          <a:noFill/>
          <a:ln>
            <a:noFill/>
          </a:ln>
        </p:spPr>
      </p:pic>
      <p:pic>
        <p:nvPicPr>
          <p:cNvPr id="1143" name="Google Shape;1143;p53"/>
          <p:cNvPicPr preferRelativeResize="0"/>
          <p:nvPr/>
        </p:nvPicPr>
        <p:blipFill rotWithShape="1">
          <a:blip r:embed="rId4">
            <a:alphaModFix/>
          </a:blip>
          <a:srcRect b="0" l="0" r="0" t="0"/>
          <a:stretch/>
        </p:blipFill>
        <p:spPr>
          <a:xfrm>
            <a:off x="9619246" y="3817567"/>
            <a:ext cx="2792976" cy="746510"/>
          </a:xfrm>
          <a:prstGeom prst="rect">
            <a:avLst/>
          </a:prstGeom>
          <a:noFill/>
          <a:ln>
            <a:noFill/>
          </a:ln>
        </p:spPr>
      </p:pic>
      <p:grpSp>
        <p:nvGrpSpPr>
          <p:cNvPr id="1144" name="Google Shape;1144;p53"/>
          <p:cNvGrpSpPr/>
          <p:nvPr/>
        </p:nvGrpSpPr>
        <p:grpSpPr>
          <a:xfrm>
            <a:off x="1847256" y="5748631"/>
            <a:ext cx="7677814" cy="3302759"/>
            <a:chOff x="1683354" y="5813946"/>
            <a:chExt cx="7677814" cy="3302759"/>
          </a:xfrm>
        </p:grpSpPr>
        <p:sp>
          <p:nvSpPr>
            <p:cNvPr id="1145" name="Google Shape;1145;p53"/>
            <p:cNvSpPr/>
            <p:nvPr/>
          </p:nvSpPr>
          <p:spPr>
            <a:xfrm>
              <a:off x="1683354" y="5813946"/>
              <a:ext cx="1569492"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46" name="Google Shape;1146;p53"/>
            <p:cNvSpPr/>
            <p:nvPr/>
          </p:nvSpPr>
          <p:spPr>
            <a:xfrm>
              <a:off x="1683354" y="6223378"/>
              <a:ext cx="1569492"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47" name="Google Shape;1147;p53"/>
            <p:cNvSpPr/>
            <p:nvPr/>
          </p:nvSpPr>
          <p:spPr>
            <a:xfrm>
              <a:off x="1683354" y="7424381"/>
              <a:ext cx="156949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48" name="Google Shape;1148;p53"/>
            <p:cNvSpPr/>
            <p:nvPr/>
          </p:nvSpPr>
          <p:spPr>
            <a:xfrm>
              <a:off x="1683354" y="8338782"/>
              <a:ext cx="156949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49" name="Google Shape;1149;p53"/>
            <p:cNvSpPr/>
            <p:nvPr/>
          </p:nvSpPr>
          <p:spPr>
            <a:xfrm>
              <a:off x="4844020" y="5813946"/>
              <a:ext cx="1446662"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0" name="Google Shape;1150;p53"/>
            <p:cNvSpPr/>
            <p:nvPr/>
          </p:nvSpPr>
          <p:spPr>
            <a:xfrm>
              <a:off x="4844020" y="6223378"/>
              <a:ext cx="1446662"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1" name="Google Shape;1151;p53"/>
            <p:cNvSpPr/>
            <p:nvPr/>
          </p:nvSpPr>
          <p:spPr>
            <a:xfrm>
              <a:off x="4844020" y="7424381"/>
              <a:ext cx="144666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2" name="Google Shape;1152;p53"/>
            <p:cNvSpPr/>
            <p:nvPr/>
          </p:nvSpPr>
          <p:spPr>
            <a:xfrm>
              <a:off x="4844020" y="8338782"/>
              <a:ext cx="144666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3" name="Google Shape;1153;p53"/>
            <p:cNvSpPr/>
            <p:nvPr/>
          </p:nvSpPr>
          <p:spPr>
            <a:xfrm>
              <a:off x="3381290" y="5813946"/>
              <a:ext cx="400624"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4" name="Google Shape;1154;p53"/>
            <p:cNvSpPr/>
            <p:nvPr/>
          </p:nvSpPr>
          <p:spPr>
            <a:xfrm>
              <a:off x="3381290" y="6223378"/>
              <a:ext cx="400624"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5" name="Google Shape;1155;p53"/>
            <p:cNvSpPr/>
            <p:nvPr/>
          </p:nvSpPr>
          <p:spPr>
            <a:xfrm>
              <a:off x="3381290" y="7424381"/>
              <a:ext cx="400624"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6" name="Google Shape;1156;p53"/>
            <p:cNvSpPr/>
            <p:nvPr/>
          </p:nvSpPr>
          <p:spPr>
            <a:xfrm>
              <a:off x="3381290" y="8338782"/>
              <a:ext cx="400624"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7" name="Google Shape;1157;p53"/>
            <p:cNvSpPr/>
            <p:nvPr/>
          </p:nvSpPr>
          <p:spPr>
            <a:xfrm>
              <a:off x="3910358" y="5813946"/>
              <a:ext cx="805218"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8" name="Google Shape;1158;p53"/>
            <p:cNvSpPr/>
            <p:nvPr/>
          </p:nvSpPr>
          <p:spPr>
            <a:xfrm>
              <a:off x="3910358" y="6223378"/>
              <a:ext cx="805218"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9" name="Google Shape;1159;p53"/>
            <p:cNvSpPr/>
            <p:nvPr/>
          </p:nvSpPr>
          <p:spPr>
            <a:xfrm>
              <a:off x="3910358" y="7424381"/>
              <a:ext cx="80521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0" name="Google Shape;1160;p53"/>
            <p:cNvSpPr/>
            <p:nvPr/>
          </p:nvSpPr>
          <p:spPr>
            <a:xfrm>
              <a:off x="3910358" y="8338782"/>
              <a:ext cx="80521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1" name="Google Shape;1161;p53"/>
            <p:cNvSpPr/>
            <p:nvPr/>
          </p:nvSpPr>
          <p:spPr>
            <a:xfrm>
              <a:off x="6419127" y="5813946"/>
              <a:ext cx="682388"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2" name="Google Shape;1162;p53"/>
            <p:cNvSpPr/>
            <p:nvPr/>
          </p:nvSpPr>
          <p:spPr>
            <a:xfrm>
              <a:off x="6419127" y="6223378"/>
              <a:ext cx="682388"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3" name="Google Shape;1163;p53"/>
            <p:cNvSpPr/>
            <p:nvPr/>
          </p:nvSpPr>
          <p:spPr>
            <a:xfrm>
              <a:off x="6419127" y="7424381"/>
              <a:ext cx="68238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4" name="Google Shape;1164;p53"/>
            <p:cNvSpPr/>
            <p:nvPr/>
          </p:nvSpPr>
          <p:spPr>
            <a:xfrm>
              <a:off x="6419127" y="8338782"/>
              <a:ext cx="68238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165" name="Google Shape;1165;p53"/>
            <p:cNvGrpSpPr/>
            <p:nvPr/>
          </p:nvGrpSpPr>
          <p:grpSpPr>
            <a:xfrm>
              <a:off x="7181155" y="6223378"/>
              <a:ext cx="168821" cy="1067025"/>
              <a:chOff x="7237213" y="6223378"/>
              <a:chExt cx="168821" cy="1067025"/>
            </a:xfrm>
          </p:grpSpPr>
          <p:cxnSp>
            <p:nvCxnSpPr>
              <p:cNvPr id="1166" name="Google Shape;1166;p53"/>
              <p:cNvCxnSpPr/>
              <p:nvPr/>
            </p:nvCxnSpPr>
            <p:spPr>
              <a:xfrm>
                <a:off x="7400570" y="6223378"/>
                <a:ext cx="0" cy="1067025"/>
              </a:xfrm>
              <a:prstGeom prst="straightConnector1">
                <a:avLst/>
              </a:prstGeom>
              <a:noFill/>
              <a:ln cap="flat" cmpd="sng" w="19050">
                <a:solidFill>
                  <a:srgbClr val="868686"/>
                </a:solidFill>
                <a:prstDash val="solid"/>
                <a:round/>
                <a:headEnd len="sm" w="sm" type="none"/>
                <a:tailEnd len="sm" w="sm" type="none"/>
              </a:ln>
            </p:spPr>
          </p:cxnSp>
          <p:cxnSp>
            <p:nvCxnSpPr>
              <p:cNvPr id="1167" name="Google Shape;1167;p53"/>
              <p:cNvCxnSpPr/>
              <p:nvPr/>
            </p:nvCxnSpPr>
            <p:spPr>
              <a:xfrm rot="10800000">
                <a:off x="7237213" y="7287904"/>
                <a:ext cx="168821" cy="0"/>
              </a:xfrm>
              <a:prstGeom prst="straightConnector1">
                <a:avLst/>
              </a:prstGeom>
              <a:noFill/>
              <a:ln cap="flat" cmpd="sng" w="19050">
                <a:solidFill>
                  <a:srgbClr val="868686"/>
                </a:solidFill>
                <a:prstDash val="solid"/>
                <a:round/>
                <a:headEnd len="sm" w="sm" type="none"/>
                <a:tailEnd len="sm" w="sm" type="none"/>
              </a:ln>
            </p:spPr>
          </p:cxnSp>
          <p:cxnSp>
            <p:nvCxnSpPr>
              <p:cNvPr id="1168" name="Google Shape;1168;p53"/>
              <p:cNvCxnSpPr/>
              <p:nvPr/>
            </p:nvCxnSpPr>
            <p:spPr>
              <a:xfrm rot="10800000">
                <a:off x="7237213" y="6234224"/>
                <a:ext cx="168821" cy="0"/>
              </a:xfrm>
              <a:prstGeom prst="straightConnector1">
                <a:avLst/>
              </a:prstGeom>
              <a:noFill/>
              <a:ln cap="flat" cmpd="sng" w="19050">
                <a:solidFill>
                  <a:srgbClr val="868686"/>
                </a:solidFill>
                <a:prstDash val="solid"/>
                <a:round/>
                <a:headEnd len="sm" w="sm" type="none"/>
                <a:tailEnd len="sm" w="sm" type="none"/>
              </a:ln>
            </p:spPr>
          </p:cxnSp>
        </p:grpSp>
        <p:grpSp>
          <p:nvGrpSpPr>
            <p:cNvPr id="1169" name="Google Shape;1169;p53"/>
            <p:cNvGrpSpPr/>
            <p:nvPr/>
          </p:nvGrpSpPr>
          <p:grpSpPr>
            <a:xfrm>
              <a:off x="7164399" y="5813947"/>
              <a:ext cx="1058722" cy="3302748"/>
              <a:chOff x="6713564" y="6223378"/>
              <a:chExt cx="693206" cy="1064526"/>
            </a:xfrm>
          </p:grpSpPr>
          <p:cxnSp>
            <p:nvCxnSpPr>
              <p:cNvPr id="1170" name="Google Shape;1170;p53"/>
              <p:cNvCxnSpPr/>
              <p:nvPr/>
            </p:nvCxnSpPr>
            <p:spPr>
              <a:xfrm>
                <a:off x="7406770" y="6223378"/>
                <a:ext cx="0" cy="1064526"/>
              </a:xfrm>
              <a:prstGeom prst="straightConnector1">
                <a:avLst/>
              </a:prstGeom>
              <a:noFill/>
              <a:ln cap="flat" cmpd="sng" w="19050">
                <a:solidFill>
                  <a:srgbClr val="868686"/>
                </a:solidFill>
                <a:prstDash val="solid"/>
                <a:round/>
                <a:headEnd len="sm" w="sm" type="none"/>
                <a:tailEnd len="sm" w="sm" type="none"/>
              </a:ln>
            </p:spPr>
          </p:cxnSp>
          <p:cxnSp>
            <p:nvCxnSpPr>
              <p:cNvPr id="1171" name="Google Shape;1171;p53"/>
              <p:cNvCxnSpPr/>
              <p:nvPr/>
            </p:nvCxnSpPr>
            <p:spPr>
              <a:xfrm rot="10800000">
                <a:off x="6725139" y="7287904"/>
                <a:ext cx="680896" cy="0"/>
              </a:xfrm>
              <a:prstGeom prst="straightConnector1">
                <a:avLst/>
              </a:prstGeom>
              <a:noFill/>
              <a:ln cap="flat" cmpd="sng" w="19050">
                <a:solidFill>
                  <a:srgbClr val="868686"/>
                </a:solidFill>
                <a:prstDash val="solid"/>
                <a:round/>
                <a:headEnd len="sm" w="sm" type="none"/>
                <a:tailEnd len="sm" w="sm" type="none"/>
              </a:ln>
            </p:spPr>
          </p:cxnSp>
          <p:cxnSp>
            <p:nvCxnSpPr>
              <p:cNvPr id="1172" name="Google Shape;1172;p53"/>
              <p:cNvCxnSpPr/>
              <p:nvPr/>
            </p:nvCxnSpPr>
            <p:spPr>
              <a:xfrm rot="10800000">
                <a:off x="6713564" y="6225710"/>
                <a:ext cx="692471" cy="0"/>
              </a:xfrm>
              <a:prstGeom prst="straightConnector1">
                <a:avLst/>
              </a:prstGeom>
              <a:noFill/>
              <a:ln cap="flat" cmpd="sng" w="19050">
                <a:solidFill>
                  <a:srgbClr val="868686"/>
                </a:solidFill>
                <a:prstDash val="solid"/>
                <a:round/>
                <a:headEnd len="sm" w="sm" type="none"/>
                <a:tailEnd len="sm" w="sm" type="none"/>
              </a:ln>
            </p:spPr>
          </p:cxnSp>
        </p:grpSp>
        <p:sp>
          <p:nvSpPr>
            <p:cNvPr id="1173" name="Google Shape;1173;p53"/>
            <p:cNvSpPr txBox="1"/>
            <p:nvPr/>
          </p:nvSpPr>
          <p:spPr>
            <a:xfrm>
              <a:off x="7339286" y="6572656"/>
              <a:ext cx="1012836" cy="4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NumPy Array</a:t>
              </a:r>
              <a:endParaRPr b="0" i="0" sz="2000" u="none" cap="none" strike="noStrike">
                <a:solidFill>
                  <a:schemeClr val="accent4"/>
                </a:solidFill>
                <a:latin typeface="Arial"/>
                <a:ea typeface="Arial"/>
                <a:cs typeface="Arial"/>
                <a:sym typeface="Arial"/>
              </a:endParaRPr>
            </a:p>
          </p:txBody>
        </p:sp>
        <p:sp>
          <p:nvSpPr>
            <p:cNvPr id="1174" name="Google Shape;1174;p53"/>
            <p:cNvSpPr txBox="1"/>
            <p:nvPr/>
          </p:nvSpPr>
          <p:spPr>
            <a:xfrm>
              <a:off x="8221854" y="7267228"/>
              <a:ext cx="1139314" cy="4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Dask Array</a:t>
              </a:r>
              <a:endParaRPr b="0" i="0" sz="2000" u="none" cap="none" strike="noStrike">
                <a:solidFill>
                  <a:schemeClr val="accent4"/>
                </a:solidFill>
                <a:latin typeface="Arial"/>
                <a:ea typeface="Arial"/>
                <a:cs typeface="Arial"/>
                <a:sym typeface="Arial"/>
              </a:endParaRPr>
            </a:p>
          </p:txBody>
        </p:sp>
      </p:grpSp>
      <p:sp>
        <p:nvSpPr>
          <p:cNvPr id="1175" name="Google Shape;1175;p53"/>
          <p:cNvSpPr txBox="1"/>
          <p:nvPr>
            <p:ph idx="1" type="body"/>
          </p:nvPr>
        </p:nvSpPr>
        <p:spPr>
          <a:xfrm>
            <a:off x="9738550" y="6351650"/>
            <a:ext cx="7596950" cy="2516526"/>
          </a:xfrm>
          <a:prstGeom prst="rect">
            <a:avLst/>
          </a:prstGeom>
          <a:noFill/>
          <a:ln>
            <a:noFill/>
          </a:ln>
        </p:spPr>
        <p:txBody>
          <a:bodyPr anchorCtr="0" anchor="t" bIns="45700" lIns="91425" spcFirstLastPara="1" rIns="91425" wrap="square" tIns="45700">
            <a:noAutofit/>
          </a:bodyPr>
          <a:lstStyle/>
          <a:p>
            <a:pPr indent="-283111" lvl="0" marL="283111" rtl="0" algn="l">
              <a:lnSpc>
                <a:spcPct val="90000"/>
              </a:lnSpc>
              <a:spcBef>
                <a:spcPts val="0"/>
              </a:spcBef>
              <a:spcAft>
                <a:spcPts val="0"/>
              </a:spcAft>
              <a:buClr>
                <a:schemeClr val="lt2"/>
              </a:buClr>
              <a:buSzPts val="1920"/>
              <a:buFont typeface="Noto Sans Symbols"/>
              <a:buChar char="🞂"/>
            </a:pPr>
            <a:r>
              <a:rPr lang="en-US"/>
              <a:t>Scales NumPy to distributed clusters</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cxnSp>
        <p:nvCxnSpPr>
          <p:cNvPr id="1181" name="Google Shape;1181;p54"/>
          <p:cNvCxnSpPr/>
          <p:nvPr/>
        </p:nvCxnSpPr>
        <p:spPr>
          <a:xfrm>
            <a:off x="3007135" y="5143498"/>
            <a:ext cx="13329000" cy="0"/>
          </a:xfrm>
          <a:prstGeom prst="straightConnector1">
            <a:avLst/>
          </a:prstGeom>
          <a:noFill/>
          <a:ln cap="flat" cmpd="sng" w="12700">
            <a:solidFill>
              <a:srgbClr val="B3B3B3"/>
            </a:solidFill>
            <a:prstDash val="solid"/>
            <a:round/>
            <a:headEnd len="sm" w="sm" type="none"/>
            <a:tailEnd len="sm" w="sm" type="none"/>
          </a:ln>
        </p:spPr>
      </p:cxnSp>
      <p:sp>
        <p:nvSpPr>
          <p:cNvPr id="1182" name="Google Shape;1182;p54"/>
          <p:cNvSpPr/>
          <p:nvPr/>
        </p:nvSpPr>
        <p:spPr>
          <a:xfrm>
            <a:off x="4166041" y="9230583"/>
            <a:ext cx="9955918" cy="24814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600" u="none" cap="none" strike="noStrike">
                <a:solidFill>
                  <a:schemeClr val="accent5"/>
                </a:solidFill>
                <a:latin typeface="Trebuchet MS"/>
                <a:ea typeface="Trebuchet MS"/>
                <a:cs typeface="Trebuchet MS"/>
                <a:sym typeface="Trebuchet MS"/>
              </a:rPr>
              <a:t>More details: </a:t>
            </a:r>
            <a:r>
              <a:rPr b="0" i="1" lang="en-US" sz="1600" u="sng" cap="none" strike="noStrike">
                <a:solidFill>
                  <a:schemeClr val="accent5"/>
                </a:solidFill>
                <a:latin typeface="Trebuchet MS"/>
                <a:ea typeface="Trebuchet MS"/>
                <a:cs typeface="Trebuchet MS"/>
                <a:sym typeface="Trebuchet MS"/>
                <a:hlinkClick r:id="rId3"/>
              </a:rPr>
              <a:t>https://blog.dask.org/2019/06/27/single-gpu-cupy-benchmarks</a:t>
            </a:r>
            <a:endParaRPr b="0" i="1" sz="1600" u="none" cap="none" strike="noStrike">
              <a:solidFill>
                <a:schemeClr val="accent5"/>
              </a:solidFill>
              <a:latin typeface="Trebuchet MS"/>
              <a:ea typeface="Trebuchet MS"/>
              <a:cs typeface="Trebuchet MS"/>
              <a:sym typeface="Trebuchet MS"/>
            </a:endParaRPr>
          </a:p>
        </p:txBody>
      </p:sp>
      <p:sp>
        <p:nvSpPr>
          <p:cNvPr id="1183" name="Google Shape;1183;p5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 Single-GPU CuPy vs NumPy</a:t>
            </a:r>
            <a:endParaRPr/>
          </a:p>
        </p:txBody>
      </p:sp>
      <p:grpSp>
        <p:nvGrpSpPr>
          <p:cNvPr id="1184" name="Google Shape;1184;p54"/>
          <p:cNvGrpSpPr/>
          <p:nvPr/>
        </p:nvGrpSpPr>
        <p:grpSpPr>
          <a:xfrm>
            <a:off x="1956903" y="3121826"/>
            <a:ext cx="14374193" cy="5681799"/>
            <a:chOff x="882436" y="3121826"/>
            <a:chExt cx="14374193" cy="5681799"/>
          </a:xfrm>
        </p:grpSpPr>
        <p:cxnSp>
          <p:nvCxnSpPr>
            <p:cNvPr id="1185" name="Google Shape;1185;p54"/>
            <p:cNvCxnSpPr/>
            <p:nvPr/>
          </p:nvCxnSpPr>
          <p:spPr>
            <a:xfrm>
              <a:off x="1852293" y="4074864"/>
              <a:ext cx="13329093" cy="0"/>
            </a:xfrm>
            <a:prstGeom prst="straightConnector1">
              <a:avLst/>
            </a:prstGeom>
            <a:noFill/>
            <a:ln cap="flat" cmpd="sng" w="12700">
              <a:solidFill>
                <a:srgbClr val="B3B3B3"/>
              </a:solidFill>
              <a:prstDash val="solid"/>
              <a:round/>
              <a:headEnd len="sm" w="sm" type="none"/>
              <a:tailEnd len="sm" w="sm" type="none"/>
            </a:ln>
          </p:spPr>
        </p:cxnSp>
        <p:cxnSp>
          <p:nvCxnSpPr>
            <p:cNvPr id="1186" name="Google Shape;1186;p54"/>
            <p:cNvCxnSpPr>
              <a:stCxn id="1187" idx="3"/>
            </p:cNvCxnSpPr>
            <p:nvPr/>
          </p:nvCxnSpPr>
          <p:spPr>
            <a:xfrm>
              <a:off x="1852293" y="3882384"/>
              <a:ext cx="13329000" cy="0"/>
            </a:xfrm>
            <a:prstGeom prst="straightConnector1">
              <a:avLst/>
            </a:prstGeom>
            <a:noFill/>
            <a:ln cap="flat" cmpd="sng" w="12700">
              <a:solidFill>
                <a:srgbClr val="B3B3B3"/>
              </a:solidFill>
              <a:prstDash val="solid"/>
              <a:round/>
              <a:headEnd len="sm" w="sm" type="none"/>
              <a:tailEnd len="sm" w="sm" type="none"/>
            </a:ln>
          </p:spPr>
        </p:cxnSp>
        <p:cxnSp>
          <p:nvCxnSpPr>
            <p:cNvPr id="1188" name="Google Shape;1188;p54"/>
            <p:cNvCxnSpPr/>
            <p:nvPr/>
          </p:nvCxnSpPr>
          <p:spPr>
            <a:xfrm>
              <a:off x="1852293" y="4264723"/>
              <a:ext cx="13329093" cy="0"/>
            </a:xfrm>
            <a:prstGeom prst="straightConnector1">
              <a:avLst/>
            </a:prstGeom>
            <a:noFill/>
            <a:ln cap="flat" cmpd="sng" w="12700">
              <a:solidFill>
                <a:srgbClr val="B3B3B3"/>
              </a:solidFill>
              <a:prstDash val="solid"/>
              <a:round/>
              <a:headEnd len="sm" w="sm" type="none"/>
              <a:tailEnd len="sm" w="sm" type="none"/>
            </a:ln>
          </p:spPr>
        </p:cxnSp>
        <p:sp>
          <p:nvSpPr>
            <p:cNvPr id="1189" name="Google Shape;1189;p54"/>
            <p:cNvSpPr/>
            <p:nvPr/>
          </p:nvSpPr>
          <p:spPr>
            <a:xfrm>
              <a:off x="5378157" y="4772722"/>
              <a:ext cx="480044" cy="28474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190" name="Google Shape;1190;p54"/>
            <p:cNvSpPr/>
            <p:nvPr/>
          </p:nvSpPr>
          <p:spPr>
            <a:xfrm>
              <a:off x="5941094" y="6779941"/>
              <a:ext cx="480044" cy="84019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1191" name="Google Shape;1191;p54"/>
            <p:cNvCxnSpPr/>
            <p:nvPr/>
          </p:nvCxnSpPr>
          <p:spPr>
            <a:xfrm rot="10800000">
              <a:off x="1830770" y="7627742"/>
              <a:ext cx="13350615" cy="0"/>
            </a:xfrm>
            <a:prstGeom prst="straightConnector1">
              <a:avLst/>
            </a:prstGeom>
            <a:noFill/>
            <a:ln cap="flat" cmpd="sng" w="25400">
              <a:solidFill>
                <a:srgbClr val="B3B3B3"/>
              </a:solidFill>
              <a:prstDash val="solid"/>
              <a:round/>
              <a:headEnd len="sm" w="sm" type="none"/>
              <a:tailEnd len="sm" w="sm" type="none"/>
            </a:ln>
          </p:spPr>
        </p:cxnSp>
        <p:sp>
          <p:nvSpPr>
            <p:cNvPr id="1187" name="Google Shape;1187;p54"/>
            <p:cNvSpPr txBox="1"/>
            <p:nvPr/>
          </p:nvSpPr>
          <p:spPr>
            <a:xfrm>
              <a:off x="1148576" y="3678384"/>
              <a:ext cx="703717"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800</a:t>
              </a:r>
              <a:endParaRPr b="0" i="0" sz="2400" u="none" cap="none" strike="noStrike">
                <a:solidFill>
                  <a:srgbClr val="868686"/>
                </a:solidFill>
                <a:latin typeface="Arial"/>
                <a:ea typeface="Arial"/>
                <a:cs typeface="Arial"/>
                <a:sym typeface="Arial"/>
              </a:endParaRPr>
            </a:p>
          </p:txBody>
        </p:sp>
        <p:sp>
          <p:nvSpPr>
            <p:cNvPr id="1192" name="Google Shape;1192;p54"/>
            <p:cNvSpPr txBox="1"/>
            <p:nvPr/>
          </p:nvSpPr>
          <p:spPr>
            <a:xfrm>
              <a:off x="1148576" y="4066918"/>
              <a:ext cx="703717"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400</a:t>
              </a:r>
              <a:endParaRPr b="0" i="0" sz="2400" u="none" cap="none" strike="noStrike">
                <a:solidFill>
                  <a:srgbClr val="868686"/>
                </a:solidFill>
                <a:latin typeface="Arial"/>
                <a:ea typeface="Arial"/>
                <a:cs typeface="Arial"/>
                <a:sym typeface="Arial"/>
              </a:endParaRPr>
            </a:p>
          </p:txBody>
        </p:sp>
        <p:sp>
          <p:nvSpPr>
            <p:cNvPr id="1193" name="Google Shape;1193;p54"/>
            <p:cNvSpPr txBox="1"/>
            <p:nvPr/>
          </p:nvSpPr>
          <p:spPr>
            <a:xfrm>
              <a:off x="1407363" y="7414643"/>
              <a:ext cx="44493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194" name="Google Shape;1194;p54"/>
            <p:cNvSpPr txBox="1"/>
            <p:nvPr/>
          </p:nvSpPr>
          <p:spPr>
            <a:xfrm>
              <a:off x="1747830" y="7710781"/>
              <a:ext cx="1643094"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Elementwise</a:t>
              </a:r>
              <a:endParaRPr b="0" i="0" sz="2400" u="none" cap="none" strike="noStrike">
                <a:solidFill>
                  <a:srgbClr val="868686"/>
                </a:solidFill>
                <a:latin typeface="Arial"/>
                <a:ea typeface="Arial"/>
                <a:cs typeface="Arial"/>
                <a:sym typeface="Arial"/>
              </a:endParaRPr>
            </a:p>
          </p:txBody>
        </p:sp>
        <p:sp>
          <p:nvSpPr>
            <p:cNvPr id="1195" name="Google Shape;1195;p54"/>
            <p:cNvSpPr txBox="1"/>
            <p:nvPr/>
          </p:nvSpPr>
          <p:spPr>
            <a:xfrm rot="-5400000">
              <a:off x="-564540" y="5613702"/>
              <a:ext cx="3201624" cy="307672"/>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rgbClr val="868686"/>
                  </a:solidFill>
                  <a:latin typeface="Trebuchet MS"/>
                  <a:ea typeface="Trebuchet MS"/>
                  <a:cs typeface="Trebuchet MS"/>
                  <a:sym typeface="Trebuchet MS"/>
                </a:rPr>
                <a:t>GPU Speedup Over CPU</a:t>
              </a:r>
              <a:endParaRPr b="0" i="0" sz="2800" u="none" cap="none" strike="noStrike">
                <a:solidFill>
                  <a:srgbClr val="868686"/>
                </a:solidFill>
                <a:latin typeface="Arial"/>
                <a:ea typeface="Arial"/>
                <a:cs typeface="Arial"/>
                <a:sym typeface="Arial"/>
              </a:endParaRPr>
            </a:p>
          </p:txBody>
        </p:sp>
        <p:sp>
          <p:nvSpPr>
            <p:cNvPr id="1196" name="Google Shape;1196;p54"/>
            <p:cNvSpPr txBox="1"/>
            <p:nvPr/>
          </p:nvSpPr>
          <p:spPr>
            <a:xfrm>
              <a:off x="5992821" y="8395667"/>
              <a:ext cx="3200453" cy="407958"/>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rgbClr val="868686"/>
                  </a:solidFill>
                  <a:latin typeface="Trebuchet MS"/>
                  <a:ea typeface="Trebuchet MS"/>
                  <a:cs typeface="Trebuchet MS"/>
                  <a:sym typeface="Trebuchet MS"/>
                </a:rPr>
                <a:t>Operation</a:t>
              </a:r>
              <a:endParaRPr b="0" i="0" sz="2800" u="none" cap="none" strike="noStrike">
                <a:solidFill>
                  <a:srgbClr val="868686"/>
                </a:solidFill>
                <a:latin typeface="Arial"/>
                <a:ea typeface="Arial"/>
                <a:cs typeface="Arial"/>
                <a:sym typeface="Arial"/>
              </a:endParaRPr>
            </a:p>
          </p:txBody>
        </p:sp>
        <p:grpSp>
          <p:nvGrpSpPr>
            <p:cNvPr id="1197" name="Google Shape;1197;p54"/>
            <p:cNvGrpSpPr/>
            <p:nvPr/>
          </p:nvGrpSpPr>
          <p:grpSpPr>
            <a:xfrm>
              <a:off x="6493652" y="3121826"/>
              <a:ext cx="2407494" cy="408000"/>
              <a:chOff x="11223171" y="3574231"/>
              <a:chExt cx="2848023" cy="408000"/>
            </a:xfrm>
          </p:grpSpPr>
          <p:sp>
            <p:nvSpPr>
              <p:cNvPr id="1198" name="Google Shape;1198;p54"/>
              <p:cNvSpPr txBox="1"/>
              <p:nvPr/>
            </p:nvSpPr>
            <p:spPr>
              <a:xfrm>
                <a:off x="11374211" y="3574231"/>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800MB</a:t>
                </a:r>
                <a:endParaRPr b="0" i="0" sz="2400" u="none" cap="none" strike="noStrike">
                  <a:solidFill>
                    <a:srgbClr val="868686"/>
                  </a:solidFill>
                  <a:latin typeface="Arial"/>
                  <a:ea typeface="Arial"/>
                  <a:cs typeface="Arial"/>
                  <a:sym typeface="Arial"/>
                </a:endParaRPr>
              </a:p>
            </p:txBody>
          </p:sp>
          <p:sp>
            <p:nvSpPr>
              <p:cNvPr id="1199" name="Google Shape;1199;p54"/>
              <p:cNvSpPr txBox="1"/>
              <p:nvPr/>
            </p:nvSpPr>
            <p:spPr>
              <a:xfrm>
                <a:off x="12911462" y="3574231"/>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8MB</a:t>
                </a:r>
                <a:endParaRPr b="0" i="0" sz="2400" u="none" cap="none" strike="noStrike">
                  <a:solidFill>
                    <a:srgbClr val="868686"/>
                  </a:solidFill>
                  <a:latin typeface="Arial"/>
                  <a:ea typeface="Arial"/>
                  <a:cs typeface="Arial"/>
                  <a:sym typeface="Arial"/>
                </a:endParaRPr>
              </a:p>
            </p:txBody>
          </p:sp>
          <p:sp>
            <p:nvSpPr>
              <p:cNvPr id="1200" name="Google Shape;1200;p54"/>
              <p:cNvSpPr/>
              <p:nvPr/>
            </p:nvSpPr>
            <p:spPr>
              <a:xfrm>
                <a:off x="11223171" y="3707474"/>
                <a:ext cx="141514" cy="1415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201" name="Google Shape;1201;p54"/>
              <p:cNvSpPr/>
              <p:nvPr/>
            </p:nvSpPr>
            <p:spPr>
              <a:xfrm>
                <a:off x="12783738" y="3707474"/>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grpSp>
        <p:sp>
          <p:nvSpPr>
            <p:cNvPr id="1202" name="Google Shape;1202;p54"/>
            <p:cNvSpPr/>
            <p:nvPr/>
          </p:nvSpPr>
          <p:spPr>
            <a:xfrm>
              <a:off x="3231782"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03" name="Google Shape;1203;p54"/>
            <p:cNvSpPr/>
            <p:nvPr/>
          </p:nvSpPr>
          <p:spPr>
            <a:xfrm>
              <a:off x="2047011" y="4572000"/>
              <a:ext cx="480044" cy="30481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4" name="Google Shape;1204;p54"/>
            <p:cNvSpPr/>
            <p:nvPr/>
          </p:nvSpPr>
          <p:spPr>
            <a:xfrm>
              <a:off x="2609948" y="4906537"/>
              <a:ext cx="480044" cy="271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5" name="Google Shape;1205;p54"/>
            <p:cNvSpPr/>
            <p:nvPr/>
          </p:nvSpPr>
          <p:spPr>
            <a:xfrm>
              <a:off x="3711688" y="4716966"/>
              <a:ext cx="480044" cy="290317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6" name="Google Shape;1206;p54"/>
            <p:cNvSpPr/>
            <p:nvPr/>
          </p:nvSpPr>
          <p:spPr>
            <a:xfrm>
              <a:off x="4274625" y="6612673"/>
              <a:ext cx="480044" cy="10074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7" name="Google Shape;1207;p54"/>
            <p:cNvSpPr/>
            <p:nvPr/>
          </p:nvSpPr>
          <p:spPr>
            <a:xfrm>
              <a:off x="7079163" y="4895385"/>
              <a:ext cx="480044" cy="272475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8" name="Google Shape;1208;p54"/>
            <p:cNvSpPr/>
            <p:nvPr/>
          </p:nvSpPr>
          <p:spPr>
            <a:xfrm>
              <a:off x="7642100" y="6623824"/>
              <a:ext cx="480044" cy="9963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9" name="Google Shape;1209;p54"/>
            <p:cNvSpPr/>
            <p:nvPr/>
          </p:nvSpPr>
          <p:spPr>
            <a:xfrm>
              <a:off x="4919905"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10" name="Google Shape;1210;p54"/>
            <p:cNvSpPr/>
            <p:nvPr/>
          </p:nvSpPr>
          <p:spPr>
            <a:xfrm>
              <a:off x="6596305"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11" name="Google Shape;1211;p54"/>
            <p:cNvSpPr/>
            <p:nvPr/>
          </p:nvSpPr>
          <p:spPr>
            <a:xfrm>
              <a:off x="8790732" y="5330283"/>
              <a:ext cx="480044" cy="228985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2" name="Google Shape;1212;p54"/>
            <p:cNvSpPr/>
            <p:nvPr/>
          </p:nvSpPr>
          <p:spPr>
            <a:xfrm>
              <a:off x="9353669" y="6389649"/>
              <a:ext cx="480044" cy="12304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3" name="Google Shape;1213;p54"/>
            <p:cNvSpPr/>
            <p:nvPr/>
          </p:nvSpPr>
          <p:spPr>
            <a:xfrm>
              <a:off x="8307874"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14" name="Google Shape;1214;p54"/>
            <p:cNvSpPr/>
            <p:nvPr/>
          </p:nvSpPr>
          <p:spPr>
            <a:xfrm>
              <a:off x="10502301" y="6255834"/>
              <a:ext cx="480044" cy="136430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5" name="Google Shape;1215;p54"/>
            <p:cNvSpPr/>
            <p:nvPr/>
          </p:nvSpPr>
          <p:spPr>
            <a:xfrm>
              <a:off x="11065238" y="6010507"/>
              <a:ext cx="480044" cy="16096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6" name="Google Shape;1216;p54"/>
            <p:cNvSpPr/>
            <p:nvPr/>
          </p:nvSpPr>
          <p:spPr>
            <a:xfrm>
              <a:off x="10019443"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17" name="Google Shape;1217;p54"/>
            <p:cNvSpPr/>
            <p:nvPr/>
          </p:nvSpPr>
          <p:spPr>
            <a:xfrm>
              <a:off x="12213871" y="6055112"/>
              <a:ext cx="480044" cy="15650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8" name="Google Shape;1218;p54"/>
            <p:cNvSpPr/>
            <p:nvPr/>
          </p:nvSpPr>
          <p:spPr>
            <a:xfrm>
              <a:off x="12776808" y="7125629"/>
              <a:ext cx="480044" cy="49450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9" name="Google Shape;1219;p54"/>
            <p:cNvSpPr/>
            <p:nvPr/>
          </p:nvSpPr>
          <p:spPr>
            <a:xfrm>
              <a:off x="11731013"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20" name="Google Shape;1220;p54"/>
            <p:cNvSpPr/>
            <p:nvPr/>
          </p:nvSpPr>
          <p:spPr>
            <a:xfrm>
              <a:off x="13913717" y="6791093"/>
              <a:ext cx="480044" cy="82904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1" name="Google Shape;1221;p54"/>
            <p:cNvSpPr/>
            <p:nvPr/>
          </p:nvSpPr>
          <p:spPr>
            <a:xfrm>
              <a:off x="14476655" y="7214839"/>
              <a:ext cx="480044" cy="4052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2" name="Google Shape;1222;p54"/>
            <p:cNvSpPr/>
            <p:nvPr/>
          </p:nvSpPr>
          <p:spPr>
            <a:xfrm>
              <a:off x="13430859"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23" name="Google Shape;1223;p54"/>
            <p:cNvSpPr txBox="1"/>
            <p:nvPr/>
          </p:nvSpPr>
          <p:spPr>
            <a:xfrm>
              <a:off x="2479941" y="4521643"/>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150</a:t>
              </a:r>
              <a:endParaRPr b="0" i="0" sz="2400" u="none" cap="none" strike="noStrike">
                <a:solidFill>
                  <a:schemeClr val="accent1"/>
                </a:solidFill>
                <a:latin typeface="Arial"/>
                <a:ea typeface="Arial"/>
                <a:cs typeface="Arial"/>
                <a:sym typeface="Arial"/>
              </a:endParaRPr>
            </a:p>
          </p:txBody>
        </p:sp>
        <p:sp>
          <p:nvSpPr>
            <p:cNvPr id="1224" name="Google Shape;1224;p54"/>
            <p:cNvSpPr txBox="1"/>
            <p:nvPr/>
          </p:nvSpPr>
          <p:spPr>
            <a:xfrm>
              <a:off x="1921907" y="4310303"/>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270</a:t>
              </a:r>
              <a:endParaRPr b="0" i="0" sz="2400" u="none" cap="none" strike="noStrike">
                <a:solidFill>
                  <a:schemeClr val="lt2"/>
                </a:solidFill>
                <a:latin typeface="Arial"/>
                <a:ea typeface="Arial"/>
                <a:cs typeface="Arial"/>
                <a:sym typeface="Arial"/>
              </a:endParaRPr>
            </a:p>
          </p:txBody>
        </p:sp>
        <p:sp>
          <p:nvSpPr>
            <p:cNvPr id="1225" name="Google Shape;1225;p54"/>
            <p:cNvSpPr txBox="1"/>
            <p:nvPr/>
          </p:nvSpPr>
          <p:spPr>
            <a:xfrm>
              <a:off x="4170529" y="6234240"/>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5.3</a:t>
              </a:r>
              <a:endParaRPr b="0" i="0" sz="2400" u="none" cap="none" strike="noStrike">
                <a:solidFill>
                  <a:schemeClr val="accent1"/>
                </a:solidFill>
                <a:latin typeface="Arial"/>
                <a:ea typeface="Arial"/>
                <a:cs typeface="Arial"/>
                <a:sym typeface="Arial"/>
              </a:endParaRPr>
            </a:p>
          </p:txBody>
        </p:sp>
        <p:sp>
          <p:nvSpPr>
            <p:cNvPr id="1226" name="Google Shape;1226;p54"/>
            <p:cNvSpPr txBox="1"/>
            <p:nvPr/>
          </p:nvSpPr>
          <p:spPr>
            <a:xfrm>
              <a:off x="3612495" y="4443999"/>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210</a:t>
              </a:r>
              <a:endParaRPr b="0" i="0" sz="2400" u="none" cap="none" strike="noStrike">
                <a:solidFill>
                  <a:schemeClr val="lt2"/>
                </a:solidFill>
                <a:latin typeface="Arial"/>
                <a:ea typeface="Arial"/>
                <a:cs typeface="Arial"/>
                <a:sym typeface="Arial"/>
              </a:endParaRPr>
            </a:p>
          </p:txBody>
        </p:sp>
        <p:sp>
          <p:nvSpPr>
            <p:cNvPr id="1227" name="Google Shape;1227;p54"/>
            <p:cNvSpPr txBox="1"/>
            <p:nvPr/>
          </p:nvSpPr>
          <p:spPr>
            <a:xfrm>
              <a:off x="5830665" y="6405671"/>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3.6</a:t>
              </a:r>
              <a:endParaRPr b="0" i="0" sz="2400" u="none" cap="none" strike="noStrike">
                <a:solidFill>
                  <a:schemeClr val="accent1"/>
                </a:solidFill>
                <a:latin typeface="Arial"/>
                <a:ea typeface="Arial"/>
                <a:cs typeface="Arial"/>
                <a:sym typeface="Arial"/>
              </a:endParaRPr>
            </a:p>
          </p:txBody>
        </p:sp>
        <p:sp>
          <p:nvSpPr>
            <p:cNvPr id="1228" name="Google Shape;1228;p54"/>
            <p:cNvSpPr txBox="1"/>
            <p:nvPr/>
          </p:nvSpPr>
          <p:spPr>
            <a:xfrm>
              <a:off x="5272631" y="4489155"/>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190</a:t>
              </a:r>
              <a:endParaRPr b="0" i="0" sz="2400" u="none" cap="none" strike="noStrike">
                <a:solidFill>
                  <a:schemeClr val="lt2"/>
                </a:solidFill>
                <a:latin typeface="Arial"/>
                <a:ea typeface="Arial"/>
                <a:cs typeface="Arial"/>
                <a:sym typeface="Arial"/>
              </a:endParaRPr>
            </a:p>
          </p:txBody>
        </p:sp>
        <p:sp>
          <p:nvSpPr>
            <p:cNvPr id="1229" name="Google Shape;1229;p54"/>
            <p:cNvSpPr txBox="1"/>
            <p:nvPr/>
          </p:nvSpPr>
          <p:spPr>
            <a:xfrm>
              <a:off x="7523329" y="6241623"/>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5.1</a:t>
              </a:r>
              <a:endParaRPr b="0" i="0" sz="2400" u="none" cap="none" strike="noStrike">
                <a:solidFill>
                  <a:schemeClr val="accent1"/>
                </a:solidFill>
                <a:latin typeface="Arial"/>
                <a:ea typeface="Arial"/>
                <a:cs typeface="Arial"/>
                <a:sym typeface="Arial"/>
              </a:endParaRPr>
            </a:p>
          </p:txBody>
        </p:sp>
        <p:sp>
          <p:nvSpPr>
            <p:cNvPr id="1230" name="Google Shape;1230;p54"/>
            <p:cNvSpPr txBox="1"/>
            <p:nvPr/>
          </p:nvSpPr>
          <p:spPr>
            <a:xfrm>
              <a:off x="6965295" y="4613749"/>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150</a:t>
              </a:r>
              <a:endParaRPr b="0" i="0" sz="2400" u="none" cap="none" strike="noStrike">
                <a:solidFill>
                  <a:schemeClr val="lt2"/>
                </a:solidFill>
                <a:latin typeface="Arial"/>
                <a:ea typeface="Arial"/>
                <a:cs typeface="Arial"/>
                <a:sym typeface="Arial"/>
              </a:endParaRPr>
            </a:p>
          </p:txBody>
        </p:sp>
        <p:sp>
          <p:nvSpPr>
            <p:cNvPr id="1231" name="Google Shape;1231;p54"/>
            <p:cNvSpPr txBox="1"/>
            <p:nvPr/>
          </p:nvSpPr>
          <p:spPr>
            <a:xfrm>
              <a:off x="9241112" y="5994888"/>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8.3</a:t>
              </a:r>
              <a:endParaRPr b="0" i="0" sz="2400" u="none" cap="none" strike="noStrike">
                <a:solidFill>
                  <a:schemeClr val="accent1"/>
                </a:solidFill>
                <a:latin typeface="Arial"/>
                <a:ea typeface="Arial"/>
                <a:cs typeface="Arial"/>
                <a:sym typeface="Arial"/>
              </a:endParaRPr>
            </a:p>
          </p:txBody>
        </p:sp>
        <p:sp>
          <p:nvSpPr>
            <p:cNvPr id="1232" name="Google Shape;1232;p54"/>
            <p:cNvSpPr txBox="1"/>
            <p:nvPr/>
          </p:nvSpPr>
          <p:spPr>
            <a:xfrm>
              <a:off x="8650215" y="5042792"/>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66</a:t>
              </a:r>
              <a:endParaRPr b="0" i="0" sz="2400" u="none" cap="none" strike="noStrike">
                <a:solidFill>
                  <a:schemeClr val="lt2"/>
                </a:solidFill>
                <a:latin typeface="Arial"/>
                <a:ea typeface="Arial"/>
                <a:cs typeface="Arial"/>
                <a:sym typeface="Arial"/>
              </a:endParaRPr>
            </a:p>
          </p:txBody>
        </p:sp>
        <p:sp>
          <p:nvSpPr>
            <p:cNvPr id="1233" name="Google Shape;1233;p54"/>
            <p:cNvSpPr txBox="1"/>
            <p:nvPr/>
          </p:nvSpPr>
          <p:spPr>
            <a:xfrm>
              <a:off x="10941109" y="5625190"/>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18</a:t>
              </a:r>
              <a:endParaRPr b="0" i="0" sz="2400" u="none" cap="none" strike="noStrike">
                <a:solidFill>
                  <a:schemeClr val="accent1"/>
                </a:solidFill>
                <a:latin typeface="Arial"/>
                <a:ea typeface="Arial"/>
                <a:cs typeface="Arial"/>
                <a:sym typeface="Arial"/>
              </a:endParaRPr>
            </a:p>
          </p:txBody>
        </p:sp>
        <p:sp>
          <p:nvSpPr>
            <p:cNvPr id="1234" name="Google Shape;1234;p54"/>
            <p:cNvSpPr txBox="1"/>
            <p:nvPr/>
          </p:nvSpPr>
          <p:spPr>
            <a:xfrm>
              <a:off x="10350212" y="5970472"/>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11</a:t>
              </a:r>
              <a:endParaRPr b="0" i="0" sz="2400" u="none" cap="none" strike="noStrike">
                <a:solidFill>
                  <a:schemeClr val="lt2"/>
                </a:solidFill>
                <a:latin typeface="Arial"/>
                <a:ea typeface="Arial"/>
                <a:cs typeface="Arial"/>
                <a:sym typeface="Arial"/>
              </a:endParaRPr>
            </a:p>
          </p:txBody>
        </p:sp>
        <p:sp>
          <p:nvSpPr>
            <p:cNvPr id="1235" name="Google Shape;1235;p54"/>
            <p:cNvSpPr txBox="1"/>
            <p:nvPr/>
          </p:nvSpPr>
          <p:spPr>
            <a:xfrm>
              <a:off x="12655508" y="6708405"/>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1.5</a:t>
              </a:r>
              <a:endParaRPr b="0" i="0" sz="2400" u="none" cap="none" strike="noStrike">
                <a:solidFill>
                  <a:schemeClr val="accent1"/>
                </a:solidFill>
                <a:latin typeface="Arial"/>
                <a:ea typeface="Arial"/>
                <a:cs typeface="Arial"/>
                <a:sym typeface="Arial"/>
              </a:endParaRPr>
            </a:p>
          </p:txBody>
        </p:sp>
        <p:sp>
          <p:nvSpPr>
            <p:cNvPr id="1236" name="Google Shape;1236;p54"/>
            <p:cNvSpPr txBox="1"/>
            <p:nvPr/>
          </p:nvSpPr>
          <p:spPr>
            <a:xfrm>
              <a:off x="12109714" y="5767538"/>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17</a:t>
              </a:r>
              <a:endParaRPr b="0" i="0" sz="2400" u="none" cap="none" strike="noStrike">
                <a:solidFill>
                  <a:schemeClr val="lt2"/>
                </a:solidFill>
                <a:latin typeface="Arial"/>
                <a:ea typeface="Arial"/>
                <a:cs typeface="Arial"/>
                <a:sym typeface="Arial"/>
              </a:endParaRPr>
            </a:p>
          </p:txBody>
        </p:sp>
        <p:sp>
          <p:nvSpPr>
            <p:cNvPr id="1237" name="Google Shape;1237;p54"/>
            <p:cNvSpPr txBox="1"/>
            <p:nvPr/>
          </p:nvSpPr>
          <p:spPr>
            <a:xfrm>
              <a:off x="14327917" y="6820921"/>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1.1</a:t>
              </a:r>
              <a:endParaRPr b="0" i="0" sz="2400" u="none" cap="none" strike="noStrike">
                <a:solidFill>
                  <a:schemeClr val="accent1"/>
                </a:solidFill>
                <a:latin typeface="Arial"/>
                <a:ea typeface="Arial"/>
                <a:cs typeface="Arial"/>
                <a:sym typeface="Arial"/>
              </a:endParaRPr>
            </a:p>
          </p:txBody>
        </p:sp>
        <p:sp>
          <p:nvSpPr>
            <p:cNvPr id="1238" name="Google Shape;1238;p54"/>
            <p:cNvSpPr txBox="1"/>
            <p:nvPr/>
          </p:nvSpPr>
          <p:spPr>
            <a:xfrm>
              <a:off x="13790061" y="6513505"/>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3.5</a:t>
              </a:r>
              <a:endParaRPr b="0" i="0" sz="2400" u="none" cap="none" strike="noStrike">
                <a:solidFill>
                  <a:schemeClr val="lt2"/>
                </a:solidFill>
                <a:latin typeface="Arial"/>
                <a:ea typeface="Arial"/>
                <a:cs typeface="Arial"/>
                <a:sym typeface="Arial"/>
              </a:endParaRPr>
            </a:p>
          </p:txBody>
        </p:sp>
        <p:sp>
          <p:nvSpPr>
            <p:cNvPr id="1239" name="Google Shape;1239;p54"/>
            <p:cNvSpPr txBox="1"/>
            <p:nvPr/>
          </p:nvSpPr>
          <p:spPr>
            <a:xfrm>
              <a:off x="3670039"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FFT</a:t>
              </a:r>
              <a:endParaRPr b="0" i="0" sz="2400" u="none" cap="none" strike="noStrike">
                <a:solidFill>
                  <a:srgbClr val="868686"/>
                </a:solidFill>
                <a:latin typeface="Arial"/>
                <a:ea typeface="Arial"/>
                <a:cs typeface="Arial"/>
                <a:sym typeface="Arial"/>
              </a:endParaRPr>
            </a:p>
          </p:txBody>
        </p:sp>
        <p:sp>
          <p:nvSpPr>
            <p:cNvPr id="1240" name="Google Shape;1240;p54"/>
            <p:cNvSpPr txBox="1"/>
            <p:nvPr/>
          </p:nvSpPr>
          <p:spPr>
            <a:xfrm>
              <a:off x="5285999" y="7982630"/>
              <a:ext cx="1231108"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Array Slicing</a:t>
              </a:r>
              <a:endParaRPr b="0" i="0" sz="2400" u="none" cap="none" strike="noStrike">
                <a:solidFill>
                  <a:srgbClr val="868686"/>
                </a:solidFill>
                <a:latin typeface="Arial"/>
                <a:ea typeface="Arial"/>
                <a:cs typeface="Arial"/>
                <a:sym typeface="Arial"/>
              </a:endParaRPr>
            </a:p>
          </p:txBody>
        </p:sp>
        <p:sp>
          <p:nvSpPr>
            <p:cNvPr id="1241" name="Google Shape;1241;p54"/>
            <p:cNvSpPr txBox="1"/>
            <p:nvPr/>
          </p:nvSpPr>
          <p:spPr>
            <a:xfrm>
              <a:off x="7027388"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Stencil</a:t>
              </a:r>
              <a:endParaRPr b="0" i="0" sz="2400" u="none" cap="none" strike="noStrike">
                <a:solidFill>
                  <a:srgbClr val="868686"/>
                </a:solidFill>
                <a:latin typeface="Arial"/>
                <a:ea typeface="Arial"/>
                <a:cs typeface="Arial"/>
                <a:sym typeface="Arial"/>
              </a:endParaRPr>
            </a:p>
          </p:txBody>
        </p:sp>
        <p:sp>
          <p:nvSpPr>
            <p:cNvPr id="1242" name="Google Shape;1242;p54"/>
            <p:cNvSpPr txBox="1"/>
            <p:nvPr/>
          </p:nvSpPr>
          <p:spPr>
            <a:xfrm>
              <a:off x="8734258"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Sum</a:t>
              </a:r>
              <a:endParaRPr b="0" i="0" sz="2400" u="none" cap="none" strike="noStrike">
                <a:solidFill>
                  <a:srgbClr val="868686"/>
                </a:solidFill>
                <a:latin typeface="Arial"/>
                <a:ea typeface="Arial"/>
                <a:cs typeface="Arial"/>
                <a:sym typeface="Arial"/>
              </a:endParaRPr>
            </a:p>
          </p:txBody>
        </p:sp>
        <p:sp>
          <p:nvSpPr>
            <p:cNvPr id="1243" name="Google Shape;1243;p54"/>
            <p:cNvSpPr txBox="1"/>
            <p:nvPr/>
          </p:nvSpPr>
          <p:spPr>
            <a:xfrm>
              <a:off x="10150461" y="7959115"/>
              <a:ext cx="1738266"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Matrix Multiplication</a:t>
              </a:r>
              <a:endParaRPr b="0" i="0" sz="2400" u="none" cap="none" strike="noStrike">
                <a:solidFill>
                  <a:srgbClr val="868686"/>
                </a:solidFill>
                <a:latin typeface="Arial"/>
                <a:ea typeface="Arial"/>
                <a:cs typeface="Arial"/>
                <a:sym typeface="Arial"/>
              </a:endParaRPr>
            </a:p>
          </p:txBody>
        </p:sp>
        <p:sp>
          <p:nvSpPr>
            <p:cNvPr id="1244" name="Google Shape;1244;p54"/>
            <p:cNvSpPr txBox="1"/>
            <p:nvPr/>
          </p:nvSpPr>
          <p:spPr>
            <a:xfrm>
              <a:off x="12169622"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SVD</a:t>
              </a:r>
              <a:endParaRPr b="0" i="0" sz="2400" u="none" cap="none" strike="noStrike">
                <a:solidFill>
                  <a:srgbClr val="868686"/>
                </a:solidFill>
                <a:latin typeface="Arial"/>
                <a:ea typeface="Arial"/>
                <a:cs typeface="Arial"/>
                <a:sym typeface="Arial"/>
              </a:endParaRPr>
            </a:p>
          </p:txBody>
        </p:sp>
        <p:sp>
          <p:nvSpPr>
            <p:cNvPr id="1245" name="Google Shape;1245;p54"/>
            <p:cNvSpPr txBox="1"/>
            <p:nvPr/>
          </p:nvSpPr>
          <p:spPr>
            <a:xfrm>
              <a:off x="13629313" y="7959060"/>
              <a:ext cx="1627317"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Standard Deviation</a:t>
              </a:r>
              <a:endParaRPr b="0" i="0" sz="2400" u="none" cap="none" strike="noStrike">
                <a:solidFill>
                  <a:srgbClr val="868686"/>
                </a:solidFill>
                <a:latin typeface="Arial"/>
                <a:ea typeface="Arial"/>
                <a:cs typeface="Arial"/>
                <a:sym typeface="Arial"/>
              </a:endParaRPr>
            </a:p>
          </p:txBody>
        </p:sp>
      </p:grpSp>
      <p:sp>
        <p:nvSpPr>
          <p:cNvPr id="1246" name="Google Shape;1246;p54"/>
          <p:cNvSpPr txBox="1"/>
          <p:nvPr/>
        </p:nvSpPr>
        <p:spPr>
          <a:xfrm>
            <a:off x="2220893" y="4939493"/>
            <a:ext cx="70380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pic>
        <p:nvPicPr>
          <p:cNvPr id="1252" name="Google Shape;1252;p55"/>
          <p:cNvPicPr preferRelativeResize="0"/>
          <p:nvPr/>
        </p:nvPicPr>
        <p:blipFill rotWithShape="1">
          <a:blip r:embed="rId3">
            <a:alphaModFix/>
          </a:blip>
          <a:srcRect b="0" l="0" r="0" t="0"/>
          <a:stretch/>
        </p:blipFill>
        <p:spPr>
          <a:xfrm>
            <a:off x="3621023" y="3327017"/>
            <a:ext cx="11045954" cy="6043380"/>
          </a:xfrm>
          <a:prstGeom prst="rect">
            <a:avLst/>
          </a:prstGeom>
          <a:noFill/>
          <a:ln>
            <a:noFill/>
          </a:ln>
        </p:spPr>
      </p:pic>
      <p:sp>
        <p:nvSpPr>
          <p:cNvPr id="1253" name="Google Shape;1253;p5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SVD Benchmark</a:t>
            </a:r>
            <a:endParaRPr/>
          </a:p>
        </p:txBody>
      </p:sp>
      <p:sp>
        <p:nvSpPr>
          <p:cNvPr id="1254" name="Google Shape;1254;p5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nvSpPr>
        <p:spPr>
          <a:xfrm>
            <a:off x="14712080" y="4965009"/>
            <a:ext cx="3105408" cy="1219205"/>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accent4"/>
                </a:solidFill>
                <a:latin typeface="Trebuchet MS"/>
                <a:ea typeface="Trebuchet MS"/>
                <a:cs typeface="Trebuchet MS"/>
                <a:sym typeface="Trebuchet MS"/>
              </a:rPr>
              <a:t>25-100x Improvement</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Less Code</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Language Flexible</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Primarily In-Memory</a:t>
            </a:r>
            <a:endParaRPr b="0" i="0" sz="2000" u="none" cap="none" strike="noStrike">
              <a:solidFill>
                <a:schemeClr val="accent4"/>
              </a:solidFill>
              <a:latin typeface="Arial"/>
              <a:ea typeface="Arial"/>
              <a:cs typeface="Arial"/>
              <a:sym typeface="Arial"/>
            </a:endParaRPr>
          </a:p>
        </p:txBody>
      </p:sp>
      <p:sp>
        <p:nvSpPr>
          <p:cNvPr id="122" name="Google Shape;122;p20"/>
          <p:cNvSpPr/>
          <p:nvPr/>
        </p:nvSpPr>
        <p:spPr>
          <a:xfrm>
            <a:off x="949058"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23" name="Google Shape;123;p20"/>
          <p:cNvSpPr/>
          <p:nvPr/>
        </p:nvSpPr>
        <p:spPr>
          <a:xfrm>
            <a:off x="5395159"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124" name="Google Shape;124;p20"/>
          <p:cNvSpPr/>
          <p:nvPr/>
        </p:nvSpPr>
        <p:spPr>
          <a:xfrm>
            <a:off x="6439409"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25" name="Google Shape;125;p20"/>
          <p:cNvSpPr/>
          <p:nvPr/>
        </p:nvSpPr>
        <p:spPr>
          <a:xfrm>
            <a:off x="10877445"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126" name="Google Shape;126;p20"/>
          <p:cNvSpPr/>
          <p:nvPr/>
        </p:nvSpPr>
        <p:spPr>
          <a:xfrm>
            <a:off x="11914303" y="3711885"/>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27" name="Google Shape;127;p20"/>
          <p:cNvSpPr/>
          <p:nvPr/>
        </p:nvSpPr>
        <p:spPr>
          <a:xfrm>
            <a:off x="1920383" y="3710472"/>
            <a:ext cx="3480702"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128" name="Google Shape;128;p20"/>
          <p:cNvSpPr/>
          <p:nvPr/>
        </p:nvSpPr>
        <p:spPr>
          <a:xfrm>
            <a:off x="7407508" y="3710472"/>
            <a:ext cx="3474775"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129" name="Google Shape;129;p20"/>
          <p:cNvSpPr/>
          <p:nvPr/>
        </p:nvSpPr>
        <p:spPr>
          <a:xfrm>
            <a:off x="12881350" y="3710472"/>
            <a:ext cx="3474775"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130" name="Google Shape;130;p20"/>
          <p:cNvSpPr/>
          <p:nvPr/>
        </p:nvSpPr>
        <p:spPr>
          <a:xfrm>
            <a:off x="949058" y="5701801"/>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31" name="Google Shape;131;p20"/>
          <p:cNvSpPr/>
          <p:nvPr/>
        </p:nvSpPr>
        <p:spPr>
          <a:xfrm>
            <a:off x="1920383" y="5702155"/>
            <a:ext cx="2779820"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132" name="Google Shape;132;p20"/>
          <p:cNvSpPr/>
          <p:nvPr/>
        </p:nvSpPr>
        <p:spPr>
          <a:xfrm>
            <a:off x="4700206" y="5701460"/>
            <a:ext cx="2779820"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133" name="Google Shape;133;p20"/>
          <p:cNvSpPr/>
          <p:nvPr/>
        </p:nvSpPr>
        <p:spPr>
          <a:xfrm>
            <a:off x="7478416" y="5701460"/>
            <a:ext cx="2779820"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134" name="Google Shape;134;p20"/>
          <p:cNvSpPr/>
          <p:nvPr/>
        </p:nvSpPr>
        <p:spPr>
          <a:xfrm>
            <a:off x="947446" y="7693129"/>
            <a:ext cx="973120" cy="1000778"/>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35" name="Google Shape;135;p20"/>
          <p:cNvSpPr/>
          <p:nvPr/>
        </p:nvSpPr>
        <p:spPr>
          <a:xfrm>
            <a:off x="1920383" y="7693699"/>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136" name="Google Shape;136;p20"/>
          <p:cNvSpPr/>
          <p:nvPr/>
        </p:nvSpPr>
        <p:spPr>
          <a:xfrm>
            <a:off x="2464641" y="7693699"/>
            <a:ext cx="624273" cy="1000060"/>
          </a:xfrm>
          <a:prstGeom prst="rect">
            <a:avLst/>
          </a:prstGeom>
          <a:solidFill>
            <a:srgbClr val="40C9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Query</a:t>
            </a:r>
            <a:endParaRPr b="0" i="0" sz="1400" u="none" cap="none" strike="noStrike">
              <a:solidFill>
                <a:srgbClr val="000000"/>
              </a:solidFill>
              <a:latin typeface="Trebuchet MS"/>
              <a:ea typeface="Trebuchet MS"/>
              <a:cs typeface="Trebuchet MS"/>
              <a:sym typeface="Trebuchet MS"/>
            </a:endParaRPr>
          </a:p>
        </p:txBody>
      </p:sp>
      <p:sp>
        <p:nvSpPr>
          <p:cNvPr id="137" name="Google Shape;137;p20"/>
          <p:cNvSpPr/>
          <p:nvPr/>
        </p:nvSpPr>
        <p:spPr>
          <a:xfrm>
            <a:off x="3088911" y="7693712"/>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138" name="Google Shape;138;p20"/>
          <p:cNvSpPr/>
          <p:nvPr/>
        </p:nvSpPr>
        <p:spPr>
          <a:xfrm>
            <a:off x="3713199" y="7693699"/>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139" name="Google Shape;139;p20"/>
          <p:cNvSpPr/>
          <p:nvPr/>
        </p:nvSpPr>
        <p:spPr>
          <a:xfrm>
            <a:off x="4257458" y="7693699"/>
            <a:ext cx="624273" cy="1000060"/>
          </a:xfrm>
          <a:prstGeom prst="rect">
            <a:avLst/>
          </a:prstGeom>
          <a:solidFill>
            <a:srgbClr val="FDB42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ETL</a:t>
            </a:r>
            <a:endParaRPr b="0" i="0" sz="1400" u="none" cap="none" strike="noStrike">
              <a:solidFill>
                <a:srgbClr val="000000"/>
              </a:solidFill>
              <a:latin typeface="Trebuchet MS"/>
              <a:ea typeface="Trebuchet MS"/>
              <a:cs typeface="Trebuchet MS"/>
              <a:sym typeface="Trebuchet MS"/>
            </a:endParaRPr>
          </a:p>
        </p:txBody>
      </p:sp>
      <p:sp>
        <p:nvSpPr>
          <p:cNvPr id="140" name="Google Shape;140;p20"/>
          <p:cNvSpPr/>
          <p:nvPr/>
        </p:nvSpPr>
        <p:spPr>
          <a:xfrm>
            <a:off x="4881741" y="7693712"/>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141" name="Google Shape;141;p20"/>
          <p:cNvSpPr/>
          <p:nvPr/>
        </p:nvSpPr>
        <p:spPr>
          <a:xfrm>
            <a:off x="5509106" y="7693699"/>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142" name="Google Shape;142;p20"/>
          <p:cNvSpPr/>
          <p:nvPr/>
        </p:nvSpPr>
        <p:spPr>
          <a:xfrm>
            <a:off x="6053365" y="7693699"/>
            <a:ext cx="624273" cy="1000060"/>
          </a:xfrm>
          <a:prstGeom prst="rect">
            <a:avLst/>
          </a:prstGeom>
          <a:solidFill>
            <a:srgbClr val="D029C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ML</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Train</a:t>
            </a:r>
            <a:endParaRPr b="0" i="0" sz="1400" u="none" cap="none" strike="noStrike">
              <a:solidFill>
                <a:srgbClr val="000000"/>
              </a:solidFill>
              <a:latin typeface="Trebuchet MS"/>
              <a:ea typeface="Trebuchet MS"/>
              <a:cs typeface="Trebuchet MS"/>
              <a:sym typeface="Trebuchet MS"/>
            </a:endParaRPr>
          </a:p>
        </p:txBody>
      </p:sp>
      <p:cxnSp>
        <p:nvCxnSpPr>
          <p:cNvPr id="143" name="Google Shape;143;p20"/>
          <p:cNvCxnSpPr/>
          <p:nvPr/>
        </p:nvCxnSpPr>
        <p:spPr>
          <a:xfrm flipH="1">
            <a:off x="10503936" y="4941429"/>
            <a:ext cx="4114800" cy="1280100"/>
          </a:xfrm>
          <a:prstGeom prst="bentConnector3">
            <a:avLst>
              <a:gd fmla="val 42" name="adj1"/>
            </a:avLst>
          </a:prstGeom>
          <a:noFill/>
          <a:ln cap="flat" cmpd="sng" w="12700">
            <a:solidFill>
              <a:schemeClr val="dk2"/>
            </a:solidFill>
            <a:prstDash val="solid"/>
            <a:round/>
            <a:headEnd len="sm" w="sm" type="none"/>
            <a:tailEnd len="lg" w="lg" type="triangle"/>
          </a:ln>
        </p:spPr>
      </p:cxnSp>
      <p:cxnSp>
        <p:nvCxnSpPr>
          <p:cNvPr id="144" name="Google Shape;144;p20"/>
          <p:cNvCxnSpPr/>
          <p:nvPr/>
        </p:nvCxnSpPr>
        <p:spPr>
          <a:xfrm flipH="1">
            <a:off x="6970909" y="6876683"/>
            <a:ext cx="1846500" cy="1371600"/>
          </a:xfrm>
          <a:prstGeom prst="bentConnector3">
            <a:avLst>
              <a:gd fmla="val -104" name="adj1"/>
            </a:avLst>
          </a:prstGeom>
          <a:noFill/>
          <a:ln cap="flat" cmpd="sng" w="12700">
            <a:solidFill>
              <a:schemeClr val="dk2"/>
            </a:solidFill>
            <a:prstDash val="solid"/>
            <a:round/>
            <a:headEnd len="sm" w="sm" type="none"/>
            <a:tailEnd len="lg" w="lg" type="triangle"/>
          </a:ln>
        </p:spPr>
      </p:cxnSp>
      <p:sp>
        <p:nvSpPr>
          <p:cNvPr id="145" name="Google Shape;145;p20"/>
          <p:cNvSpPr txBox="1"/>
          <p:nvPr/>
        </p:nvSpPr>
        <p:spPr>
          <a:xfrm>
            <a:off x="8910413" y="6990265"/>
            <a:ext cx="2883788" cy="1491451"/>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accent4"/>
                </a:solidFill>
                <a:latin typeface="Trebuchet MS"/>
                <a:ea typeface="Trebuchet MS"/>
                <a:cs typeface="Trebuchet MS"/>
                <a:sym typeface="Trebuchet MS"/>
              </a:rPr>
              <a:t>5-10x Improvement</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More Code</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Language Rigid</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Substantially on GPU</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t/>
            </a:r>
            <a:endParaRPr b="0" i="0" sz="2000" u="none" cap="none" strike="noStrike">
              <a:solidFill>
                <a:schemeClr val="accent4"/>
              </a:solidFill>
              <a:latin typeface="Trebuchet MS"/>
              <a:ea typeface="Trebuchet MS"/>
              <a:cs typeface="Trebuchet MS"/>
              <a:sym typeface="Trebuchet MS"/>
            </a:endParaRPr>
          </a:p>
        </p:txBody>
      </p:sp>
      <p:sp>
        <p:nvSpPr>
          <p:cNvPr id="146" name="Google Shape;146;p20"/>
          <p:cNvSpPr txBox="1"/>
          <p:nvPr/>
        </p:nvSpPr>
        <p:spPr>
          <a:xfrm>
            <a:off x="816066" y="7171763"/>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Traditional GPU Processing</a:t>
            </a:r>
            <a:endParaRPr b="0" i="0" sz="2000" u="none" cap="none" strike="noStrike">
              <a:solidFill>
                <a:schemeClr val="accent4"/>
              </a:solidFill>
              <a:latin typeface="Trebuchet MS"/>
              <a:ea typeface="Trebuchet MS"/>
              <a:cs typeface="Trebuchet MS"/>
              <a:sym typeface="Trebuchet MS"/>
            </a:endParaRPr>
          </a:p>
        </p:txBody>
      </p:sp>
      <p:sp>
        <p:nvSpPr>
          <p:cNvPr id="147" name="Google Shape;147;p20"/>
          <p:cNvSpPr txBox="1"/>
          <p:nvPr/>
        </p:nvSpPr>
        <p:spPr>
          <a:xfrm>
            <a:off x="816066" y="3171010"/>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Hadoop Processing, Reading from Disk</a:t>
            </a:r>
            <a:endParaRPr b="0" i="0" sz="1100" u="none" cap="none" strike="noStrike">
              <a:solidFill>
                <a:schemeClr val="accent4"/>
              </a:solidFill>
              <a:latin typeface="Arial"/>
              <a:ea typeface="Arial"/>
              <a:cs typeface="Arial"/>
              <a:sym typeface="Arial"/>
            </a:endParaRPr>
          </a:p>
        </p:txBody>
      </p:sp>
      <p:sp>
        <p:nvSpPr>
          <p:cNvPr id="148" name="Google Shape;148;p20"/>
          <p:cNvSpPr txBox="1"/>
          <p:nvPr/>
        </p:nvSpPr>
        <p:spPr>
          <a:xfrm>
            <a:off x="816066" y="5174391"/>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Spark In-Memory Processing</a:t>
            </a:r>
            <a:endParaRPr b="0" i="0" sz="1100" u="none" cap="none" strike="noStrike">
              <a:solidFill>
                <a:schemeClr val="accent4"/>
              </a:solidFill>
              <a:latin typeface="Arial"/>
              <a:ea typeface="Arial"/>
              <a:cs typeface="Arial"/>
              <a:sym typeface="Arial"/>
            </a:endParaRPr>
          </a:p>
        </p:txBody>
      </p:sp>
      <p:sp>
        <p:nvSpPr>
          <p:cNvPr id="149" name="Google Shape;149;p2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150" name="Google Shape;150;p2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8" name="Shape 1258"/>
        <p:cNvGrpSpPr/>
        <p:nvPr/>
      </p:nvGrpSpPr>
      <p:grpSpPr>
        <a:xfrm>
          <a:off x="0" y="0"/>
          <a:ext cx="0" cy="0"/>
          <a:chOff x="0" y="0"/>
          <a:chExt cx="0" cy="0"/>
        </a:xfrm>
      </p:grpSpPr>
      <p:sp>
        <p:nvSpPr>
          <p:cNvPr id="1259" name="Google Shape;1259;p56"/>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cuML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cxnSp>
        <p:nvCxnSpPr>
          <p:cNvPr id="1265" name="Google Shape;1265;p57"/>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1266" name="Google Shape;1266;p57"/>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PyTorch, TensorFlow, MxNet</a:t>
            </a:r>
            <a:endParaRPr b="0" i="0" sz="18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
        <p:nvSpPr>
          <p:cNvPr id="1267" name="Google Shape;1267;p57"/>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1268" name="Google Shape;1268;p57"/>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cxnSp>
        <p:nvCxnSpPr>
          <p:cNvPr id="1269" name="Google Shape;1269;p57"/>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1270" name="Google Shape;1270;p57"/>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1271" name="Google Shape;1271;p57"/>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1272" name="Google Shape;1272;p57"/>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1273" name="Google Shape;1273;p57"/>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274" name="Google Shape;1274;p57"/>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275" name="Google Shape;1275;p57"/>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1800" u="none" cap="none" strike="noStrike">
              <a:solidFill>
                <a:srgbClr val="DBBDFF"/>
              </a:solidFill>
              <a:latin typeface="Arial"/>
              <a:ea typeface="Arial"/>
              <a:cs typeface="Arial"/>
              <a:sym typeface="Arial"/>
            </a:endParaRPr>
          </a:p>
        </p:txBody>
      </p:sp>
      <p:sp>
        <p:nvSpPr>
          <p:cNvPr id="1276" name="Google Shape;1276;p57"/>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1800" u="none" cap="none" strike="noStrike">
              <a:solidFill>
                <a:srgbClr val="DBBDFF"/>
              </a:solidFill>
              <a:latin typeface="Arial"/>
              <a:ea typeface="Arial"/>
              <a:cs typeface="Arial"/>
              <a:sym typeface="Arial"/>
            </a:endParaRPr>
          </a:p>
        </p:txBody>
      </p:sp>
      <p:cxnSp>
        <p:nvCxnSpPr>
          <p:cNvPr id="1277" name="Google Shape;1277;p57"/>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278" name="Google Shape;1278;p57"/>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279" name="Google Shape;1279;p57"/>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280" name="Google Shape;1280;p57"/>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281" name="Google Shape;1281;p57"/>
          <p:cNvPicPr preferRelativeResize="0"/>
          <p:nvPr/>
        </p:nvPicPr>
        <p:blipFill rotWithShape="1">
          <a:blip r:embed="rId3">
            <a:alphaModFix/>
          </a:blip>
          <a:srcRect b="0" l="0" r="0" t="0"/>
          <a:stretch/>
        </p:blipFill>
        <p:spPr>
          <a:xfrm>
            <a:off x="7451909" y="7988850"/>
            <a:ext cx="1226463" cy="561140"/>
          </a:xfrm>
          <a:prstGeom prst="rect">
            <a:avLst/>
          </a:prstGeom>
          <a:noFill/>
          <a:ln>
            <a:noFill/>
          </a:ln>
        </p:spPr>
      </p:pic>
      <p:cxnSp>
        <p:nvCxnSpPr>
          <p:cNvPr id="1282" name="Google Shape;1282;p57"/>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283" name="Google Shape;1283;p5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Machine Learning</a:t>
            </a:r>
            <a:endParaRPr/>
          </a:p>
        </p:txBody>
      </p:sp>
      <p:sp>
        <p:nvSpPr>
          <p:cNvPr id="1284" name="Google Shape;1284;p5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More Models More Problems</a:t>
            </a:r>
            <a:endParaRPr/>
          </a:p>
        </p:txBody>
      </p:sp>
      <p:sp>
        <p:nvSpPr>
          <p:cNvPr id="1285" name="Google Shape;1285;p57"/>
          <p:cNvSpPr/>
          <p:nvPr/>
        </p:nvSpPr>
        <p:spPr>
          <a:xfrm>
            <a:off x="1402055" y="2693403"/>
            <a:ext cx="149733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286" name="Google Shape;1286;p57"/>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1" name="Shape 1291"/>
        <p:cNvGrpSpPr/>
        <p:nvPr/>
      </p:nvGrpSpPr>
      <p:grpSpPr>
        <a:xfrm>
          <a:off x="0" y="0"/>
          <a:ext cx="0" cy="0"/>
          <a:chOff x="0" y="0"/>
          <a:chExt cx="0" cy="0"/>
        </a:xfrm>
      </p:grpSpPr>
      <p:grpSp>
        <p:nvGrpSpPr>
          <p:cNvPr id="1292" name="Google Shape;1292;p58"/>
          <p:cNvGrpSpPr/>
          <p:nvPr/>
        </p:nvGrpSpPr>
        <p:grpSpPr>
          <a:xfrm>
            <a:off x="8257687" y="7555663"/>
            <a:ext cx="1789009" cy="1099934"/>
            <a:chOff x="718275" y="2951995"/>
            <a:chExt cx="2871216" cy="876886"/>
          </a:xfrm>
        </p:grpSpPr>
        <p:sp>
          <p:nvSpPr>
            <p:cNvPr id="1293" name="Google Shape;1293;p58"/>
            <p:cNvSpPr/>
            <p:nvPr/>
          </p:nvSpPr>
          <p:spPr>
            <a:xfrm flipH="1" rot="10800000">
              <a:off x="718275" y="2951995"/>
              <a:ext cx="2871216" cy="773035"/>
            </a:xfrm>
            <a:prstGeom prst="trapezoid">
              <a:avLst>
                <a:gd fmla="val 45039"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94" name="Google Shape;1294;p58"/>
            <p:cNvSpPr/>
            <p:nvPr/>
          </p:nvSpPr>
          <p:spPr>
            <a:xfrm>
              <a:off x="1419857" y="3600840"/>
              <a:ext cx="1473096" cy="22804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295" name="Google Shape;1295;p58"/>
          <p:cNvSpPr/>
          <p:nvPr/>
        </p:nvSpPr>
        <p:spPr>
          <a:xfrm>
            <a:off x="8263814" y="7373186"/>
            <a:ext cx="1774793" cy="356277"/>
          </a:xfrm>
          <a:prstGeom prst="ellipse">
            <a:avLst/>
          </a:prstGeom>
          <a:solidFill>
            <a:schemeClr val="accent6"/>
          </a:solidFill>
          <a:ln cap="flat" cmpd="sng" w="12700">
            <a:solidFill>
              <a:srgbClr val="F6D2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96" name="Google Shape;1296;p58"/>
          <p:cNvSpPr txBox="1"/>
          <p:nvPr/>
        </p:nvSpPr>
        <p:spPr>
          <a:xfrm>
            <a:off x="8103504" y="8021707"/>
            <a:ext cx="2110365" cy="3139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SAMPLING</a:t>
            </a:r>
            <a:endParaRPr b="0" i="0" sz="1050" u="none" cap="none" strike="noStrike">
              <a:solidFill>
                <a:schemeClr val="lt1"/>
              </a:solidFill>
              <a:latin typeface="Trebuchet MS"/>
              <a:ea typeface="Trebuchet MS"/>
              <a:cs typeface="Trebuchet MS"/>
              <a:sym typeface="Trebuchet MS"/>
            </a:endParaRPr>
          </a:p>
        </p:txBody>
      </p:sp>
      <p:grpSp>
        <p:nvGrpSpPr>
          <p:cNvPr id="1297" name="Google Shape;1297;p58"/>
          <p:cNvGrpSpPr/>
          <p:nvPr/>
        </p:nvGrpSpPr>
        <p:grpSpPr>
          <a:xfrm>
            <a:off x="7773676" y="6476262"/>
            <a:ext cx="2763160" cy="1129978"/>
            <a:chOff x="718275" y="2951995"/>
            <a:chExt cx="2871216" cy="878916"/>
          </a:xfrm>
        </p:grpSpPr>
        <p:sp>
          <p:nvSpPr>
            <p:cNvPr id="1298" name="Google Shape;1298;p58"/>
            <p:cNvSpPr/>
            <p:nvPr/>
          </p:nvSpPr>
          <p:spPr>
            <a:xfrm flipH="1" rot="10800000">
              <a:off x="718275" y="2951995"/>
              <a:ext cx="2871216" cy="743731"/>
            </a:xfrm>
            <a:prstGeom prst="trapezoid">
              <a:avLst>
                <a:gd fmla="val 45039"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99" name="Google Shape;1299;p58"/>
            <p:cNvSpPr/>
            <p:nvPr/>
          </p:nvSpPr>
          <p:spPr>
            <a:xfrm>
              <a:off x="1163632" y="3546881"/>
              <a:ext cx="1977406" cy="28403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00" name="Google Shape;1300;p58"/>
          <p:cNvSpPr/>
          <p:nvPr/>
        </p:nvSpPr>
        <p:spPr>
          <a:xfrm>
            <a:off x="7780188" y="6293794"/>
            <a:ext cx="2750907" cy="356277"/>
          </a:xfrm>
          <a:prstGeom prst="ellipse">
            <a:avLst/>
          </a:prstGeom>
          <a:solidFill>
            <a:srgbClr val="5600BF"/>
          </a:solidFill>
          <a:ln cap="flat" cmpd="sng" w="12700">
            <a:solidFill>
              <a:srgbClr val="AA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301" name="Google Shape;1301;p58"/>
          <p:cNvGrpSpPr/>
          <p:nvPr/>
        </p:nvGrpSpPr>
        <p:grpSpPr>
          <a:xfrm>
            <a:off x="7270059" y="5347833"/>
            <a:ext cx="3747988" cy="1190645"/>
            <a:chOff x="718275" y="2951995"/>
            <a:chExt cx="2871216" cy="920226"/>
          </a:xfrm>
        </p:grpSpPr>
        <p:sp>
          <p:nvSpPr>
            <p:cNvPr id="1302" name="Google Shape;1302;p58"/>
            <p:cNvSpPr/>
            <p:nvPr/>
          </p:nvSpPr>
          <p:spPr>
            <a:xfrm flipH="1" rot="10800000">
              <a:off x="718275" y="2951995"/>
              <a:ext cx="2871216" cy="773035"/>
            </a:xfrm>
            <a:prstGeom prst="trapezoid">
              <a:avLst>
                <a:gd fmla="val 45039"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03" name="Google Shape;1303;p58"/>
            <p:cNvSpPr/>
            <p:nvPr/>
          </p:nvSpPr>
          <p:spPr>
            <a:xfrm>
              <a:off x="1061542" y="3563876"/>
              <a:ext cx="2182757" cy="308345"/>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04" name="Google Shape;1304;p58"/>
          <p:cNvSpPr/>
          <p:nvPr/>
        </p:nvSpPr>
        <p:spPr>
          <a:xfrm>
            <a:off x="7277895" y="5165358"/>
            <a:ext cx="3731469" cy="356277"/>
          </a:xfrm>
          <a:prstGeom prst="ellipse">
            <a:avLst/>
          </a:prstGeom>
          <a:solidFill>
            <a:schemeClr val="accent3"/>
          </a:solidFill>
          <a:ln cap="flat" cmpd="sng" w="12700">
            <a:solidFill>
              <a:srgbClr val="FFEF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305" name="Google Shape;1305;p58"/>
          <p:cNvGrpSpPr/>
          <p:nvPr/>
        </p:nvGrpSpPr>
        <p:grpSpPr>
          <a:xfrm>
            <a:off x="6651735" y="3963361"/>
            <a:ext cx="4978578" cy="1440576"/>
            <a:chOff x="664025" y="2951993"/>
            <a:chExt cx="2973315" cy="1012888"/>
          </a:xfrm>
        </p:grpSpPr>
        <p:sp>
          <p:nvSpPr>
            <p:cNvPr id="1306" name="Google Shape;1306;p58"/>
            <p:cNvSpPr/>
            <p:nvPr/>
          </p:nvSpPr>
          <p:spPr>
            <a:xfrm flipH="1" rot="10800000">
              <a:off x="664025" y="2951993"/>
              <a:ext cx="2973315" cy="878970"/>
            </a:xfrm>
            <a:prstGeom prst="trapezoid">
              <a:avLst>
                <a:gd fmla="val 45039"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07" name="Google Shape;1307;p58"/>
            <p:cNvSpPr/>
            <p:nvPr/>
          </p:nvSpPr>
          <p:spPr>
            <a:xfrm>
              <a:off x="1000260" y="3683264"/>
              <a:ext cx="2302822" cy="28161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08" name="Google Shape;1308;p58"/>
          <p:cNvSpPr/>
          <p:nvPr/>
        </p:nvSpPr>
        <p:spPr>
          <a:xfrm>
            <a:off x="6651735" y="3812001"/>
            <a:ext cx="4984529" cy="279193"/>
          </a:xfrm>
          <a:prstGeom prst="ellipse">
            <a:avLst/>
          </a:prstGeom>
          <a:solidFill>
            <a:schemeClr val="accent1"/>
          </a:solidFill>
          <a:ln cap="flat" cmpd="sng" w="12700">
            <a:solidFill>
              <a:srgbClr val="D6F4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09" name="Google Shape;1309;p58"/>
          <p:cNvSpPr txBox="1"/>
          <p:nvPr/>
        </p:nvSpPr>
        <p:spPr>
          <a:xfrm>
            <a:off x="7060676" y="4647750"/>
            <a:ext cx="4146654" cy="3139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HISTOGRAMS / DISTRIBUTIONS</a:t>
            </a:r>
            <a:endParaRPr b="0" i="0" sz="1050" u="none" cap="none" strike="noStrike">
              <a:solidFill>
                <a:schemeClr val="lt1"/>
              </a:solidFill>
              <a:latin typeface="Trebuchet MS"/>
              <a:ea typeface="Trebuchet MS"/>
              <a:cs typeface="Trebuchet MS"/>
              <a:sym typeface="Trebuchet MS"/>
            </a:endParaRPr>
          </a:p>
        </p:txBody>
      </p:sp>
      <p:sp>
        <p:nvSpPr>
          <p:cNvPr id="1310" name="Google Shape;1310;p58"/>
          <p:cNvSpPr txBox="1"/>
          <p:nvPr/>
        </p:nvSpPr>
        <p:spPr>
          <a:xfrm>
            <a:off x="7060676" y="5817114"/>
            <a:ext cx="4146654" cy="5355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DIMENSION REDUCTION</a:t>
            </a:r>
            <a:br>
              <a:rPr b="0" i="0" lang="en-US" sz="1600" u="none" cap="none" strike="noStrike">
                <a:solidFill>
                  <a:schemeClr val="lt1"/>
                </a:solidFill>
                <a:latin typeface="Trebuchet MS"/>
                <a:ea typeface="Trebuchet MS"/>
                <a:cs typeface="Trebuchet MS"/>
                <a:sym typeface="Trebuchet MS"/>
              </a:rPr>
            </a:br>
            <a:r>
              <a:rPr b="0" i="0" lang="en-US" sz="1600" u="none" cap="none" strike="noStrike">
                <a:solidFill>
                  <a:schemeClr val="lt1"/>
                </a:solidFill>
                <a:latin typeface="Trebuchet MS"/>
                <a:ea typeface="Trebuchet MS"/>
                <a:cs typeface="Trebuchet MS"/>
                <a:sym typeface="Trebuchet MS"/>
              </a:rPr>
              <a:t>FEATURE SELECTION</a:t>
            </a:r>
            <a:endParaRPr b="0" i="0" sz="1050" u="none" cap="none" strike="noStrike">
              <a:solidFill>
                <a:schemeClr val="lt1"/>
              </a:solidFill>
              <a:latin typeface="Trebuchet MS"/>
              <a:ea typeface="Trebuchet MS"/>
              <a:cs typeface="Trebuchet MS"/>
              <a:sym typeface="Trebuchet MS"/>
            </a:endParaRPr>
          </a:p>
        </p:txBody>
      </p:sp>
      <p:sp>
        <p:nvSpPr>
          <p:cNvPr id="1311" name="Google Shape;1311;p58"/>
          <p:cNvSpPr txBox="1"/>
          <p:nvPr/>
        </p:nvSpPr>
        <p:spPr>
          <a:xfrm>
            <a:off x="8086140" y="6997080"/>
            <a:ext cx="2110365" cy="3139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REMOVE OUTLIERS</a:t>
            </a:r>
            <a:endParaRPr b="0" i="0" sz="1050" u="none" cap="none" strike="noStrike">
              <a:solidFill>
                <a:schemeClr val="lt1"/>
              </a:solidFill>
              <a:latin typeface="Trebuchet MS"/>
              <a:ea typeface="Trebuchet MS"/>
              <a:cs typeface="Trebuchet MS"/>
              <a:sym typeface="Trebuchet MS"/>
            </a:endParaRPr>
          </a:p>
        </p:txBody>
      </p:sp>
      <p:sp>
        <p:nvSpPr>
          <p:cNvPr id="1312" name="Google Shape;1312;p58"/>
          <p:cNvSpPr txBox="1"/>
          <p:nvPr/>
        </p:nvSpPr>
        <p:spPr>
          <a:xfrm>
            <a:off x="7060676" y="3256836"/>
            <a:ext cx="4146654" cy="4247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accent4"/>
                </a:solidFill>
                <a:latin typeface="Trebuchet MS"/>
                <a:ea typeface="Trebuchet MS"/>
                <a:cs typeface="Trebuchet MS"/>
                <a:sym typeface="Trebuchet MS"/>
              </a:rPr>
              <a:t>MASSIVE DATASET</a:t>
            </a:r>
            <a:endParaRPr b="0" i="0" sz="1400" u="none" cap="none" strike="noStrike">
              <a:solidFill>
                <a:schemeClr val="accent4"/>
              </a:solidFill>
              <a:latin typeface="Trebuchet MS"/>
              <a:ea typeface="Trebuchet MS"/>
              <a:cs typeface="Trebuchet MS"/>
              <a:sym typeface="Trebuchet MS"/>
            </a:endParaRPr>
          </a:p>
        </p:txBody>
      </p:sp>
      <p:sp>
        <p:nvSpPr>
          <p:cNvPr id="1313" name="Google Shape;1313;p58"/>
          <p:cNvSpPr txBox="1"/>
          <p:nvPr/>
        </p:nvSpPr>
        <p:spPr>
          <a:xfrm>
            <a:off x="6337546" y="8937439"/>
            <a:ext cx="561290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Meet Reasonable Speed vs Accuracy Trade-off</a:t>
            </a:r>
            <a:endParaRPr b="0" i="0" sz="1200" u="none" cap="none" strike="noStrike">
              <a:solidFill>
                <a:schemeClr val="accent4"/>
              </a:solidFill>
              <a:latin typeface="Trebuchet MS"/>
              <a:ea typeface="Trebuchet MS"/>
              <a:cs typeface="Trebuchet MS"/>
              <a:sym typeface="Trebuchet MS"/>
            </a:endParaRPr>
          </a:p>
        </p:txBody>
      </p:sp>
      <p:sp>
        <p:nvSpPr>
          <p:cNvPr id="1314" name="Google Shape;1314;p58"/>
          <p:cNvSpPr txBox="1"/>
          <p:nvPr/>
        </p:nvSpPr>
        <p:spPr>
          <a:xfrm>
            <a:off x="1722599" y="5092131"/>
            <a:ext cx="4146653"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Better to start with as much data as</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possible and explore / preprocess to scale to performance needs.</a:t>
            </a:r>
            <a:endParaRPr/>
          </a:p>
        </p:txBody>
      </p:sp>
      <p:sp>
        <p:nvSpPr>
          <p:cNvPr id="1315" name="Google Shape;1315;p58"/>
          <p:cNvSpPr txBox="1"/>
          <p:nvPr/>
        </p:nvSpPr>
        <p:spPr>
          <a:xfrm>
            <a:off x="10987930" y="7286308"/>
            <a:ext cx="4146653" cy="5909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Iterate. Cross Validate </a:t>
            </a:r>
            <a:r>
              <a:rPr b="0" i="0" lang="en-US" sz="1800" u="none" cap="none" strike="noStrike">
                <a:solidFill>
                  <a:schemeClr val="accent4"/>
                </a:solidFill>
                <a:latin typeface="Arial"/>
                <a:ea typeface="Arial"/>
                <a:cs typeface="Arial"/>
                <a:sym typeface="Arial"/>
              </a:rPr>
              <a:t>&amp;</a:t>
            </a:r>
            <a:r>
              <a:rPr b="0" i="0" lang="en-US" sz="1800" u="none" cap="none" strike="noStrike">
                <a:solidFill>
                  <a:schemeClr val="accent4"/>
                </a:solidFill>
                <a:latin typeface="Trebuchet MS"/>
                <a:ea typeface="Trebuchet MS"/>
                <a:cs typeface="Trebuchet MS"/>
                <a:sym typeface="Trebuchet MS"/>
              </a:rPr>
              <a:t> Grid Search.</a:t>
            </a:r>
            <a:br>
              <a:rPr b="0" i="0" lang="en-US" sz="1800" u="none" cap="none" strike="noStrike">
                <a:solidFill>
                  <a:schemeClr val="accent4"/>
                </a:solidFill>
                <a:latin typeface="Trebuchet MS"/>
                <a:ea typeface="Trebuchet MS"/>
                <a:cs typeface="Trebuchet MS"/>
                <a:sym typeface="Trebuchet MS"/>
              </a:rPr>
            </a:br>
            <a:r>
              <a:rPr b="0" i="0" lang="en-US" sz="1800" u="none" cap="none" strike="noStrike">
                <a:solidFill>
                  <a:schemeClr val="accent4"/>
                </a:solidFill>
                <a:latin typeface="Trebuchet MS"/>
                <a:ea typeface="Trebuchet MS"/>
                <a:cs typeface="Trebuchet MS"/>
                <a:sym typeface="Trebuchet MS"/>
              </a:rPr>
              <a:t>Iterate Some More.</a:t>
            </a:r>
            <a:endParaRPr/>
          </a:p>
        </p:txBody>
      </p:sp>
      <p:sp>
        <p:nvSpPr>
          <p:cNvPr id="1316" name="Google Shape;1316;p58"/>
          <p:cNvSpPr txBox="1"/>
          <p:nvPr/>
        </p:nvSpPr>
        <p:spPr>
          <a:xfrm>
            <a:off x="4384707" y="7529102"/>
            <a:ext cx="3855891"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Hours? Days?</a:t>
            </a:r>
            <a:endParaRPr/>
          </a:p>
        </p:txBody>
      </p:sp>
      <p:grpSp>
        <p:nvGrpSpPr>
          <p:cNvPr id="1317" name="Google Shape;1317;p58"/>
          <p:cNvGrpSpPr/>
          <p:nvPr/>
        </p:nvGrpSpPr>
        <p:grpSpPr>
          <a:xfrm>
            <a:off x="11067377" y="4325028"/>
            <a:ext cx="3701837" cy="3701837"/>
            <a:chOff x="11390113" y="5278309"/>
            <a:chExt cx="2475615" cy="2475615"/>
          </a:xfrm>
        </p:grpSpPr>
        <p:pic>
          <p:nvPicPr>
            <p:cNvPr id="1318" name="Google Shape;1318;p58"/>
            <p:cNvPicPr preferRelativeResize="0"/>
            <p:nvPr/>
          </p:nvPicPr>
          <p:blipFill rotWithShape="1">
            <a:blip r:embed="rId3">
              <a:alphaModFix/>
            </a:blip>
            <a:srcRect b="0" l="0" r="0" t="0"/>
            <a:stretch/>
          </p:blipFill>
          <p:spPr>
            <a:xfrm>
              <a:off x="12090332" y="5846538"/>
              <a:ext cx="1266389" cy="1374599"/>
            </a:xfrm>
            <a:prstGeom prst="rect">
              <a:avLst/>
            </a:prstGeom>
            <a:noFill/>
            <a:ln>
              <a:noFill/>
            </a:ln>
          </p:spPr>
        </p:pic>
        <p:sp>
          <p:nvSpPr>
            <p:cNvPr id="1319" name="Google Shape;1319;p58"/>
            <p:cNvSpPr/>
            <p:nvPr/>
          </p:nvSpPr>
          <p:spPr>
            <a:xfrm rot="-8100000">
              <a:off x="11752658" y="5640854"/>
              <a:ext cx="1750524" cy="1750524"/>
            </a:xfrm>
            <a:prstGeom prst="arc">
              <a:avLst>
                <a:gd fmla="val 16200000" name="adj1"/>
                <a:gd fmla="val 8102444" name="adj2"/>
              </a:avLst>
            </a:prstGeom>
            <a:noFill/>
            <a:ln cap="flat" cmpd="sng" w="31750">
              <a:solidFill>
                <a:schemeClr val="lt2"/>
              </a:solidFill>
              <a:prstDash val="solid"/>
              <a:round/>
              <a:headEnd len="sm" w="sm" type="none"/>
              <a:tailEnd len="lg" w="lg"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20" name="Google Shape;1320;p58"/>
          <p:cNvSpPr/>
          <p:nvPr/>
        </p:nvSpPr>
        <p:spPr>
          <a:xfrm>
            <a:off x="5971870" y="6556114"/>
            <a:ext cx="681563" cy="885210"/>
          </a:xfrm>
          <a:prstGeom prst="downArrow">
            <a:avLst>
              <a:gd fmla="val 50000" name="adj1"/>
              <a:gd fmla="val 50000" name="adj2"/>
            </a:avLst>
          </a:prstGeom>
          <a:gradFill>
            <a:gsLst>
              <a:gs pos="0">
                <a:srgbClr val="7400FF">
                  <a:alpha val="0"/>
                </a:srgbClr>
              </a:gs>
              <a:gs pos="7000">
                <a:srgbClr val="7400FF">
                  <a:alpha val="0"/>
                </a:srgbClr>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21" name="Google Shape;1321;p58"/>
          <p:cNvSpPr txBox="1"/>
          <p:nvPr/>
        </p:nvSpPr>
        <p:spPr>
          <a:xfrm>
            <a:off x="4412375" y="6172152"/>
            <a:ext cx="3855891"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Time Increases</a:t>
            </a:r>
            <a:endParaRPr/>
          </a:p>
        </p:txBody>
      </p:sp>
      <p:sp>
        <p:nvSpPr>
          <p:cNvPr id="1322" name="Google Shape;1322;p5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Problem</a:t>
            </a:r>
            <a:endParaRPr/>
          </a:p>
        </p:txBody>
      </p:sp>
      <p:sp>
        <p:nvSpPr>
          <p:cNvPr id="1323" name="Google Shape;1323;p5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59"/>
          <p:cNvSpPr txBox="1"/>
          <p:nvPr/>
        </p:nvSpPr>
        <p:spPr>
          <a:xfrm>
            <a:off x="12881306" y="2980975"/>
            <a:ext cx="2691122" cy="1743965"/>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Dask cuML</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Dask 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Numpy</a:t>
            </a:r>
            <a:endParaRPr b="0" i="0" sz="2400" u="none" cap="none" strike="noStrike">
              <a:solidFill>
                <a:srgbClr val="4D4D4D"/>
              </a:solidFill>
              <a:latin typeface="Trebuchet MS"/>
              <a:ea typeface="Trebuchet MS"/>
              <a:cs typeface="Trebuchet MS"/>
              <a:sym typeface="Trebuchet MS"/>
            </a:endParaRPr>
          </a:p>
        </p:txBody>
      </p:sp>
      <p:sp>
        <p:nvSpPr>
          <p:cNvPr id="1329" name="Google Shape;1329;p59"/>
          <p:cNvSpPr/>
          <p:nvPr/>
        </p:nvSpPr>
        <p:spPr>
          <a:xfrm>
            <a:off x="3257550" y="2989517"/>
            <a:ext cx="6742916"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cxnSp>
        <p:nvCxnSpPr>
          <p:cNvPr id="1330" name="Google Shape;1330;p59"/>
          <p:cNvCxnSpPr/>
          <p:nvPr/>
        </p:nvCxnSpPr>
        <p:spPr>
          <a:xfrm>
            <a:off x="10364561" y="3412993"/>
            <a:ext cx="2152650" cy="0"/>
          </a:xfrm>
          <a:prstGeom prst="straightConnector1">
            <a:avLst/>
          </a:prstGeom>
          <a:noFill/>
          <a:ln cap="flat" cmpd="sng" w="31750">
            <a:solidFill>
              <a:srgbClr val="868686"/>
            </a:solidFill>
            <a:prstDash val="solid"/>
            <a:round/>
            <a:headEnd len="sm" w="sm" type="none"/>
            <a:tailEnd len="med" w="med" type="triangle"/>
          </a:ln>
        </p:spPr>
      </p:cxnSp>
      <p:sp>
        <p:nvSpPr>
          <p:cNvPr id="1331" name="Google Shape;1331;p59"/>
          <p:cNvSpPr txBox="1"/>
          <p:nvPr/>
        </p:nvSpPr>
        <p:spPr>
          <a:xfrm>
            <a:off x="12881306" y="5842918"/>
            <a:ext cx="2691122" cy="2989575"/>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Thrust</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Cub</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cuSolver</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nvGraph</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CUTLASS</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cuSparse</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cuRand</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cuBlas</a:t>
            </a:r>
            <a:endParaRPr b="0" i="0" sz="2400" u="none" cap="none" strike="noStrike">
              <a:solidFill>
                <a:srgbClr val="4D4D4D"/>
              </a:solidFill>
              <a:latin typeface="Trebuchet MS"/>
              <a:ea typeface="Trebuchet MS"/>
              <a:cs typeface="Trebuchet MS"/>
              <a:sym typeface="Trebuchet MS"/>
            </a:endParaRPr>
          </a:p>
        </p:txBody>
      </p:sp>
      <p:cxnSp>
        <p:nvCxnSpPr>
          <p:cNvPr id="1332" name="Google Shape;1332;p59"/>
          <p:cNvCxnSpPr/>
          <p:nvPr/>
        </p:nvCxnSpPr>
        <p:spPr>
          <a:xfrm>
            <a:off x="10364561" y="6937243"/>
            <a:ext cx="2152650" cy="0"/>
          </a:xfrm>
          <a:prstGeom prst="straightConnector1">
            <a:avLst/>
          </a:prstGeom>
          <a:noFill/>
          <a:ln cap="flat" cmpd="sng" w="31750">
            <a:solidFill>
              <a:srgbClr val="868686"/>
            </a:solidFill>
            <a:prstDash val="solid"/>
            <a:round/>
            <a:headEnd len="sm" w="sm" type="none"/>
            <a:tailEnd len="med" w="med" type="triangle"/>
          </a:ln>
        </p:spPr>
      </p:cxnSp>
      <p:sp>
        <p:nvSpPr>
          <p:cNvPr id="1333" name="Google Shape;1333;p59"/>
          <p:cNvSpPr/>
          <p:nvPr/>
        </p:nvSpPr>
        <p:spPr>
          <a:xfrm>
            <a:off x="3257550" y="3993265"/>
            <a:ext cx="6742916" cy="860500"/>
          </a:xfrm>
          <a:prstGeom prst="rect">
            <a:avLst/>
          </a:prstGeom>
          <a:solidFill>
            <a:srgbClr val="21A1B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1334" name="Google Shape;1334;p59"/>
          <p:cNvSpPr/>
          <p:nvPr/>
        </p:nvSpPr>
        <p:spPr>
          <a:xfrm>
            <a:off x="3257550" y="5038293"/>
            <a:ext cx="6742916" cy="860500"/>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cuML Algorithms</a:t>
            </a:r>
            <a:endParaRPr b="0" i="0" sz="2400" u="none" cap="none" strike="noStrike">
              <a:solidFill>
                <a:srgbClr val="FFFFFF"/>
              </a:solidFill>
              <a:latin typeface="Trebuchet MS"/>
              <a:ea typeface="Trebuchet MS"/>
              <a:cs typeface="Trebuchet MS"/>
              <a:sym typeface="Trebuchet MS"/>
            </a:endParaRPr>
          </a:p>
        </p:txBody>
      </p:sp>
      <p:grpSp>
        <p:nvGrpSpPr>
          <p:cNvPr id="1335" name="Google Shape;1335;p59"/>
          <p:cNvGrpSpPr/>
          <p:nvPr/>
        </p:nvGrpSpPr>
        <p:grpSpPr>
          <a:xfrm>
            <a:off x="3257565" y="6102323"/>
            <a:ext cx="6743058" cy="1688926"/>
            <a:chOff x="3257565" y="6227532"/>
            <a:chExt cx="6896245" cy="860397"/>
          </a:xfrm>
        </p:grpSpPr>
        <p:sp>
          <p:nvSpPr>
            <p:cNvPr id="1336" name="Google Shape;1336;p59"/>
            <p:cNvSpPr/>
            <p:nvPr/>
          </p:nvSpPr>
          <p:spPr>
            <a:xfrm>
              <a:off x="3257565" y="6227532"/>
              <a:ext cx="6896100" cy="327600"/>
            </a:xfrm>
            <a:prstGeom prst="rect">
              <a:avLst/>
            </a:prstGeom>
            <a:solidFill>
              <a:srgbClr val="AA66F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cuML Prims</a:t>
              </a:r>
              <a:endParaRPr b="0" i="0" sz="2400" u="none" cap="none" strike="noStrike">
                <a:solidFill>
                  <a:srgbClr val="FFFFFF"/>
                </a:solidFill>
                <a:latin typeface="Trebuchet MS"/>
                <a:ea typeface="Trebuchet MS"/>
                <a:cs typeface="Trebuchet MS"/>
                <a:sym typeface="Trebuchet MS"/>
              </a:endParaRPr>
            </a:p>
          </p:txBody>
        </p:sp>
        <p:sp>
          <p:nvSpPr>
            <p:cNvPr id="1337" name="Google Shape;1337;p59"/>
            <p:cNvSpPr/>
            <p:nvPr/>
          </p:nvSpPr>
          <p:spPr>
            <a:xfrm>
              <a:off x="3257711" y="6649629"/>
              <a:ext cx="6896100" cy="438300"/>
            </a:xfrm>
            <a:prstGeom prst="rect">
              <a:avLst/>
            </a:prstGeom>
            <a:solidFill>
              <a:srgbClr val="8B8B8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 Libraries</a:t>
              </a:r>
              <a:endParaRPr b="0" i="0" sz="2400" u="none" cap="none" strike="noStrike">
                <a:solidFill>
                  <a:srgbClr val="FFFFFF"/>
                </a:solidFill>
                <a:latin typeface="Trebuchet MS"/>
                <a:ea typeface="Trebuchet MS"/>
                <a:cs typeface="Trebuchet MS"/>
                <a:sym typeface="Trebuchet MS"/>
              </a:endParaRPr>
            </a:p>
          </p:txBody>
        </p:sp>
      </p:grpSp>
      <p:sp>
        <p:nvSpPr>
          <p:cNvPr id="1338" name="Google Shape;1338;p59"/>
          <p:cNvSpPr/>
          <p:nvPr/>
        </p:nvSpPr>
        <p:spPr>
          <a:xfrm>
            <a:off x="3257550" y="7971993"/>
            <a:ext cx="6742916"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sp>
        <p:nvSpPr>
          <p:cNvPr id="1339" name="Google Shape;1339;p5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grpSp>
        <p:nvGrpSpPr>
          <p:cNvPr id="1345" name="Google Shape;1345;p60"/>
          <p:cNvGrpSpPr/>
          <p:nvPr/>
        </p:nvGrpSpPr>
        <p:grpSpPr>
          <a:xfrm>
            <a:off x="2676939" y="3163679"/>
            <a:ext cx="5804452" cy="2685577"/>
            <a:chOff x="9925878" y="2310106"/>
            <a:chExt cx="7063900" cy="2358730"/>
          </a:xfrm>
        </p:grpSpPr>
        <p:sp>
          <p:nvSpPr>
            <p:cNvPr id="1346" name="Google Shape;1346;p60"/>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47" name="Google Shape;1347;p60"/>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grpSp>
        <p:nvGrpSpPr>
          <p:cNvPr id="1348" name="Google Shape;1348;p60"/>
          <p:cNvGrpSpPr/>
          <p:nvPr/>
        </p:nvGrpSpPr>
        <p:grpSpPr>
          <a:xfrm>
            <a:off x="9805988" y="3163679"/>
            <a:ext cx="5804452" cy="2685577"/>
            <a:chOff x="9925878" y="2310106"/>
            <a:chExt cx="7063900" cy="2358730"/>
          </a:xfrm>
        </p:grpSpPr>
        <p:sp>
          <p:nvSpPr>
            <p:cNvPr id="1349" name="Google Shape;1349;p60"/>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50" name="Google Shape;1350;p60"/>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pic>
        <p:nvPicPr>
          <p:cNvPr descr="A close up of a map&#10;&#10;Description generated with high confidence" id="1351" name="Google Shape;1351;p60"/>
          <p:cNvPicPr preferRelativeResize="0"/>
          <p:nvPr/>
        </p:nvPicPr>
        <p:blipFill rotWithShape="1">
          <a:blip r:embed="rId3">
            <a:alphaModFix/>
          </a:blip>
          <a:srcRect b="3588" l="2452" r="1329" t="2093"/>
          <a:stretch/>
        </p:blipFill>
        <p:spPr>
          <a:xfrm>
            <a:off x="2676939" y="6122504"/>
            <a:ext cx="5804452" cy="2796209"/>
          </a:xfrm>
          <a:prstGeom prst="rect">
            <a:avLst/>
          </a:prstGeom>
          <a:noFill/>
          <a:ln>
            <a:noFill/>
          </a:ln>
        </p:spPr>
      </p:pic>
      <p:pic>
        <p:nvPicPr>
          <p:cNvPr descr="A close up of a map&#10;&#10;Description generated with high confidence" id="1352" name="Google Shape;1352;p60"/>
          <p:cNvPicPr preferRelativeResize="0"/>
          <p:nvPr/>
        </p:nvPicPr>
        <p:blipFill rotWithShape="1">
          <a:blip r:embed="rId4">
            <a:alphaModFix amt="70000"/>
          </a:blip>
          <a:srcRect b="3733" l="2883" r="1129" t="1716"/>
          <a:stretch/>
        </p:blipFill>
        <p:spPr>
          <a:xfrm>
            <a:off x="9803253" y="6122504"/>
            <a:ext cx="5804452" cy="2796209"/>
          </a:xfrm>
          <a:prstGeom prst="rect">
            <a:avLst/>
          </a:prstGeom>
          <a:noFill/>
          <a:ln>
            <a:noFill/>
          </a:ln>
        </p:spPr>
      </p:pic>
      <p:sp>
        <p:nvSpPr>
          <p:cNvPr id="1353" name="Google Shape;1353;p60"/>
          <p:cNvSpPr/>
          <p:nvPr/>
        </p:nvSpPr>
        <p:spPr>
          <a:xfrm>
            <a:off x="2676939"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54" name="Google Shape;1354;p60"/>
          <p:cNvSpPr/>
          <p:nvPr/>
        </p:nvSpPr>
        <p:spPr>
          <a:xfrm>
            <a:off x="9803253"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55" name="Google Shape;1355;p6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Matches Common Python APIs</a:t>
            </a:r>
            <a:endParaRPr/>
          </a:p>
        </p:txBody>
      </p:sp>
      <p:sp>
        <p:nvSpPr>
          <p:cNvPr id="1356" name="Google Shape;1356;p6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CPU-based Clustering</a:t>
            </a:r>
            <a:endParaRPr/>
          </a:p>
        </p:txBody>
      </p:sp>
      <p:sp>
        <p:nvSpPr>
          <p:cNvPr id="1357" name="Google Shape;1357;p60"/>
          <p:cNvSpPr txBox="1"/>
          <p:nvPr/>
        </p:nvSpPr>
        <p:spPr>
          <a:xfrm>
            <a:off x="2749511" y="3516558"/>
            <a:ext cx="5697804" cy="22624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from sklearn.datasets import make_moons</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import pandas</a:t>
            </a:r>
            <a:endParaRPr/>
          </a:p>
          <a:p>
            <a:pPr indent="0" lvl="0" marL="0" marR="0" rtl="0" algn="l">
              <a:lnSpc>
                <a:spcPct val="90000"/>
              </a:lnSpc>
              <a:spcBef>
                <a:spcPts val="300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X, y = make_moons(n_samples=int(1e2), </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           	noise=0.05, random_state=0)</a:t>
            </a:r>
            <a:br>
              <a:rPr b="0" i="0" lang="en-US" sz="1600" u="none" cap="none" strike="noStrike">
                <a:solidFill>
                  <a:srgbClr val="868686"/>
                </a:solidFill>
                <a:latin typeface="Courier New"/>
                <a:ea typeface="Courier New"/>
                <a:cs typeface="Courier New"/>
                <a:sym typeface="Courier New"/>
              </a:rPr>
            </a:br>
            <a:br>
              <a:rPr b="0" i="0" lang="en-US" sz="1600" u="none" cap="none" strike="noStrike">
                <a:solidFill>
                  <a:srgbClr val="868686"/>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X = pandas.DataFrame({'fea%d'%i: X[:, i]</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           for i in range(X.shape[1])})</a:t>
            </a:r>
            <a:endParaRPr/>
          </a:p>
          <a:p>
            <a:pPr indent="0" lvl="0" marL="0" marR="0" rtl="0" algn="l">
              <a:lnSpc>
                <a:spcPct val="90000"/>
              </a:lnSpc>
              <a:spcBef>
                <a:spcPts val="3000"/>
              </a:spcBef>
              <a:spcAft>
                <a:spcPts val="0"/>
              </a:spcAft>
              <a:buClr>
                <a:schemeClr val="dk1"/>
              </a:buClr>
              <a:buSzPts val="1600"/>
              <a:buFont typeface="Arial"/>
              <a:buNone/>
            </a:pPr>
            <a:r>
              <a:t/>
            </a:r>
            <a:endParaRPr b="0" i="0" sz="1600" u="none" cap="none" strike="noStrike">
              <a:solidFill>
                <a:srgbClr val="868686"/>
              </a:solidFill>
              <a:latin typeface="Courier New"/>
              <a:ea typeface="Courier New"/>
              <a:cs typeface="Courier New"/>
              <a:sym typeface="Courier New"/>
            </a:endParaRPr>
          </a:p>
        </p:txBody>
      </p:sp>
      <p:sp>
        <p:nvSpPr>
          <p:cNvPr id="1358" name="Google Shape;1358;p60"/>
          <p:cNvSpPr txBox="1"/>
          <p:nvPr/>
        </p:nvSpPr>
        <p:spPr>
          <a:xfrm>
            <a:off x="10006453" y="3515700"/>
            <a:ext cx="5528822" cy="22624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from</a:t>
            </a:r>
            <a:r>
              <a:rPr b="0" i="0" lang="en-US" sz="1600" u="none" cap="none" strike="noStrike">
                <a:solidFill>
                  <a:srgbClr val="868686"/>
                </a:solidFill>
                <a:latin typeface="Courier New"/>
                <a:ea typeface="Courier New"/>
                <a:cs typeface="Courier New"/>
                <a:sym typeface="Courier New"/>
              </a:rPr>
              <a:t> </a:t>
            </a:r>
            <a:r>
              <a:rPr b="0" i="0" lang="en-US" sz="1600" u="none" cap="none" strike="noStrike">
                <a:solidFill>
                  <a:schemeClr val="accent4"/>
                </a:solidFill>
                <a:latin typeface="Courier New"/>
                <a:ea typeface="Courier New"/>
                <a:cs typeface="Courier New"/>
                <a:sym typeface="Courier New"/>
              </a:rPr>
              <a:t>sklearn.cluster import DBSCAN</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 = DBSCAN(eps = 0.3, min_samples = 5)</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dbscan.fit(X)</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y_hat = dbscan.predict(X)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grpSp>
        <p:nvGrpSpPr>
          <p:cNvPr id="1364" name="Google Shape;1364;p61"/>
          <p:cNvGrpSpPr/>
          <p:nvPr/>
        </p:nvGrpSpPr>
        <p:grpSpPr>
          <a:xfrm>
            <a:off x="2676939" y="3163679"/>
            <a:ext cx="5804452" cy="2685577"/>
            <a:chOff x="9925878" y="2310106"/>
            <a:chExt cx="7063900" cy="2358730"/>
          </a:xfrm>
        </p:grpSpPr>
        <p:sp>
          <p:nvSpPr>
            <p:cNvPr id="1365" name="Google Shape;1365;p61"/>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66" name="Google Shape;1366;p61"/>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grpSp>
        <p:nvGrpSpPr>
          <p:cNvPr id="1367" name="Google Shape;1367;p61"/>
          <p:cNvGrpSpPr/>
          <p:nvPr/>
        </p:nvGrpSpPr>
        <p:grpSpPr>
          <a:xfrm>
            <a:off x="9805988" y="3163679"/>
            <a:ext cx="5804452" cy="2685577"/>
            <a:chOff x="9925878" y="2310106"/>
            <a:chExt cx="7063900" cy="2358730"/>
          </a:xfrm>
        </p:grpSpPr>
        <p:sp>
          <p:nvSpPr>
            <p:cNvPr id="1368" name="Google Shape;1368;p61"/>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69" name="Google Shape;1369;p61"/>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sp>
        <p:nvSpPr>
          <p:cNvPr id="1370" name="Google Shape;1370;p61"/>
          <p:cNvSpPr txBox="1"/>
          <p:nvPr>
            <p:ph idx="1" type="body"/>
          </p:nvPr>
        </p:nvSpPr>
        <p:spPr>
          <a:xfrm>
            <a:off x="2749511" y="3511924"/>
            <a:ext cx="5697804" cy="26306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b="1" lang="en-US" sz="1600">
                <a:solidFill>
                  <a:srgbClr val="FF0000"/>
                </a:solidFill>
                <a:latin typeface="Courier New"/>
                <a:ea typeface="Courier New"/>
                <a:cs typeface="Courier New"/>
                <a:sym typeface="Courier New"/>
              </a:rPr>
              <a:t>cudf</a:t>
            </a:r>
            <a:endParaRPr b="1" sz="1600">
              <a:solidFill>
                <a:srgbClr val="FF0000"/>
              </a:solidFill>
              <a:latin typeface="Courier New"/>
              <a:ea typeface="Courier New"/>
              <a:cs typeface="Courier New"/>
              <a:sym typeface="Courier New"/>
            </a:endParaRPr>
          </a:p>
          <a:p>
            <a:pPr indent="0" lvl="0" marL="0" rtl="0" algn="l">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b="1" lang="en-US" sz="1600">
                <a:solidFill>
                  <a:srgbClr val="FF0000"/>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indent="0" lvl="0" marL="0" rtl="0" algn="l">
              <a:lnSpc>
                <a:spcPct val="90000"/>
              </a:lnSpc>
              <a:spcBef>
                <a:spcPts val="3000"/>
              </a:spcBef>
              <a:spcAft>
                <a:spcPts val="0"/>
              </a:spcAft>
              <a:buClr>
                <a:schemeClr val="dk1"/>
              </a:buClr>
              <a:buSzPts val="1600"/>
              <a:buFont typeface="Trebuchet MS"/>
              <a:buNone/>
            </a:pPr>
            <a:r>
              <a:t/>
            </a:r>
            <a:endParaRPr sz="1600">
              <a:latin typeface="Courier New"/>
              <a:ea typeface="Courier New"/>
              <a:cs typeface="Courier New"/>
              <a:sym typeface="Courier New"/>
            </a:endParaRPr>
          </a:p>
        </p:txBody>
      </p:sp>
      <p:sp>
        <p:nvSpPr>
          <p:cNvPr id="1371" name="Google Shape;1371;p61"/>
          <p:cNvSpPr txBox="1"/>
          <p:nvPr/>
        </p:nvSpPr>
        <p:spPr>
          <a:xfrm>
            <a:off x="10006453" y="3511066"/>
            <a:ext cx="5528822" cy="26306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from</a:t>
            </a:r>
            <a:r>
              <a:rPr b="0" i="0" lang="en-US" sz="1600" u="none" cap="none" strike="noStrike">
                <a:solidFill>
                  <a:srgbClr val="868686"/>
                </a:solidFill>
                <a:latin typeface="Courier New"/>
                <a:ea typeface="Courier New"/>
                <a:cs typeface="Courier New"/>
                <a:sym typeface="Courier New"/>
              </a:rPr>
              <a:t> </a:t>
            </a:r>
            <a:r>
              <a:rPr b="1" i="0" lang="en-US" sz="1600" u="none" cap="none" strike="noStrike">
                <a:solidFill>
                  <a:srgbClr val="FF0000"/>
                </a:solidFill>
                <a:latin typeface="Courier New"/>
                <a:ea typeface="Courier New"/>
                <a:cs typeface="Courier New"/>
                <a:sym typeface="Courier New"/>
              </a:rPr>
              <a:t>cuml</a:t>
            </a:r>
            <a:r>
              <a:rPr b="1" i="0" lang="en-US" sz="1600" u="none" cap="none" strike="noStrike">
                <a:solidFill>
                  <a:srgbClr val="868686"/>
                </a:solidFill>
                <a:latin typeface="Courier New"/>
                <a:ea typeface="Courier New"/>
                <a:cs typeface="Courier New"/>
                <a:sym typeface="Courier New"/>
              </a:rPr>
              <a:t> </a:t>
            </a:r>
            <a:r>
              <a:rPr b="0" i="0" lang="en-US" sz="1600" u="none" cap="none" strike="noStrike">
                <a:solidFill>
                  <a:schemeClr val="accent4"/>
                </a:solidFill>
                <a:latin typeface="Courier New"/>
                <a:ea typeface="Courier New"/>
                <a:cs typeface="Courier New"/>
                <a:sym typeface="Courier New"/>
              </a:rPr>
              <a:t>import DBSCAN</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 = DBSCAN(eps = 0.3, min_samples = 5)</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dbscan.fit(X)</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y_hat = dbscan.predict(X)</a:t>
            </a:r>
            <a:endParaRPr/>
          </a:p>
        </p:txBody>
      </p:sp>
      <p:pic>
        <p:nvPicPr>
          <p:cNvPr descr="A close up of a map&#10;&#10;Description generated with high confidence" id="1372" name="Google Shape;1372;p61"/>
          <p:cNvPicPr preferRelativeResize="0"/>
          <p:nvPr/>
        </p:nvPicPr>
        <p:blipFill rotWithShape="1">
          <a:blip r:embed="rId3">
            <a:alphaModFix/>
          </a:blip>
          <a:srcRect b="3588" l="2452" r="1329" t="2093"/>
          <a:stretch/>
        </p:blipFill>
        <p:spPr>
          <a:xfrm>
            <a:off x="2676939" y="6122504"/>
            <a:ext cx="5804452" cy="2796209"/>
          </a:xfrm>
          <a:prstGeom prst="rect">
            <a:avLst/>
          </a:prstGeom>
          <a:noFill/>
          <a:ln>
            <a:noFill/>
          </a:ln>
        </p:spPr>
      </p:pic>
      <p:pic>
        <p:nvPicPr>
          <p:cNvPr descr="A close up of a map&#10;&#10;Description generated with high confidence" id="1373" name="Google Shape;1373;p61"/>
          <p:cNvPicPr preferRelativeResize="0"/>
          <p:nvPr/>
        </p:nvPicPr>
        <p:blipFill rotWithShape="1">
          <a:blip r:embed="rId4">
            <a:alphaModFix amt="70000"/>
          </a:blip>
          <a:srcRect b="3733" l="2883" r="1129" t="1716"/>
          <a:stretch/>
        </p:blipFill>
        <p:spPr>
          <a:xfrm>
            <a:off x="9803253" y="6122504"/>
            <a:ext cx="5804452" cy="2796209"/>
          </a:xfrm>
          <a:prstGeom prst="rect">
            <a:avLst/>
          </a:prstGeom>
          <a:noFill/>
          <a:ln>
            <a:noFill/>
          </a:ln>
        </p:spPr>
      </p:pic>
      <p:sp>
        <p:nvSpPr>
          <p:cNvPr id="1374" name="Google Shape;1374;p61"/>
          <p:cNvSpPr/>
          <p:nvPr/>
        </p:nvSpPr>
        <p:spPr>
          <a:xfrm>
            <a:off x="2676939"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75" name="Google Shape;1375;p61"/>
          <p:cNvSpPr/>
          <p:nvPr/>
        </p:nvSpPr>
        <p:spPr>
          <a:xfrm>
            <a:off x="9803253"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76" name="Google Shape;1376;p6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Matches Common Python APIs</a:t>
            </a:r>
            <a:endParaRPr/>
          </a:p>
        </p:txBody>
      </p:sp>
      <p:sp>
        <p:nvSpPr>
          <p:cNvPr id="1377" name="Google Shape;1377;p6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pic>
        <p:nvPicPr>
          <p:cNvPr id="1383" name="Google Shape;1383;p62"/>
          <p:cNvPicPr preferRelativeResize="0"/>
          <p:nvPr/>
        </p:nvPicPr>
        <p:blipFill rotWithShape="1">
          <a:blip r:embed="rId3">
            <a:alphaModFix/>
          </a:blip>
          <a:srcRect b="0" l="0" r="0" t="0"/>
          <a:stretch/>
        </p:blipFill>
        <p:spPr>
          <a:xfrm>
            <a:off x="3908307" y="3830503"/>
            <a:ext cx="3166505" cy="3395266"/>
          </a:xfrm>
          <a:prstGeom prst="rect">
            <a:avLst/>
          </a:prstGeom>
          <a:noFill/>
          <a:ln>
            <a:noFill/>
          </a:ln>
        </p:spPr>
      </p:pic>
      <p:sp>
        <p:nvSpPr>
          <p:cNvPr id="1384" name="Google Shape;1384;p62"/>
          <p:cNvSpPr txBox="1"/>
          <p:nvPr/>
        </p:nvSpPr>
        <p:spPr>
          <a:xfrm>
            <a:off x="11514152" y="3405357"/>
            <a:ext cx="5552673" cy="1262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Decision Trees / </a:t>
            </a:r>
            <a:r>
              <a:rPr i="0" lang="en-US" sz="1800" u="none" cap="none" strike="noStrike">
                <a:solidFill>
                  <a:schemeClr val="accent4"/>
                </a:solidFill>
                <a:latin typeface="Trebuchet MS"/>
                <a:ea typeface="Trebuchet MS"/>
                <a:cs typeface="Trebuchet MS"/>
                <a:sym typeface="Trebuchet MS"/>
              </a:rPr>
              <a:t>Random Forests</a:t>
            </a:r>
            <a:endParaRPr/>
          </a:p>
          <a:p>
            <a:pPr indent="0" lvl="0" marL="0" marR="0" rtl="0" algn="l">
              <a:lnSpc>
                <a:spcPct val="90000"/>
              </a:lnSpc>
              <a:spcBef>
                <a:spcPts val="0"/>
              </a:spcBef>
              <a:spcAft>
                <a:spcPts val="0"/>
              </a:spcAft>
              <a:buNone/>
            </a:pPr>
            <a:r>
              <a:rPr b="1" i="0" lang="en-US" sz="1800" u="none" cap="none" strike="noStrike">
                <a:solidFill>
                  <a:schemeClr val="accent4"/>
                </a:solidFill>
                <a:latin typeface="Trebuchet MS"/>
                <a:ea typeface="Trebuchet MS"/>
                <a:cs typeface="Trebuchet MS"/>
                <a:sym typeface="Trebuchet MS"/>
              </a:rPr>
              <a:t>Linear/Lasso/Ridge Regression</a:t>
            </a:r>
            <a:endParaRPr b="1"/>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Logistic Regression</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K-Nearest Neighbors</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Support Vector Machine Classification</a:t>
            </a:r>
            <a:endParaRPr/>
          </a:p>
        </p:txBody>
      </p:sp>
      <p:sp>
        <p:nvSpPr>
          <p:cNvPr id="1385" name="Google Shape;1385;p62"/>
          <p:cNvSpPr txBox="1"/>
          <p:nvPr/>
        </p:nvSpPr>
        <p:spPr>
          <a:xfrm>
            <a:off x="11514151" y="6720090"/>
            <a:ext cx="6613211" cy="1361174"/>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i="0" lang="en-US" sz="1800" u="none" cap="none" strike="noStrike">
                <a:solidFill>
                  <a:schemeClr val="accent4"/>
                </a:solidFill>
                <a:latin typeface="Trebuchet MS"/>
                <a:ea typeface="Trebuchet MS"/>
                <a:cs typeface="Trebuchet MS"/>
                <a:sym typeface="Trebuchet MS"/>
              </a:rPr>
              <a:t>Principal Components</a:t>
            </a:r>
            <a:endParaRPr/>
          </a:p>
          <a:p>
            <a:pPr indent="0" lvl="0" marL="0" marR="0" rtl="0" algn="l">
              <a:lnSpc>
                <a:spcPct val="90000"/>
              </a:lnSpc>
              <a:spcBef>
                <a:spcPts val="0"/>
              </a:spcBef>
              <a:spcAft>
                <a:spcPts val="0"/>
              </a:spcAft>
              <a:buNone/>
            </a:pPr>
            <a:r>
              <a:rPr i="0" lang="en-US" sz="1800" u="none" cap="none" strike="noStrike">
                <a:solidFill>
                  <a:schemeClr val="accent4"/>
                </a:solidFill>
                <a:latin typeface="Trebuchet MS"/>
                <a:ea typeface="Trebuchet MS"/>
                <a:cs typeface="Trebuchet MS"/>
                <a:sym typeface="Trebuchet MS"/>
              </a:rPr>
              <a:t>Singular Value Decomposition</a:t>
            </a:r>
            <a:br>
              <a:rPr b="0" i="0" lang="en-US" sz="1800" u="none" cap="none" strike="noStrike">
                <a:solidFill>
                  <a:schemeClr val="accent4"/>
                </a:solidFill>
                <a:latin typeface="Trebuchet MS"/>
                <a:ea typeface="Trebuchet MS"/>
                <a:cs typeface="Trebuchet MS"/>
                <a:sym typeface="Trebuchet MS"/>
              </a:rPr>
            </a:br>
            <a:r>
              <a:rPr b="0" i="0" lang="en-US" sz="1800" u="none" cap="none" strike="noStrike">
                <a:solidFill>
                  <a:schemeClr val="accent4"/>
                </a:solidFill>
                <a:latin typeface="Trebuchet MS"/>
                <a:ea typeface="Trebuchet MS"/>
                <a:cs typeface="Trebuchet MS"/>
                <a:sym typeface="Trebuchet MS"/>
              </a:rPr>
              <a:t>UMAP</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Spectral Embedding</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T-SNE</a:t>
            </a:r>
            <a:endParaRPr/>
          </a:p>
        </p:txBody>
      </p:sp>
      <p:sp>
        <p:nvSpPr>
          <p:cNvPr id="1386" name="Google Shape;1386;p62"/>
          <p:cNvSpPr txBox="1"/>
          <p:nvPr/>
        </p:nvSpPr>
        <p:spPr>
          <a:xfrm>
            <a:off x="11514152" y="8293960"/>
            <a:ext cx="4686500" cy="7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Holt-Winters</a:t>
            </a:r>
            <a:endParaRPr/>
          </a:p>
          <a:p>
            <a:pPr indent="0" lvl="0" marL="0" marR="0" rtl="0" algn="l">
              <a:lnSpc>
                <a:spcPct val="90000"/>
              </a:lnSpc>
              <a:spcBef>
                <a:spcPts val="0"/>
              </a:spcBef>
              <a:spcAft>
                <a:spcPts val="0"/>
              </a:spcAft>
              <a:buNone/>
            </a:pPr>
            <a:r>
              <a:rPr b="1" lang="en-US" sz="1800">
                <a:solidFill>
                  <a:schemeClr val="accent4"/>
                </a:solidFill>
                <a:latin typeface="Trebuchet MS"/>
                <a:ea typeface="Trebuchet MS"/>
                <a:cs typeface="Trebuchet MS"/>
                <a:sym typeface="Trebuchet MS"/>
              </a:rPr>
              <a:t>Seasonal </a:t>
            </a:r>
            <a:r>
              <a:rPr b="1" i="0" lang="en-US" sz="1800" u="none" cap="none" strike="noStrike">
                <a:solidFill>
                  <a:schemeClr val="accent4"/>
                </a:solidFill>
                <a:latin typeface="Trebuchet MS"/>
                <a:ea typeface="Trebuchet MS"/>
                <a:cs typeface="Trebuchet MS"/>
                <a:sym typeface="Trebuchet MS"/>
              </a:rPr>
              <a:t>ARIMA</a:t>
            </a:r>
            <a:endParaRPr b="1"/>
          </a:p>
        </p:txBody>
      </p:sp>
      <p:sp>
        <p:nvSpPr>
          <p:cNvPr id="1387" name="Google Shape;1387;p62"/>
          <p:cNvSpPr txBox="1"/>
          <p:nvPr/>
        </p:nvSpPr>
        <p:spPr>
          <a:xfrm>
            <a:off x="3908307" y="9129224"/>
            <a:ext cx="2659958" cy="477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chemeClr val="accent4"/>
                </a:solidFill>
                <a:latin typeface="Trebuchet MS"/>
                <a:ea typeface="Trebuchet MS"/>
                <a:cs typeface="Trebuchet MS"/>
                <a:sym typeface="Trebuchet MS"/>
              </a:rPr>
              <a:t>More to come!</a:t>
            </a:r>
            <a:endParaRPr b="0" i="0" sz="3200" u="none" cap="none" strike="noStrike">
              <a:solidFill>
                <a:schemeClr val="accent4"/>
              </a:solidFill>
              <a:latin typeface="Trebuchet MS"/>
              <a:ea typeface="Trebuchet MS"/>
              <a:cs typeface="Trebuchet MS"/>
              <a:sym typeface="Trebuchet MS"/>
            </a:endParaRPr>
          </a:p>
        </p:txBody>
      </p:sp>
      <p:sp>
        <p:nvSpPr>
          <p:cNvPr id="1388" name="Google Shape;1388;p62"/>
          <p:cNvSpPr txBox="1"/>
          <p:nvPr/>
        </p:nvSpPr>
        <p:spPr>
          <a:xfrm>
            <a:off x="11514152" y="4828628"/>
            <a:ext cx="4272500" cy="721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i="0" lang="en-US" sz="1800" u="none" cap="none" strike="noStrike">
                <a:solidFill>
                  <a:schemeClr val="accent4"/>
                </a:solidFill>
                <a:latin typeface="Trebuchet MS"/>
                <a:ea typeface="Trebuchet MS"/>
                <a:cs typeface="Trebuchet MS"/>
                <a:sym typeface="Trebuchet MS"/>
              </a:rPr>
              <a:t>Random Forest / GBDT Inference</a:t>
            </a:r>
            <a:endParaRPr i="0" sz="1800" u="none" cap="none" strike="noStrike">
              <a:solidFill>
                <a:schemeClr val="accent4"/>
              </a:solidFill>
              <a:latin typeface="Trebuchet MS"/>
              <a:ea typeface="Trebuchet MS"/>
              <a:cs typeface="Trebuchet MS"/>
              <a:sym typeface="Trebuchet MS"/>
            </a:endParaRPr>
          </a:p>
        </p:txBody>
      </p:sp>
      <p:sp>
        <p:nvSpPr>
          <p:cNvPr id="1389" name="Google Shape;1389;p62"/>
          <p:cNvSpPr txBox="1"/>
          <p:nvPr/>
        </p:nvSpPr>
        <p:spPr>
          <a:xfrm>
            <a:off x="11514152" y="5769555"/>
            <a:ext cx="4272500" cy="721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1800" u="none" cap="none" strike="noStrike">
                <a:solidFill>
                  <a:schemeClr val="accent4"/>
                </a:solidFill>
                <a:latin typeface="Trebuchet MS"/>
                <a:ea typeface="Trebuchet MS"/>
                <a:cs typeface="Trebuchet MS"/>
                <a:sym typeface="Trebuchet MS"/>
              </a:rPr>
              <a:t>K-Means</a:t>
            </a:r>
            <a:endParaRPr b="1"/>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DBSCAN</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Spectral Clustering</a:t>
            </a:r>
            <a:endParaRPr/>
          </a:p>
        </p:txBody>
      </p:sp>
      <p:sp>
        <p:nvSpPr>
          <p:cNvPr id="1390" name="Google Shape;1390;p62"/>
          <p:cNvSpPr/>
          <p:nvPr/>
        </p:nvSpPr>
        <p:spPr>
          <a:xfrm>
            <a:off x="7734222" y="8286087"/>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Time Series</a:t>
            </a:r>
            <a:endParaRPr b="0" i="0" sz="2000" u="none" cap="none" strike="noStrike">
              <a:solidFill>
                <a:srgbClr val="FFFFFF"/>
              </a:solidFill>
              <a:latin typeface="Trebuchet MS"/>
              <a:ea typeface="Trebuchet MS"/>
              <a:cs typeface="Trebuchet MS"/>
              <a:sym typeface="Trebuchet MS"/>
            </a:endParaRPr>
          </a:p>
        </p:txBody>
      </p:sp>
      <p:sp>
        <p:nvSpPr>
          <p:cNvPr id="1391" name="Google Shape;1391;p62"/>
          <p:cNvSpPr/>
          <p:nvPr/>
        </p:nvSpPr>
        <p:spPr>
          <a:xfrm>
            <a:off x="7734222" y="6707734"/>
            <a:ext cx="3582865" cy="1361174"/>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Decomposition </a:t>
            </a:r>
            <a:r>
              <a:rPr b="0" i="0" lang="en-US" sz="2000" u="none" cap="none" strike="noStrike">
                <a:solidFill>
                  <a:srgbClr val="FFFFFF"/>
                </a:solidFill>
                <a:latin typeface="Arial"/>
                <a:ea typeface="Arial"/>
                <a:cs typeface="Arial"/>
                <a:sym typeface="Arial"/>
              </a:rPr>
              <a:t>&amp;</a:t>
            </a:r>
            <a:r>
              <a:rPr b="0" i="0" lang="en-US" sz="2000" u="none" cap="none" strike="noStrike">
                <a:solidFill>
                  <a:srgbClr val="FFFFFF"/>
                </a:solidFill>
                <a:latin typeface="Trebuchet MS"/>
                <a:ea typeface="Trebuchet MS"/>
                <a:cs typeface="Trebuchet MS"/>
                <a:sym typeface="Trebuchet MS"/>
              </a:rPr>
              <a:t> Dimensionality Reduction</a:t>
            </a:r>
            <a:endParaRPr b="0" i="0" sz="2000" u="none" cap="none" strike="noStrike">
              <a:solidFill>
                <a:srgbClr val="FFFFFF"/>
              </a:solidFill>
              <a:latin typeface="Trebuchet MS"/>
              <a:ea typeface="Trebuchet MS"/>
              <a:cs typeface="Trebuchet MS"/>
              <a:sym typeface="Trebuchet MS"/>
            </a:endParaRPr>
          </a:p>
        </p:txBody>
      </p:sp>
      <p:sp>
        <p:nvSpPr>
          <p:cNvPr id="1392" name="Google Shape;1392;p62"/>
          <p:cNvSpPr/>
          <p:nvPr/>
        </p:nvSpPr>
        <p:spPr>
          <a:xfrm>
            <a:off x="7734222" y="5766808"/>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Clustering</a:t>
            </a:r>
            <a:endParaRPr b="0" i="0" sz="2000" u="none" cap="none" strike="noStrike">
              <a:solidFill>
                <a:srgbClr val="FFFFFF"/>
              </a:solidFill>
              <a:latin typeface="Trebuchet MS"/>
              <a:ea typeface="Trebuchet MS"/>
              <a:cs typeface="Trebuchet MS"/>
              <a:sym typeface="Trebuchet MS"/>
            </a:endParaRPr>
          </a:p>
        </p:txBody>
      </p:sp>
      <p:sp>
        <p:nvSpPr>
          <p:cNvPr id="1393" name="Google Shape;1393;p62"/>
          <p:cNvSpPr/>
          <p:nvPr/>
        </p:nvSpPr>
        <p:spPr>
          <a:xfrm>
            <a:off x="7734222" y="4825881"/>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Inference</a:t>
            </a:r>
            <a:endParaRPr b="0" i="0" sz="2000" u="none" cap="none" strike="noStrike">
              <a:solidFill>
                <a:srgbClr val="FFFFFF"/>
              </a:solidFill>
              <a:latin typeface="Trebuchet MS"/>
              <a:ea typeface="Trebuchet MS"/>
              <a:cs typeface="Trebuchet MS"/>
              <a:sym typeface="Trebuchet MS"/>
            </a:endParaRPr>
          </a:p>
        </p:txBody>
      </p:sp>
      <p:sp>
        <p:nvSpPr>
          <p:cNvPr id="1394" name="Google Shape;1394;p62"/>
          <p:cNvSpPr/>
          <p:nvPr/>
        </p:nvSpPr>
        <p:spPr>
          <a:xfrm>
            <a:off x="7734222" y="3390516"/>
            <a:ext cx="3582865" cy="1218185"/>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Classification \ Regression</a:t>
            </a:r>
            <a:endParaRPr b="0" i="0" sz="2000" u="none" cap="none" strike="noStrike">
              <a:solidFill>
                <a:srgbClr val="FFFFFF"/>
              </a:solidFill>
              <a:latin typeface="Trebuchet MS"/>
              <a:ea typeface="Trebuchet MS"/>
              <a:cs typeface="Trebuchet MS"/>
              <a:sym typeface="Trebuchet MS"/>
            </a:endParaRPr>
          </a:p>
        </p:txBody>
      </p:sp>
      <p:sp>
        <p:nvSpPr>
          <p:cNvPr id="1395" name="Google Shape;1395;p62"/>
          <p:cNvSpPr/>
          <p:nvPr/>
        </p:nvSpPr>
        <p:spPr>
          <a:xfrm>
            <a:off x="3524729" y="8286087"/>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Hyper-parameter Tuning</a:t>
            </a:r>
            <a:endParaRPr b="0" i="0" sz="2000" u="none" cap="none" strike="noStrike">
              <a:solidFill>
                <a:srgbClr val="FFFFFF"/>
              </a:solidFill>
              <a:latin typeface="Trebuchet MS"/>
              <a:ea typeface="Trebuchet MS"/>
              <a:cs typeface="Trebuchet MS"/>
              <a:sym typeface="Trebuchet MS"/>
            </a:endParaRPr>
          </a:p>
        </p:txBody>
      </p:sp>
      <p:sp>
        <p:nvSpPr>
          <p:cNvPr id="1396" name="Google Shape;1396;p62"/>
          <p:cNvSpPr/>
          <p:nvPr/>
        </p:nvSpPr>
        <p:spPr>
          <a:xfrm>
            <a:off x="3524729" y="7345159"/>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Cross Validation</a:t>
            </a:r>
            <a:endParaRPr b="0" i="0" sz="2000" u="none" cap="none" strike="noStrike">
              <a:solidFill>
                <a:srgbClr val="FFFFFF"/>
              </a:solidFill>
              <a:latin typeface="Trebuchet MS"/>
              <a:ea typeface="Trebuchet MS"/>
              <a:cs typeface="Trebuchet MS"/>
              <a:sym typeface="Trebuchet MS"/>
            </a:endParaRPr>
          </a:p>
        </p:txBody>
      </p:sp>
      <p:sp>
        <p:nvSpPr>
          <p:cNvPr id="1397" name="Google Shape;1397;p62"/>
          <p:cNvSpPr txBox="1"/>
          <p:nvPr/>
        </p:nvSpPr>
        <p:spPr>
          <a:xfrm>
            <a:off x="14054467" y="8955442"/>
            <a:ext cx="4686500" cy="7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1" lang="en-US" sz="1400" u="none" cap="none" strike="noStrike">
                <a:solidFill>
                  <a:schemeClr val="accent4"/>
                </a:solidFill>
                <a:latin typeface="Trebuchet MS"/>
                <a:ea typeface="Trebuchet MS"/>
                <a:cs typeface="Trebuchet MS"/>
                <a:sym typeface="Trebuchet MS"/>
              </a:rPr>
              <a:t>Key:</a:t>
            </a:r>
            <a:br>
              <a:rPr b="0" i="1" lang="en-US" sz="1400" u="none" cap="none" strike="noStrike">
                <a:solidFill>
                  <a:schemeClr val="accent4"/>
                </a:solidFill>
                <a:latin typeface="Trebuchet MS"/>
                <a:ea typeface="Trebuchet MS"/>
                <a:cs typeface="Trebuchet MS"/>
                <a:sym typeface="Trebuchet MS"/>
              </a:rPr>
            </a:br>
            <a:r>
              <a:rPr b="0" i="1" lang="en-US" sz="1400" u="none" cap="none" strike="noStrike">
                <a:solidFill>
                  <a:schemeClr val="accent4"/>
                </a:solidFill>
                <a:latin typeface="Trebuchet MS"/>
                <a:ea typeface="Trebuchet MS"/>
                <a:cs typeface="Trebuchet MS"/>
                <a:sym typeface="Trebuchet MS"/>
              </a:rPr>
              <a:t>Preexisting | </a:t>
            </a:r>
            <a:r>
              <a:rPr b="1" i="1" lang="en-US" sz="1400" u="none" cap="none" strike="noStrike">
                <a:solidFill>
                  <a:schemeClr val="accent4"/>
                </a:solidFill>
                <a:latin typeface="Trebuchet MS"/>
                <a:ea typeface="Trebuchet MS"/>
                <a:cs typeface="Trebuchet MS"/>
                <a:sym typeface="Trebuchet MS"/>
              </a:rPr>
              <a:t>NEW or enhanced for 0.1</a:t>
            </a:r>
            <a:r>
              <a:rPr b="1" i="1" lang="en-US">
                <a:solidFill>
                  <a:schemeClr val="accent4"/>
                </a:solidFill>
                <a:latin typeface="Trebuchet MS"/>
                <a:ea typeface="Trebuchet MS"/>
                <a:cs typeface="Trebuchet MS"/>
                <a:sym typeface="Trebuchet MS"/>
              </a:rPr>
              <a:t>4</a:t>
            </a:r>
            <a:endParaRPr/>
          </a:p>
        </p:txBody>
      </p:sp>
      <p:sp>
        <p:nvSpPr>
          <p:cNvPr id="1398" name="Google Shape;1398;p6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Algorithms</a:t>
            </a:r>
            <a:endParaRPr/>
          </a:p>
        </p:txBody>
      </p:sp>
      <p:sp>
        <p:nvSpPr>
          <p:cNvPr id="1399" name="Google Shape;1399;p6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GPU-accelerated Scikit-Learn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cxnSp>
        <p:nvCxnSpPr>
          <p:cNvPr id="1405" name="Google Shape;1405;p63"/>
          <p:cNvCxnSpPr/>
          <p:nvPr/>
        </p:nvCxnSpPr>
        <p:spPr>
          <a:xfrm>
            <a:off x="11496418" y="5004357"/>
            <a:ext cx="5402400" cy="0"/>
          </a:xfrm>
          <a:prstGeom prst="straightConnector1">
            <a:avLst/>
          </a:prstGeom>
          <a:noFill/>
          <a:ln cap="flat" cmpd="sng" w="12700">
            <a:solidFill>
              <a:srgbClr val="B3B3B3"/>
            </a:solidFill>
            <a:prstDash val="solid"/>
            <a:round/>
            <a:headEnd len="sm" w="sm" type="none"/>
            <a:tailEnd len="sm" w="sm" type="none"/>
          </a:ln>
        </p:spPr>
      </p:cxnSp>
      <p:cxnSp>
        <p:nvCxnSpPr>
          <p:cNvPr id="1406" name="Google Shape;1406;p63"/>
          <p:cNvCxnSpPr/>
          <p:nvPr/>
        </p:nvCxnSpPr>
        <p:spPr>
          <a:xfrm>
            <a:off x="1972527" y="5283349"/>
            <a:ext cx="7587900" cy="0"/>
          </a:xfrm>
          <a:prstGeom prst="straightConnector1">
            <a:avLst/>
          </a:prstGeom>
          <a:noFill/>
          <a:ln cap="flat" cmpd="sng" w="12700">
            <a:solidFill>
              <a:srgbClr val="B3B3B3"/>
            </a:solidFill>
            <a:prstDash val="solid"/>
            <a:round/>
            <a:headEnd len="sm" w="sm" type="none"/>
            <a:tailEnd len="sm" w="sm" type="none"/>
          </a:ln>
        </p:spPr>
      </p:cxnSp>
      <p:sp>
        <p:nvSpPr>
          <p:cNvPr id="1407" name="Google Shape;1407;p6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Benchmarks: Single-GPU cuML vs Scikit-learn</a:t>
            </a:r>
            <a:endParaRPr/>
          </a:p>
        </p:txBody>
      </p:sp>
      <p:grpSp>
        <p:nvGrpSpPr>
          <p:cNvPr id="1408" name="Google Shape;1408;p63"/>
          <p:cNvGrpSpPr/>
          <p:nvPr/>
        </p:nvGrpSpPr>
        <p:grpSpPr>
          <a:xfrm>
            <a:off x="1035701" y="3111775"/>
            <a:ext cx="8823960" cy="5578127"/>
            <a:chOff x="1035700" y="3111775"/>
            <a:chExt cx="8426353" cy="5578127"/>
          </a:xfrm>
        </p:grpSpPr>
        <p:cxnSp>
          <p:nvCxnSpPr>
            <p:cNvPr id="1409" name="Google Shape;1409;p63"/>
            <p:cNvCxnSpPr/>
            <p:nvPr/>
          </p:nvCxnSpPr>
          <p:spPr>
            <a:xfrm>
              <a:off x="1917874" y="4164128"/>
              <a:ext cx="7245823" cy="0"/>
            </a:xfrm>
            <a:prstGeom prst="straightConnector1">
              <a:avLst/>
            </a:prstGeom>
            <a:noFill/>
            <a:ln cap="flat" cmpd="sng" w="12700">
              <a:solidFill>
                <a:srgbClr val="B3B3B3"/>
              </a:solidFill>
              <a:prstDash val="solid"/>
              <a:round/>
              <a:headEnd len="sm" w="sm" type="none"/>
              <a:tailEnd len="sm" w="sm" type="none"/>
            </a:ln>
          </p:spPr>
        </p:cxnSp>
        <p:cxnSp>
          <p:nvCxnSpPr>
            <p:cNvPr id="1410" name="Google Shape;1410;p63"/>
            <p:cNvCxnSpPr/>
            <p:nvPr/>
          </p:nvCxnSpPr>
          <p:spPr>
            <a:xfrm>
              <a:off x="1917875" y="3846303"/>
              <a:ext cx="7273835" cy="0"/>
            </a:xfrm>
            <a:prstGeom prst="straightConnector1">
              <a:avLst/>
            </a:prstGeom>
            <a:noFill/>
            <a:ln cap="flat" cmpd="sng" w="12700">
              <a:solidFill>
                <a:srgbClr val="B3B3B3"/>
              </a:solidFill>
              <a:prstDash val="solid"/>
              <a:round/>
              <a:headEnd len="sm" w="sm" type="none"/>
              <a:tailEnd len="sm" w="sm" type="none"/>
            </a:ln>
          </p:spPr>
        </p:cxnSp>
        <p:cxnSp>
          <p:nvCxnSpPr>
            <p:cNvPr id="1411" name="Google Shape;1411;p63"/>
            <p:cNvCxnSpPr/>
            <p:nvPr/>
          </p:nvCxnSpPr>
          <p:spPr>
            <a:xfrm>
              <a:off x="1917874" y="4692774"/>
              <a:ext cx="7245823" cy="0"/>
            </a:xfrm>
            <a:prstGeom prst="straightConnector1">
              <a:avLst/>
            </a:prstGeom>
            <a:noFill/>
            <a:ln cap="flat" cmpd="sng" w="12700">
              <a:solidFill>
                <a:srgbClr val="B3B3B3"/>
              </a:solidFill>
              <a:prstDash val="solid"/>
              <a:round/>
              <a:headEnd len="sm" w="sm" type="none"/>
              <a:tailEnd len="sm" w="sm" type="none"/>
            </a:ln>
          </p:spPr>
        </p:cxnSp>
        <p:cxnSp>
          <p:nvCxnSpPr>
            <p:cNvPr id="1412" name="Google Shape;1412;p63"/>
            <p:cNvCxnSpPr/>
            <p:nvPr/>
          </p:nvCxnSpPr>
          <p:spPr>
            <a:xfrm rot="10800000">
              <a:off x="1904200" y="7601305"/>
              <a:ext cx="7370051" cy="0"/>
            </a:xfrm>
            <a:prstGeom prst="straightConnector1">
              <a:avLst/>
            </a:prstGeom>
            <a:noFill/>
            <a:ln cap="flat" cmpd="sng" w="25400">
              <a:solidFill>
                <a:srgbClr val="B3B3B3"/>
              </a:solidFill>
              <a:prstDash val="solid"/>
              <a:round/>
              <a:headEnd len="sm" w="sm" type="none"/>
              <a:tailEnd len="sm" w="sm" type="none"/>
            </a:ln>
          </p:spPr>
        </p:cxnSp>
        <p:sp>
          <p:nvSpPr>
            <p:cNvPr id="1413" name="Google Shape;1413;p63"/>
            <p:cNvSpPr txBox="1"/>
            <p:nvPr/>
          </p:nvSpPr>
          <p:spPr>
            <a:xfrm>
              <a:off x="1209489" y="3643500"/>
              <a:ext cx="708386"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120</a:t>
              </a:r>
              <a:endParaRPr b="0" i="0" sz="2000" u="none" cap="none" strike="noStrike">
                <a:solidFill>
                  <a:srgbClr val="868686"/>
                </a:solidFill>
                <a:latin typeface="Arial"/>
                <a:ea typeface="Arial"/>
                <a:cs typeface="Arial"/>
                <a:sym typeface="Arial"/>
              </a:endParaRPr>
            </a:p>
          </p:txBody>
        </p:sp>
        <p:sp>
          <p:nvSpPr>
            <p:cNvPr id="1414" name="Google Shape;1414;p63"/>
            <p:cNvSpPr txBox="1"/>
            <p:nvPr/>
          </p:nvSpPr>
          <p:spPr>
            <a:xfrm>
              <a:off x="1062468" y="3950707"/>
              <a:ext cx="855408"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80</a:t>
              </a:r>
              <a:endParaRPr b="0" i="0" sz="2000" u="none" cap="none" strike="noStrike">
                <a:solidFill>
                  <a:srgbClr val="868686"/>
                </a:solidFill>
                <a:latin typeface="Arial"/>
                <a:ea typeface="Arial"/>
                <a:cs typeface="Arial"/>
                <a:sym typeface="Arial"/>
              </a:endParaRPr>
            </a:p>
          </p:txBody>
        </p:sp>
        <p:sp>
          <p:nvSpPr>
            <p:cNvPr id="1415" name="Google Shape;1415;p63"/>
            <p:cNvSpPr txBox="1"/>
            <p:nvPr/>
          </p:nvSpPr>
          <p:spPr>
            <a:xfrm>
              <a:off x="1635190" y="7389456"/>
              <a:ext cx="282684"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416" name="Google Shape;1416;p63"/>
            <p:cNvSpPr txBox="1"/>
            <p:nvPr/>
          </p:nvSpPr>
          <p:spPr>
            <a:xfrm>
              <a:off x="1851504" y="7661935"/>
              <a:ext cx="1043931"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PCA</a:t>
              </a:r>
              <a:endParaRPr b="0" i="0" sz="2000" u="none" cap="none" strike="noStrike">
                <a:solidFill>
                  <a:srgbClr val="868686"/>
                </a:solidFill>
                <a:latin typeface="Arial"/>
                <a:ea typeface="Arial"/>
                <a:cs typeface="Arial"/>
                <a:sym typeface="Arial"/>
              </a:endParaRPr>
            </a:p>
          </p:txBody>
        </p:sp>
        <p:sp>
          <p:nvSpPr>
            <p:cNvPr id="1417" name="Google Shape;1417;p63"/>
            <p:cNvSpPr txBox="1"/>
            <p:nvPr/>
          </p:nvSpPr>
          <p:spPr>
            <a:xfrm rot="-5400000">
              <a:off x="-338374" y="5534670"/>
              <a:ext cx="3182840" cy="434691"/>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GPU Speedup Over CPU</a:t>
              </a:r>
              <a:endParaRPr b="0" i="0" sz="2400" u="none" cap="none" strike="noStrike">
                <a:solidFill>
                  <a:srgbClr val="868686"/>
                </a:solidFill>
                <a:latin typeface="Arial"/>
                <a:ea typeface="Arial"/>
                <a:cs typeface="Arial"/>
                <a:sym typeface="Arial"/>
              </a:endParaRPr>
            </a:p>
          </p:txBody>
        </p:sp>
        <p:sp>
          <p:nvSpPr>
            <p:cNvPr id="1418" name="Google Shape;1418;p63"/>
            <p:cNvSpPr txBox="1"/>
            <p:nvPr/>
          </p:nvSpPr>
          <p:spPr>
            <a:xfrm>
              <a:off x="4548536" y="8284338"/>
              <a:ext cx="2033390" cy="405564"/>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Operation</a:t>
              </a:r>
              <a:endParaRPr b="0" i="0" sz="2000" u="none" cap="none" strike="noStrike">
                <a:solidFill>
                  <a:srgbClr val="868686"/>
                </a:solidFill>
                <a:latin typeface="Arial"/>
                <a:ea typeface="Arial"/>
                <a:cs typeface="Arial"/>
                <a:sym typeface="Arial"/>
              </a:endParaRPr>
            </a:p>
          </p:txBody>
        </p:sp>
        <p:grpSp>
          <p:nvGrpSpPr>
            <p:cNvPr id="1419" name="Google Shape;1419;p63"/>
            <p:cNvGrpSpPr/>
            <p:nvPr/>
          </p:nvGrpSpPr>
          <p:grpSpPr>
            <a:xfrm>
              <a:off x="4396207" y="3111775"/>
              <a:ext cx="2338047" cy="405609"/>
              <a:chOff x="11223171" y="3564121"/>
              <a:chExt cx="4353336" cy="408003"/>
            </a:xfrm>
          </p:grpSpPr>
          <p:sp>
            <p:nvSpPr>
              <p:cNvPr id="1420" name="Google Shape;1420;p63"/>
              <p:cNvSpPr txBox="1"/>
              <p:nvPr/>
            </p:nvSpPr>
            <p:spPr>
              <a:xfrm>
                <a:off x="11374211" y="3564124"/>
                <a:ext cx="115973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1M</a:t>
                </a:r>
                <a:endParaRPr b="0" i="0" sz="2000" u="none" cap="none" strike="noStrike">
                  <a:solidFill>
                    <a:srgbClr val="868686"/>
                  </a:solidFill>
                  <a:latin typeface="Arial"/>
                  <a:ea typeface="Arial"/>
                  <a:cs typeface="Arial"/>
                  <a:sym typeface="Arial"/>
                </a:endParaRPr>
              </a:p>
            </p:txBody>
          </p:sp>
          <p:sp>
            <p:nvSpPr>
              <p:cNvPr id="1421" name="Google Shape;1421;p63"/>
              <p:cNvSpPr txBox="1"/>
              <p:nvPr/>
            </p:nvSpPr>
            <p:spPr>
              <a:xfrm>
                <a:off x="12911462" y="3564121"/>
                <a:ext cx="115973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2M</a:t>
                </a:r>
                <a:endParaRPr b="0" i="0" sz="2000" u="none" cap="none" strike="noStrike">
                  <a:solidFill>
                    <a:srgbClr val="868686"/>
                  </a:solidFill>
                  <a:latin typeface="Arial"/>
                  <a:ea typeface="Arial"/>
                  <a:cs typeface="Arial"/>
                  <a:sym typeface="Arial"/>
                </a:endParaRPr>
              </a:p>
            </p:txBody>
          </p:sp>
          <p:sp>
            <p:nvSpPr>
              <p:cNvPr id="1422" name="Google Shape;1422;p63"/>
              <p:cNvSpPr/>
              <p:nvPr/>
            </p:nvSpPr>
            <p:spPr>
              <a:xfrm>
                <a:off x="11223171" y="3697367"/>
                <a:ext cx="235939" cy="1415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423" name="Google Shape;1423;p63"/>
              <p:cNvSpPr txBox="1"/>
              <p:nvPr/>
            </p:nvSpPr>
            <p:spPr>
              <a:xfrm>
                <a:off x="14416777" y="3564121"/>
                <a:ext cx="115973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4M</a:t>
                </a:r>
                <a:endParaRPr b="0" i="0" sz="2000" u="none" cap="none" strike="noStrike">
                  <a:solidFill>
                    <a:srgbClr val="868686"/>
                  </a:solidFill>
                  <a:latin typeface="Arial"/>
                  <a:ea typeface="Arial"/>
                  <a:cs typeface="Arial"/>
                  <a:sym typeface="Arial"/>
                </a:endParaRPr>
              </a:p>
            </p:txBody>
          </p:sp>
          <p:sp>
            <p:nvSpPr>
              <p:cNvPr id="1424" name="Google Shape;1424;p63"/>
              <p:cNvSpPr/>
              <p:nvPr/>
            </p:nvSpPr>
            <p:spPr>
              <a:xfrm>
                <a:off x="12761555" y="3697364"/>
                <a:ext cx="235939"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425" name="Google Shape;1425;p63"/>
              <p:cNvSpPr/>
              <p:nvPr/>
            </p:nvSpPr>
            <p:spPr>
              <a:xfrm>
                <a:off x="14251981" y="3697364"/>
                <a:ext cx="235939" cy="14151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grpSp>
        <p:sp>
          <p:nvSpPr>
            <p:cNvPr id="1426" name="Google Shape;1426;p63"/>
            <p:cNvSpPr/>
            <p:nvPr/>
          </p:nvSpPr>
          <p:spPr>
            <a:xfrm>
              <a:off x="2794325"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27" name="Google Shape;1427;p63"/>
            <p:cNvSpPr/>
            <p:nvPr/>
          </p:nvSpPr>
          <p:spPr>
            <a:xfrm>
              <a:off x="3065944" y="5080000"/>
              <a:ext cx="204192" cy="251374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28" name="Google Shape;1428;p63"/>
            <p:cNvSpPr/>
            <p:nvPr/>
          </p:nvSpPr>
          <p:spPr>
            <a:xfrm>
              <a:off x="3866864"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29" name="Google Shape;1429;p63"/>
            <p:cNvSpPr/>
            <p:nvPr/>
          </p:nvSpPr>
          <p:spPr>
            <a:xfrm>
              <a:off x="4931956"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30" name="Google Shape;1430;p63"/>
            <p:cNvSpPr/>
            <p:nvPr/>
          </p:nvSpPr>
          <p:spPr>
            <a:xfrm>
              <a:off x="6019392"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31" name="Google Shape;1431;p63"/>
            <p:cNvSpPr/>
            <p:nvPr/>
          </p:nvSpPr>
          <p:spPr>
            <a:xfrm>
              <a:off x="7115878" y="3634986"/>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32" name="Google Shape;1432;p63"/>
            <p:cNvSpPr/>
            <p:nvPr/>
          </p:nvSpPr>
          <p:spPr>
            <a:xfrm>
              <a:off x="8194264"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33" name="Google Shape;1433;p63"/>
            <p:cNvSpPr/>
            <p:nvPr/>
          </p:nvSpPr>
          <p:spPr>
            <a:xfrm>
              <a:off x="9274252"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434" name="Google Shape;1434;p63"/>
            <p:cNvSpPr txBox="1"/>
            <p:nvPr/>
          </p:nvSpPr>
          <p:spPr>
            <a:xfrm>
              <a:off x="1957134" y="4049106"/>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64</a:t>
              </a:r>
              <a:endParaRPr b="0" i="0" sz="1600" u="none" cap="none" strike="noStrike">
                <a:solidFill>
                  <a:schemeClr val="lt2"/>
                </a:solidFill>
                <a:latin typeface="Arial"/>
                <a:ea typeface="Arial"/>
                <a:cs typeface="Arial"/>
                <a:sym typeface="Arial"/>
              </a:endParaRPr>
            </a:p>
          </p:txBody>
        </p:sp>
        <p:sp>
          <p:nvSpPr>
            <p:cNvPr id="1435" name="Google Shape;1435;p63"/>
            <p:cNvSpPr txBox="1"/>
            <p:nvPr/>
          </p:nvSpPr>
          <p:spPr>
            <a:xfrm>
              <a:off x="2790513" y="7717354"/>
              <a:ext cx="1331705" cy="553888"/>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Linear</a:t>
              </a:r>
              <a:br>
                <a:rPr b="0" i="0" lang="en-US" sz="1600" u="none" cap="none" strike="noStrike">
                  <a:solidFill>
                    <a:srgbClr val="868686"/>
                  </a:solidFill>
                  <a:latin typeface="Trebuchet MS"/>
                  <a:ea typeface="Trebuchet MS"/>
                  <a:cs typeface="Trebuchet MS"/>
                  <a:sym typeface="Trebuchet MS"/>
                </a:rPr>
              </a:br>
              <a:r>
                <a:rPr b="0" i="0" lang="en-US" sz="1600" u="none" cap="none" strike="noStrike">
                  <a:solidFill>
                    <a:srgbClr val="868686"/>
                  </a:solidFill>
                  <a:latin typeface="Trebuchet MS"/>
                  <a:ea typeface="Trebuchet MS"/>
                  <a:cs typeface="Trebuchet MS"/>
                  <a:sym typeface="Trebuchet MS"/>
                </a:rPr>
                <a:t>Regression</a:t>
              </a:r>
              <a:endParaRPr b="0" i="0" sz="2000" u="none" cap="none" strike="noStrike">
                <a:solidFill>
                  <a:srgbClr val="868686"/>
                </a:solidFill>
                <a:latin typeface="Arial"/>
                <a:ea typeface="Arial"/>
                <a:cs typeface="Arial"/>
                <a:sym typeface="Arial"/>
              </a:endParaRPr>
            </a:p>
          </p:txBody>
        </p:sp>
        <p:sp>
          <p:nvSpPr>
            <p:cNvPr id="1436" name="Google Shape;1436;p63"/>
            <p:cNvSpPr txBox="1"/>
            <p:nvPr/>
          </p:nvSpPr>
          <p:spPr>
            <a:xfrm>
              <a:off x="3941685" y="7661935"/>
              <a:ext cx="939953"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Ridge</a:t>
              </a:r>
              <a:endParaRPr b="0" i="0" sz="2000" u="none" cap="none" strike="noStrike">
                <a:solidFill>
                  <a:srgbClr val="868686"/>
                </a:solidFill>
                <a:latin typeface="Arial"/>
                <a:ea typeface="Arial"/>
                <a:cs typeface="Arial"/>
                <a:sym typeface="Arial"/>
              </a:endParaRPr>
            </a:p>
          </p:txBody>
        </p:sp>
        <p:sp>
          <p:nvSpPr>
            <p:cNvPr id="1437" name="Google Shape;1437;p63"/>
            <p:cNvSpPr txBox="1"/>
            <p:nvPr/>
          </p:nvSpPr>
          <p:spPr>
            <a:xfrm>
              <a:off x="5051622" y="7661935"/>
              <a:ext cx="872998"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TSVD</a:t>
              </a:r>
              <a:endParaRPr b="0" i="0" sz="2000" u="none" cap="none" strike="noStrike">
                <a:solidFill>
                  <a:srgbClr val="868686"/>
                </a:solidFill>
                <a:latin typeface="Arial"/>
                <a:ea typeface="Arial"/>
                <a:cs typeface="Arial"/>
                <a:sym typeface="Arial"/>
              </a:endParaRPr>
            </a:p>
          </p:txBody>
        </p:sp>
        <p:sp>
          <p:nvSpPr>
            <p:cNvPr id="1438" name="Google Shape;1438;p63"/>
            <p:cNvSpPr txBox="1"/>
            <p:nvPr/>
          </p:nvSpPr>
          <p:spPr>
            <a:xfrm>
              <a:off x="6290292" y="7661935"/>
              <a:ext cx="718778"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SGD</a:t>
              </a:r>
              <a:endParaRPr b="0" i="0" sz="2000" u="none" cap="none" strike="noStrike">
                <a:solidFill>
                  <a:srgbClr val="868686"/>
                </a:solidFill>
                <a:latin typeface="Arial"/>
                <a:ea typeface="Arial"/>
                <a:cs typeface="Arial"/>
                <a:sym typeface="Arial"/>
              </a:endParaRPr>
            </a:p>
          </p:txBody>
        </p:sp>
        <p:sp>
          <p:nvSpPr>
            <p:cNvPr id="1439" name="Google Shape;1439;p63"/>
            <p:cNvSpPr txBox="1"/>
            <p:nvPr/>
          </p:nvSpPr>
          <p:spPr>
            <a:xfrm>
              <a:off x="7190069" y="7661935"/>
              <a:ext cx="1104398"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Lasso</a:t>
              </a:r>
              <a:endParaRPr b="0" i="0" sz="2000" u="none" cap="none" strike="noStrike">
                <a:solidFill>
                  <a:srgbClr val="868686"/>
                </a:solidFill>
                <a:latin typeface="Arial"/>
                <a:ea typeface="Arial"/>
                <a:cs typeface="Arial"/>
                <a:sym typeface="Arial"/>
              </a:endParaRPr>
            </a:p>
          </p:txBody>
        </p:sp>
        <p:sp>
          <p:nvSpPr>
            <p:cNvPr id="1440" name="Google Shape;1440;p63"/>
            <p:cNvSpPr txBox="1"/>
            <p:nvPr/>
          </p:nvSpPr>
          <p:spPr>
            <a:xfrm>
              <a:off x="8188417" y="7661935"/>
              <a:ext cx="1248859"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ElasticNet</a:t>
              </a:r>
              <a:endParaRPr b="0" i="0" sz="2000" u="none" cap="none" strike="noStrike">
                <a:solidFill>
                  <a:srgbClr val="868686"/>
                </a:solidFill>
                <a:latin typeface="Arial"/>
                <a:ea typeface="Arial"/>
                <a:cs typeface="Arial"/>
                <a:sym typeface="Arial"/>
              </a:endParaRPr>
            </a:p>
          </p:txBody>
        </p:sp>
        <p:sp>
          <p:nvSpPr>
            <p:cNvPr id="1441" name="Google Shape;1441;p63"/>
            <p:cNvSpPr txBox="1"/>
            <p:nvPr/>
          </p:nvSpPr>
          <p:spPr>
            <a:xfrm>
              <a:off x="1062468" y="4480318"/>
              <a:ext cx="855408"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40</a:t>
              </a:r>
              <a:endParaRPr b="0" i="0" sz="2000" u="none" cap="none" strike="noStrike">
                <a:solidFill>
                  <a:srgbClr val="868686"/>
                </a:solidFill>
                <a:latin typeface="Arial"/>
                <a:ea typeface="Arial"/>
                <a:cs typeface="Arial"/>
                <a:sym typeface="Arial"/>
              </a:endParaRPr>
            </a:p>
          </p:txBody>
        </p:sp>
        <p:sp>
          <p:nvSpPr>
            <p:cNvPr id="1442" name="Google Shape;1442;p63"/>
            <p:cNvSpPr/>
            <p:nvPr/>
          </p:nvSpPr>
          <p:spPr>
            <a:xfrm>
              <a:off x="3336289" y="4586014"/>
              <a:ext cx="204192" cy="30077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43" name="Google Shape;1443;p63"/>
            <p:cNvSpPr/>
            <p:nvPr/>
          </p:nvSpPr>
          <p:spPr>
            <a:xfrm>
              <a:off x="3606633" y="4277711"/>
              <a:ext cx="204192" cy="331603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44" name="Google Shape;1444;p63"/>
            <p:cNvSpPr/>
            <p:nvPr/>
          </p:nvSpPr>
          <p:spPr>
            <a:xfrm>
              <a:off x="1985355" y="4333461"/>
              <a:ext cx="204192" cy="326028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45" name="Google Shape;1445;p63"/>
            <p:cNvSpPr/>
            <p:nvPr/>
          </p:nvSpPr>
          <p:spPr>
            <a:xfrm>
              <a:off x="2255700" y="3846787"/>
              <a:ext cx="204192" cy="37469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46" name="Google Shape;1446;p63"/>
            <p:cNvSpPr/>
            <p:nvPr/>
          </p:nvSpPr>
          <p:spPr>
            <a:xfrm>
              <a:off x="4117391" y="5331468"/>
              <a:ext cx="204192" cy="226227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47" name="Google Shape;1447;p63"/>
            <p:cNvSpPr/>
            <p:nvPr/>
          </p:nvSpPr>
          <p:spPr>
            <a:xfrm>
              <a:off x="4387736" y="5079324"/>
              <a:ext cx="204192" cy="25144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48" name="Google Shape;1448;p63"/>
            <p:cNvSpPr/>
            <p:nvPr/>
          </p:nvSpPr>
          <p:spPr>
            <a:xfrm>
              <a:off x="4658080" y="4587189"/>
              <a:ext cx="204192" cy="300655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49" name="Google Shape;1449;p63"/>
            <p:cNvSpPr/>
            <p:nvPr/>
          </p:nvSpPr>
          <p:spPr>
            <a:xfrm>
              <a:off x="5192799" y="5738544"/>
              <a:ext cx="204192" cy="1855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0" name="Google Shape;1450;p63"/>
            <p:cNvSpPr/>
            <p:nvPr/>
          </p:nvSpPr>
          <p:spPr>
            <a:xfrm>
              <a:off x="5463144" y="5428680"/>
              <a:ext cx="204192" cy="21650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1" name="Google Shape;1451;p63"/>
            <p:cNvSpPr/>
            <p:nvPr/>
          </p:nvSpPr>
          <p:spPr>
            <a:xfrm>
              <a:off x="5733488" y="5140081"/>
              <a:ext cx="204192" cy="2453657"/>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2" name="Google Shape;1452;p63"/>
            <p:cNvSpPr/>
            <p:nvPr/>
          </p:nvSpPr>
          <p:spPr>
            <a:xfrm>
              <a:off x="6286433" y="5756770"/>
              <a:ext cx="204192" cy="183697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3" name="Google Shape;1453;p63"/>
            <p:cNvSpPr/>
            <p:nvPr/>
          </p:nvSpPr>
          <p:spPr>
            <a:xfrm>
              <a:off x="6556778" y="5653483"/>
              <a:ext cx="204192" cy="194025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4" name="Google Shape;1454;p63"/>
            <p:cNvSpPr/>
            <p:nvPr/>
          </p:nvSpPr>
          <p:spPr>
            <a:xfrm>
              <a:off x="6827122" y="5586650"/>
              <a:ext cx="204192" cy="200708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5" name="Google Shape;1455;p63"/>
            <p:cNvSpPr/>
            <p:nvPr/>
          </p:nvSpPr>
          <p:spPr>
            <a:xfrm>
              <a:off x="7367917" y="6242831"/>
              <a:ext cx="204192" cy="135091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6" name="Google Shape;1456;p63"/>
            <p:cNvSpPr/>
            <p:nvPr/>
          </p:nvSpPr>
          <p:spPr>
            <a:xfrm>
              <a:off x="7638262" y="6130429"/>
              <a:ext cx="204192" cy="14633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7" name="Google Shape;1457;p63"/>
            <p:cNvSpPr/>
            <p:nvPr/>
          </p:nvSpPr>
          <p:spPr>
            <a:xfrm>
              <a:off x="7908606" y="6002838"/>
              <a:ext cx="204192" cy="159089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8" name="Google Shape;1458;p63"/>
            <p:cNvSpPr/>
            <p:nvPr/>
          </p:nvSpPr>
          <p:spPr>
            <a:xfrm>
              <a:off x="8462694" y="6303587"/>
              <a:ext cx="204192" cy="12901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59" name="Google Shape;1459;p63"/>
            <p:cNvSpPr/>
            <p:nvPr/>
          </p:nvSpPr>
          <p:spPr>
            <a:xfrm>
              <a:off x="8733039" y="6142581"/>
              <a:ext cx="204192" cy="1451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60" name="Google Shape;1460;p63"/>
            <p:cNvSpPr/>
            <p:nvPr/>
          </p:nvSpPr>
          <p:spPr>
            <a:xfrm>
              <a:off x="9003383" y="6084861"/>
              <a:ext cx="204192" cy="1508876"/>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61" name="Google Shape;1461;p63"/>
            <p:cNvSpPr txBox="1"/>
            <p:nvPr/>
          </p:nvSpPr>
          <p:spPr>
            <a:xfrm>
              <a:off x="2204034" y="3561253"/>
              <a:ext cx="303292"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120</a:t>
              </a:r>
              <a:endParaRPr b="0" i="0" sz="1600" u="none" cap="none" strike="noStrike">
                <a:solidFill>
                  <a:schemeClr val="accent1"/>
                </a:solidFill>
                <a:latin typeface="Arial"/>
                <a:ea typeface="Arial"/>
                <a:cs typeface="Arial"/>
                <a:sym typeface="Arial"/>
              </a:endParaRPr>
            </a:p>
          </p:txBody>
        </p:sp>
        <p:sp>
          <p:nvSpPr>
            <p:cNvPr id="1462" name="Google Shape;1462;p63"/>
            <p:cNvSpPr txBox="1"/>
            <p:nvPr/>
          </p:nvSpPr>
          <p:spPr>
            <a:xfrm>
              <a:off x="3048204" y="4805008"/>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24</a:t>
              </a:r>
              <a:endParaRPr b="0" i="0" sz="1600" u="none" cap="none" strike="noStrike">
                <a:solidFill>
                  <a:schemeClr val="lt2"/>
                </a:solidFill>
                <a:latin typeface="Arial"/>
                <a:ea typeface="Arial"/>
                <a:cs typeface="Arial"/>
                <a:sym typeface="Arial"/>
              </a:endParaRPr>
            </a:p>
          </p:txBody>
        </p:sp>
        <p:sp>
          <p:nvSpPr>
            <p:cNvPr id="1463" name="Google Shape;1463;p63"/>
            <p:cNvSpPr txBox="1"/>
            <p:nvPr/>
          </p:nvSpPr>
          <p:spPr>
            <a:xfrm>
              <a:off x="3313454" y="4307868"/>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46</a:t>
              </a:r>
              <a:endParaRPr b="0" i="0" sz="1600" u="none" cap="none" strike="noStrike">
                <a:solidFill>
                  <a:schemeClr val="accent1"/>
                </a:solidFill>
                <a:latin typeface="Arial"/>
                <a:ea typeface="Arial"/>
                <a:cs typeface="Arial"/>
                <a:sym typeface="Arial"/>
              </a:endParaRPr>
            </a:p>
          </p:txBody>
        </p:sp>
        <p:sp>
          <p:nvSpPr>
            <p:cNvPr id="1464" name="Google Shape;1464;p63"/>
            <p:cNvSpPr txBox="1"/>
            <p:nvPr/>
          </p:nvSpPr>
          <p:spPr>
            <a:xfrm>
              <a:off x="3577363" y="4000388"/>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69</a:t>
              </a:r>
              <a:endParaRPr b="0" i="0" sz="1600" u="none" cap="none" strike="noStrike">
                <a:solidFill>
                  <a:schemeClr val="accent6"/>
                </a:solidFill>
                <a:latin typeface="Arial"/>
                <a:ea typeface="Arial"/>
                <a:cs typeface="Arial"/>
                <a:sym typeface="Arial"/>
              </a:endParaRPr>
            </a:p>
          </p:txBody>
        </p:sp>
        <p:sp>
          <p:nvSpPr>
            <p:cNvPr id="1465" name="Google Shape;1465;p63"/>
            <p:cNvSpPr txBox="1"/>
            <p:nvPr/>
          </p:nvSpPr>
          <p:spPr>
            <a:xfrm>
              <a:off x="4091316" y="5066342"/>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17</a:t>
              </a:r>
              <a:endParaRPr b="0" i="0" sz="1600" u="none" cap="none" strike="noStrike">
                <a:solidFill>
                  <a:schemeClr val="lt2"/>
                </a:solidFill>
                <a:latin typeface="Arial"/>
                <a:ea typeface="Arial"/>
                <a:cs typeface="Arial"/>
                <a:sym typeface="Arial"/>
              </a:endParaRPr>
            </a:p>
          </p:txBody>
        </p:sp>
        <p:sp>
          <p:nvSpPr>
            <p:cNvPr id="1466" name="Google Shape;1466;p63"/>
            <p:cNvSpPr txBox="1"/>
            <p:nvPr/>
          </p:nvSpPr>
          <p:spPr>
            <a:xfrm>
              <a:off x="4356566" y="4805008"/>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24</a:t>
              </a:r>
              <a:endParaRPr b="0" i="0" sz="1600" u="none" cap="none" strike="noStrike">
                <a:solidFill>
                  <a:schemeClr val="accent1"/>
                </a:solidFill>
                <a:latin typeface="Arial"/>
                <a:ea typeface="Arial"/>
                <a:cs typeface="Arial"/>
                <a:sym typeface="Arial"/>
              </a:endParaRPr>
            </a:p>
          </p:txBody>
        </p:sp>
        <p:sp>
          <p:nvSpPr>
            <p:cNvPr id="1467" name="Google Shape;1467;p63"/>
            <p:cNvSpPr txBox="1"/>
            <p:nvPr/>
          </p:nvSpPr>
          <p:spPr>
            <a:xfrm>
              <a:off x="4628496" y="4497528"/>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46</a:t>
              </a:r>
              <a:endParaRPr b="0" i="0" sz="1600" u="none" cap="none" strike="noStrike">
                <a:solidFill>
                  <a:schemeClr val="accent6"/>
                </a:solidFill>
                <a:latin typeface="Arial"/>
                <a:ea typeface="Arial"/>
                <a:cs typeface="Arial"/>
                <a:sym typeface="Arial"/>
              </a:endParaRPr>
            </a:p>
          </p:txBody>
        </p:sp>
        <p:sp>
          <p:nvSpPr>
            <p:cNvPr id="1468" name="Google Shape;1468;p63"/>
            <p:cNvSpPr txBox="1"/>
            <p:nvPr/>
          </p:nvSpPr>
          <p:spPr>
            <a:xfrm>
              <a:off x="5155630" y="5444532"/>
              <a:ext cx="286023"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9.7</a:t>
              </a:r>
              <a:endParaRPr b="0" i="0" sz="1600" u="none" cap="none" strike="noStrike">
                <a:solidFill>
                  <a:schemeClr val="lt2"/>
                </a:solidFill>
                <a:latin typeface="Arial"/>
                <a:ea typeface="Arial"/>
                <a:cs typeface="Arial"/>
                <a:sym typeface="Arial"/>
              </a:endParaRPr>
            </a:p>
          </p:txBody>
        </p:sp>
        <p:sp>
          <p:nvSpPr>
            <p:cNvPr id="1469" name="Google Shape;1469;p63"/>
            <p:cNvSpPr txBox="1"/>
            <p:nvPr/>
          </p:nvSpPr>
          <p:spPr>
            <a:xfrm>
              <a:off x="5438759" y="5143139"/>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15</a:t>
              </a:r>
              <a:endParaRPr b="0" i="0" sz="1600" u="none" cap="none" strike="noStrike">
                <a:solidFill>
                  <a:schemeClr val="accent1"/>
                </a:solidFill>
                <a:latin typeface="Arial"/>
                <a:ea typeface="Arial"/>
                <a:cs typeface="Arial"/>
                <a:sym typeface="Arial"/>
              </a:endParaRPr>
            </a:p>
          </p:txBody>
        </p:sp>
        <p:sp>
          <p:nvSpPr>
            <p:cNvPr id="1470" name="Google Shape;1470;p63"/>
            <p:cNvSpPr txBox="1"/>
            <p:nvPr/>
          </p:nvSpPr>
          <p:spPr>
            <a:xfrm>
              <a:off x="5710689" y="4855764"/>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22</a:t>
              </a:r>
              <a:endParaRPr b="0" i="0" sz="1600" u="none" cap="none" strike="noStrike">
                <a:solidFill>
                  <a:schemeClr val="accent6"/>
                </a:solidFill>
                <a:latin typeface="Arial"/>
                <a:ea typeface="Arial"/>
                <a:cs typeface="Arial"/>
                <a:sym typeface="Arial"/>
              </a:endParaRPr>
            </a:p>
          </p:txBody>
        </p:sp>
        <p:sp>
          <p:nvSpPr>
            <p:cNvPr id="1471" name="Google Shape;1471;p63"/>
            <p:cNvSpPr txBox="1"/>
            <p:nvPr/>
          </p:nvSpPr>
          <p:spPr>
            <a:xfrm>
              <a:off x="6242254" y="5476616"/>
              <a:ext cx="288826"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9.5</a:t>
              </a:r>
              <a:endParaRPr b="0" i="0" sz="1600" u="none" cap="none" strike="noStrike">
                <a:solidFill>
                  <a:schemeClr val="lt2"/>
                </a:solidFill>
                <a:latin typeface="Arial"/>
                <a:ea typeface="Arial"/>
                <a:cs typeface="Arial"/>
                <a:sym typeface="Arial"/>
              </a:endParaRPr>
            </a:p>
          </p:txBody>
        </p:sp>
        <p:sp>
          <p:nvSpPr>
            <p:cNvPr id="1472" name="Google Shape;1472;p63"/>
            <p:cNvSpPr txBox="1"/>
            <p:nvPr/>
          </p:nvSpPr>
          <p:spPr>
            <a:xfrm>
              <a:off x="6545987" y="5360143"/>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11</a:t>
              </a:r>
              <a:endParaRPr b="0" i="0" sz="1600" u="none" cap="none" strike="noStrike">
                <a:solidFill>
                  <a:schemeClr val="accent1"/>
                </a:solidFill>
                <a:latin typeface="Arial"/>
                <a:ea typeface="Arial"/>
                <a:cs typeface="Arial"/>
                <a:sym typeface="Arial"/>
              </a:endParaRPr>
            </a:p>
          </p:txBody>
        </p:sp>
        <p:sp>
          <p:nvSpPr>
            <p:cNvPr id="1473" name="Google Shape;1473;p63"/>
            <p:cNvSpPr txBox="1"/>
            <p:nvPr/>
          </p:nvSpPr>
          <p:spPr>
            <a:xfrm>
              <a:off x="6817917" y="5289819"/>
              <a:ext cx="242115"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12</a:t>
              </a:r>
              <a:endParaRPr b="0" i="0" sz="1600" u="none" cap="none" strike="noStrike">
                <a:solidFill>
                  <a:schemeClr val="accent6"/>
                </a:solidFill>
                <a:latin typeface="Arial"/>
                <a:ea typeface="Arial"/>
                <a:cs typeface="Arial"/>
                <a:sym typeface="Arial"/>
              </a:endParaRPr>
            </a:p>
          </p:txBody>
        </p:sp>
        <p:sp>
          <p:nvSpPr>
            <p:cNvPr id="1474" name="Google Shape;1474;p63"/>
            <p:cNvSpPr txBox="1"/>
            <p:nvPr/>
          </p:nvSpPr>
          <p:spPr>
            <a:xfrm>
              <a:off x="7314025" y="5948815"/>
              <a:ext cx="299457"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4.6</a:t>
              </a:r>
              <a:endParaRPr b="0" i="0" sz="1600" u="none" cap="none" strike="noStrike">
                <a:solidFill>
                  <a:schemeClr val="lt2"/>
                </a:solidFill>
                <a:latin typeface="Arial"/>
                <a:ea typeface="Arial"/>
                <a:cs typeface="Arial"/>
                <a:sym typeface="Arial"/>
              </a:endParaRPr>
            </a:p>
          </p:txBody>
        </p:sp>
        <p:sp>
          <p:nvSpPr>
            <p:cNvPr id="1475" name="Google Shape;1475;p63"/>
            <p:cNvSpPr txBox="1"/>
            <p:nvPr/>
          </p:nvSpPr>
          <p:spPr>
            <a:xfrm>
              <a:off x="7585596" y="5855368"/>
              <a:ext cx="308819" cy="270989"/>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5.5</a:t>
              </a:r>
              <a:endParaRPr b="0" i="0" sz="1600" u="none" cap="none" strike="noStrike">
                <a:solidFill>
                  <a:schemeClr val="accent1"/>
                </a:solidFill>
                <a:latin typeface="Arial"/>
                <a:ea typeface="Arial"/>
                <a:cs typeface="Arial"/>
                <a:sym typeface="Arial"/>
              </a:endParaRPr>
            </a:p>
          </p:txBody>
        </p:sp>
        <p:sp>
          <p:nvSpPr>
            <p:cNvPr id="1476" name="Google Shape;1476;p63"/>
            <p:cNvSpPr txBox="1"/>
            <p:nvPr/>
          </p:nvSpPr>
          <p:spPr>
            <a:xfrm>
              <a:off x="7855630" y="5698071"/>
              <a:ext cx="309690"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6.6</a:t>
              </a:r>
              <a:endParaRPr b="0" i="0" sz="1600" u="none" cap="none" strike="noStrike">
                <a:solidFill>
                  <a:schemeClr val="accent6"/>
                </a:solidFill>
                <a:latin typeface="Arial"/>
                <a:ea typeface="Arial"/>
                <a:cs typeface="Arial"/>
                <a:sym typeface="Arial"/>
              </a:endParaRPr>
            </a:p>
          </p:txBody>
        </p:sp>
        <p:sp>
          <p:nvSpPr>
            <p:cNvPr id="1477" name="Google Shape;1477;p63"/>
            <p:cNvSpPr txBox="1"/>
            <p:nvPr/>
          </p:nvSpPr>
          <p:spPr>
            <a:xfrm>
              <a:off x="8377891" y="6019455"/>
              <a:ext cx="3357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4.2</a:t>
              </a:r>
              <a:endParaRPr b="0" i="0" sz="1600" u="none" cap="none" strike="noStrike">
                <a:solidFill>
                  <a:schemeClr val="lt2"/>
                </a:solidFill>
                <a:latin typeface="Arial"/>
                <a:ea typeface="Arial"/>
                <a:cs typeface="Arial"/>
                <a:sym typeface="Arial"/>
              </a:endParaRPr>
            </a:p>
          </p:txBody>
        </p:sp>
        <p:sp>
          <p:nvSpPr>
            <p:cNvPr id="1478" name="Google Shape;1478;p63"/>
            <p:cNvSpPr txBox="1"/>
            <p:nvPr/>
          </p:nvSpPr>
          <p:spPr>
            <a:xfrm>
              <a:off x="8640929" y="5872447"/>
              <a:ext cx="321886"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5.4</a:t>
              </a:r>
              <a:endParaRPr b="0" i="0" sz="1600" u="none" cap="none" strike="noStrike">
                <a:solidFill>
                  <a:schemeClr val="accent1"/>
                </a:solidFill>
                <a:latin typeface="Arial"/>
                <a:ea typeface="Arial"/>
                <a:cs typeface="Arial"/>
                <a:sym typeface="Arial"/>
              </a:endParaRPr>
            </a:p>
          </p:txBody>
        </p:sp>
        <p:sp>
          <p:nvSpPr>
            <p:cNvPr id="1479" name="Google Shape;1479;p63"/>
            <p:cNvSpPr txBox="1"/>
            <p:nvPr/>
          </p:nvSpPr>
          <p:spPr>
            <a:xfrm>
              <a:off x="8976587" y="5817259"/>
              <a:ext cx="275777" cy="29401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5.9</a:t>
              </a:r>
              <a:endParaRPr b="0" i="0" sz="1600" u="none" cap="none" strike="noStrike">
                <a:solidFill>
                  <a:schemeClr val="accent6"/>
                </a:solidFill>
                <a:latin typeface="Arial"/>
                <a:ea typeface="Arial"/>
                <a:cs typeface="Arial"/>
                <a:sym typeface="Arial"/>
              </a:endParaRPr>
            </a:p>
          </p:txBody>
        </p:sp>
      </p:grpSp>
      <p:grpSp>
        <p:nvGrpSpPr>
          <p:cNvPr id="1480" name="Google Shape;1480;p63"/>
          <p:cNvGrpSpPr/>
          <p:nvPr/>
        </p:nvGrpSpPr>
        <p:grpSpPr>
          <a:xfrm>
            <a:off x="10465035" y="3109688"/>
            <a:ext cx="6530194" cy="5582720"/>
            <a:chOff x="16166856" y="3109688"/>
            <a:chExt cx="6235944" cy="5582720"/>
          </a:xfrm>
        </p:grpSpPr>
        <p:cxnSp>
          <p:nvCxnSpPr>
            <p:cNvPr id="1481" name="Google Shape;1481;p63"/>
            <p:cNvCxnSpPr/>
            <p:nvPr/>
          </p:nvCxnSpPr>
          <p:spPr>
            <a:xfrm>
              <a:off x="17148652" y="4017753"/>
              <a:ext cx="5139849" cy="0"/>
            </a:xfrm>
            <a:prstGeom prst="straightConnector1">
              <a:avLst/>
            </a:prstGeom>
            <a:noFill/>
            <a:ln cap="flat" cmpd="sng" w="12700">
              <a:solidFill>
                <a:srgbClr val="B3B3B3"/>
              </a:solidFill>
              <a:prstDash val="solid"/>
              <a:round/>
              <a:headEnd len="sm" w="sm" type="none"/>
              <a:tailEnd len="sm" w="sm" type="none"/>
            </a:ln>
          </p:spPr>
        </p:cxnSp>
        <p:cxnSp>
          <p:nvCxnSpPr>
            <p:cNvPr id="1482" name="Google Shape;1482;p63"/>
            <p:cNvCxnSpPr/>
            <p:nvPr/>
          </p:nvCxnSpPr>
          <p:spPr>
            <a:xfrm>
              <a:off x="17148650" y="4247655"/>
              <a:ext cx="5139850" cy="0"/>
            </a:xfrm>
            <a:prstGeom prst="straightConnector1">
              <a:avLst/>
            </a:prstGeom>
            <a:noFill/>
            <a:ln cap="flat" cmpd="sng" w="12700">
              <a:solidFill>
                <a:srgbClr val="B3B3B3"/>
              </a:solidFill>
              <a:prstDash val="solid"/>
              <a:round/>
              <a:headEnd len="sm" w="sm" type="none"/>
              <a:tailEnd len="sm" w="sm" type="none"/>
            </a:ln>
          </p:spPr>
        </p:cxnSp>
        <p:cxnSp>
          <p:nvCxnSpPr>
            <p:cNvPr id="1483" name="Google Shape;1483;p63"/>
            <p:cNvCxnSpPr/>
            <p:nvPr/>
          </p:nvCxnSpPr>
          <p:spPr>
            <a:xfrm>
              <a:off x="17148650" y="4626832"/>
              <a:ext cx="5158900" cy="0"/>
            </a:xfrm>
            <a:prstGeom prst="straightConnector1">
              <a:avLst/>
            </a:prstGeom>
            <a:noFill/>
            <a:ln cap="flat" cmpd="sng" w="12700">
              <a:solidFill>
                <a:srgbClr val="B3B3B3"/>
              </a:solidFill>
              <a:prstDash val="solid"/>
              <a:round/>
              <a:headEnd len="sm" w="sm" type="none"/>
              <a:tailEnd len="sm" w="sm" type="none"/>
            </a:ln>
          </p:spPr>
        </p:cxnSp>
        <p:cxnSp>
          <p:nvCxnSpPr>
            <p:cNvPr id="1484" name="Google Shape;1484;p63"/>
            <p:cNvCxnSpPr/>
            <p:nvPr/>
          </p:nvCxnSpPr>
          <p:spPr>
            <a:xfrm>
              <a:off x="17148652" y="3846303"/>
              <a:ext cx="5139849" cy="0"/>
            </a:xfrm>
            <a:prstGeom prst="straightConnector1">
              <a:avLst/>
            </a:prstGeom>
            <a:noFill/>
            <a:ln cap="flat" cmpd="sng" w="12700">
              <a:solidFill>
                <a:srgbClr val="B3B3B3"/>
              </a:solidFill>
              <a:prstDash val="solid"/>
              <a:round/>
              <a:headEnd len="sm" w="sm" type="none"/>
              <a:tailEnd len="sm" w="sm" type="none"/>
            </a:ln>
          </p:spPr>
        </p:cxnSp>
        <p:cxnSp>
          <p:nvCxnSpPr>
            <p:cNvPr id="1485" name="Google Shape;1485;p63"/>
            <p:cNvCxnSpPr/>
            <p:nvPr/>
          </p:nvCxnSpPr>
          <p:spPr>
            <a:xfrm rot="10800000">
              <a:off x="17134977" y="7601305"/>
              <a:ext cx="5267823" cy="0"/>
            </a:xfrm>
            <a:prstGeom prst="straightConnector1">
              <a:avLst/>
            </a:prstGeom>
            <a:noFill/>
            <a:ln cap="flat" cmpd="sng" w="25400">
              <a:solidFill>
                <a:srgbClr val="B3B3B3"/>
              </a:solidFill>
              <a:prstDash val="solid"/>
              <a:round/>
              <a:headEnd len="sm" w="sm" type="none"/>
              <a:tailEnd len="sm" w="sm" type="none"/>
            </a:ln>
          </p:spPr>
        </p:cxnSp>
        <p:sp>
          <p:nvSpPr>
            <p:cNvPr id="1486" name="Google Shape;1486;p63"/>
            <p:cNvSpPr txBox="1"/>
            <p:nvPr/>
          </p:nvSpPr>
          <p:spPr>
            <a:xfrm>
              <a:off x="16440266" y="3603465"/>
              <a:ext cx="708386"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800</a:t>
              </a:r>
              <a:endParaRPr b="0" i="0" sz="2000" u="none" cap="none" strike="noStrike">
                <a:solidFill>
                  <a:srgbClr val="868686"/>
                </a:solidFill>
                <a:latin typeface="Arial"/>
                <a:ea typeface="Arial"/>
                <a:cs typeface="Arial"/>
                <a:sym typeface="Arial"/>
              </a:endParaRPr>
            </a:p>
          </p:txBody>
        </p:sp>
        <p:sp>
          <p:nvSpPr>
            <p:cNvPr id="1487" name="Google Shape;1487;p63"/>
            <p:cNvSpPr txBox="1"/>
            <p:nvPr/>
          </p:nvSpPr>
          <p:spPr>
            <a:xfrm>
              <a:off x="16293244" y="4033765"/>
              <a:ext cx="855408"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400</a:t>
              </a:r>
              <a:endParaRPr b="0" i="0" sz="2000" u="none" cap="none" strike="noStrike">
                <a:solidFill>
                  <a:srgbClr val="868686"/>
                </a:solidFill>
                <a:latin typeface="Arial"/>
                <a:ea typeface="Arial"/>
                <a:cs typeface="Arial"/>
                <a:sym typeface="Arial"/>
              </a:endParaRPr>
            </a:p>
          </p:txBody>
        </p:sp>
        <p:sp>
          <p:nvSpPr>
            <p:cNvPr id="1488" name="Google Shape;1488;p63"/>
            <p:cNvSpPr txBox="1"/>
            <p:nvPr/>
          </p:nvSpPr>
          <p:spPr>
            <a:xfrm>
              <a:off x="16865966" y="7389456"/>
              <a:ext cx="282684"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489" name="Google Shape;1489;p63"/>
            <p:cNvSpPr txBox="1"/>
            <p:nvPr/>
          </p:nvSpPr>
          <p:spPr>
            <a:xfrm>
              <a:off x="17082280" y="7661935"/>
              <a:ext cx="1043931"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SVCRBF</a:t>
              </a:r>
              <a:endParaRPr b="0" i="0" sz="2000" u="none" cap="none" strike="noStrike">
                <a:solidFill>
                  <a:srgbClr val="868686"/>
                </a:solidFill>
                <a:latin typeface="Arial"/>
                <a:ea typeface="Arial"/>
                <a:cs typeface="Arial"/>
                <a:sym typeface="Arial"/>
              </a:endParaRPr>
            </a:p>
          </p:txBody>
        </p:sp>
        <p:sp>
          <p:nvSpPr>
            <p:cNvPr id="1490" name="Google Shape;1490;p63"/>
            <p:cNvSpPr txBox="1"/>
            <p:nvPr/>
          </p:nvSpPr>
          <p:spPr>
            <a:xfrm rot="-5400000">
              <a:off x="14792782" y="5534670"/>
              <a:ext cx="3182840" cy="434691"/>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GPU Speedup Over CPU</a:t>
              </a:r>
              <a:endParaRPr b="0" i="0" sz="2000" u="none" cap="none" strike="noStrike">
                <a:solidFill>
                  <a:srgbClr val="868686"/>
                </a:solidFill>
                <a:latin typeface="Arial"/>
                <a:ea typeface="Arial"/>
                <a:cs typeface="Arial"/>
                <a:sym typeface="Arial"/>
              </a:endParaRPr>
            </a:p>
          </p:txBody>
        </p:sp>
        <p:sp>
          <p:nvSpPr>
            <p:cNvPr id="1491" name="Google Shape;1491;p63"/>
            <p:cNvSpPr txBox="1"/>
            <p:nvPr/>
          </p:nvSpPr>
          <p:spPr>
            <a:xfrm>
              <a:off x="18711405" y="8286844"/>
              <a:ext cx="2033390" cy="405564"/>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Operation</a:t>
              </a:r>
              <a:endParaRPr b="0" i="0" sz="2000" u="none" cap="none" strike="noStrike">
                <a:solidFill>
                  <a:srgbClr val="868686"/>
                </a:solidFill>
                <a:latin typeface="Arial"/>
                <a:ea typeface="Arial"/>
                <a:cs typeface="Arial"/>
                <a:sym typeface="Arial"/>
              </a:endParaRPr>
            </a:p>
          </p:txBody>
        </p:sp>
        <p:grpSp>
          <p:nvGrpSpPr>
            <p:cNvPr id="1492" name="Google Shape;1492;p63"/>
            <p:cNvGrpSpPr/>
            <p:nvPr/>
          </p:nvGrpSpPr>
          <p:grpSpPr>
            <a:xfrm>
              <a:off x="18517321" y="3109688"/>
              <a:ext cx="2422823" cy="405611"/>
              <a:chOff x="9157034" y="3562021"/>
              <a:chExt cx="4511185" cy="408005"/>
            </a:xfrm>
          </p:grpSpPr>
          <p:sp>
            <p:nvSpPr>
              <p:cNvPr id="1493" name="Google Shape;1493;p63"/>
              <p:cNvSpPr txBox="1"/>
              <p:nvPr/>
            </p:nvSpPr>
            <p:spPr>
              <a:xfrm>
                <a:off x="9293008" y="3562026"/>
                <a:ext cx="126297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16K</a:t>
                </a:r>
                <a:endParaRPr b="0" i="0" sz="2000" u="none" cap="none" strike="noStrike">
                  <a:solidFill>
                    <a:srgbClr val="868686"/>
                  </a:solidFill>
                  <a:latin typeface="Arial"/>
                  <a:ea typeface="Arial"/>
                  <a:cs typeface="Arial"/>
                  <a:sym typeface="Arial"/>
                </a:endParaRPr>
              </a:p>
            </p:txBody>
          </p:sp>
          <p:sp>
            <p:nvSpPr>
              <p:cNvPr id="1494" name="Google Shape;1494;p63"/>
              <p:cNvSpPr txBox="1"/>
              <p:nvPr/>
            </p:nvSpPr>
            <p:spPr>
              <a:xfrm>
                <a:off x="10830259" y="3562026"/>
                <a:ext cx="126297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32K</a:t>
                </a:r>
                <a:endParaRPr b="0" i="0" sz="2000" u="none" cap="none" strike="noStrike">
                  <a:solidFill>
                    <a:srgbClr val="868686"/>
                  </a:solidFill>
                  <a:latin typeface="Arial"/>
                  <a:ea typeface="Arial"/>
                  <a:cs typeface="Arial"/>
                  <a:sym typeface="Arial"/>
                </a:endParaRPr>
              </a:p>
            </p:txBody>
          </p:sp>
          <p:sp>
            <p:nvSpPr>
              <p:cNvPr id="1495" name="Google Shape;1495;p63"/>
              <p:cNvSpPr/>
              <p:nvPr/>
            </p:nvSpPr>
            <p:spPr>
              <a:xfrm>
                <a:off x="9157034" y="3707474"/>
                <a:ext cx="235939" cy="1415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496" name="Google Shape;1496;p63"/>
              <p:cNvSpPr txBox="1"/>
              <p:nvPr/>
            </p:nvSpPr>
            <p:spPr>
              <a:xfrm>
                <a:off x="12335573" y="3562021"/>
                <a:ext cx="1332647"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64K</a:t>
                </a:r>
                <a:endParaRPr b="0" i="0" sz="2000" u="none" cap="none" strike="noStrike">
                  <a:solidFill>
                    <a:srgbClr val="868686"/>
                  </a:solidFill>
                  <a:latin typeface="Arial"/>
                  <a:ea typeface="Arial"/>
                  <a:cs typeface="Arial"/>
                  <a:sym typeface="Arial"/>
                </a:endParaRPr>
              </a:p>
            </p:txBody>
          </p:sp>
          <p:sp>
            <p:nvSpPr>
              <p:cNvPr id="1497" name="Google Shape;1497;p63"/>
              <p:cNvSpPr/>
              <p:nvPr/>
            </p:nvSpPr>
            <p:spPr>
              <a:xfrm>
                <a:off x="10680352" y="3707474"/>
                <a:ext cx="235939"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498" name="Google Shape;1498;p63"/>
              <p:cNvSpPr/>
              <p:nvPr/>
            </p:nvSpPr>
            <p:spPr>
              <a:xfrm>
                <a:off x="12170779" y="3707474"/>
                <a:ext cx="235939" cy="14151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grpSp>
        <p:sp>
          <p:nvSpPr>
            <p:cNvPr id="1499" name="Google Shape;1499;p63"/>
            <p:cNvSpPr/>
            <p:nvPr/>
          </p:nvSpPr>
          <p:spPr>
            <a:xfrm>
              <a:off x="18025102"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00" name="Google Shape;1500;p63"/>
            <p:cNvSpPr/>
            <p:nvPr/>
          </p:nvSpPr>
          <p:spPr>
            <a:xfrm>
              <a:off x="18296720" y="5517172"/>
              <a:ext cx="204192" cy="207657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01" name="Google Shape;1501;p63"/>
            <p:cNvSpPr/>
            <p:nvPr/>
          </p:nvSpPr>
          <p:spPr>
            <a:xfrm>
              <a:off x="19097641"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02" name="Google Shape;1502;p63"/>
            <p:cNvSpPr/>
            <p:nvPr/>
          </p:nvSpPr>
          <p:spPr>
            <a:xfrm>
              <a:off x="20162731"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03" name="Google Shape;1503;p63"/>
            <p:cNvSpPr/>
            <p:nvPr/>
          </p:nvSpPr>
          <p:spPr>
            <a:xfrm>
              <a:off x="21250169" y="3634987"/>
              <a:ext cx="187801" cy="41600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04" name="Google Shape;1504;p63"/>
            <p:cNvSpPr txBox="1"/>
            <p:nvPr/>
          </p:nvSpPr>
          <p:spPr>
            <a:xfrm>
              <a:off x="17158289" y="4621575"/>
              <a:ext cx="292069"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120</a:t>
              </a:r>
              <a:endParaRPr b="0" i="0" sz="1600" u="none" cap="none" strike="noStrike">
                <a:solidFill>
                  <a:schemeClr val="lt2"/>
                </a:solidFill>
                <a:latin typeface="Arial"/>
                <a:ea typeface="Arial"/>
                <a:cs typeface="Arial"/>
                <a:sym typeface="Arial"/>
              </a:endParaRPr>
            </a:p>
          </p:txBody>
        </p:sp>
        <p:sp>
          <p:nvSpPr>
            <p:cNvPr id="1505" name="Google Shape;1505;p63"/>
            <p:cNvSpPr txBox="1"/>
            <p:nvPr/>
          </p:nvSpPr>
          <p:spPr>
            <a:xfrm>
              <a:off x="18021289" y="7717354"/>
              <a:ext cx="1331705" cy="356797"/>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UMAP</a:t>
              </a:r>
              <a:endParaRPr b="0" i="0" sz="2000" u="none" cap="none" strike="noStrike">
                <a:solidFill>
                  <a:srgbClr val="868686"/>
                </a:solidFill>
                <a:latin typeface="Arial"/>
                <a:ea typeface="Arial"/>
                <a:cs typeface="Arial"/>
                <a:sym typeface="Arial"/>
              </a:endParaRPr>
            </a:p>
          </p:txBody>
        </p:sp>
        <p:sp>
          <p:nvSpPr>
            <p:cNvPr id="1506" name="Google Shape;1506;p63"/>
            <p:cNvSpPr txBox="1"/>
            <p:nvPr/>
          </p:nvSpPr>
          <p:spPr>
            <a:xfrm>
              <a:off x="19212967" y="7877969"/>
              <a:ext cx="990270"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SVC</a:t>
              </a:r>
              <a:br>
                <a:rPr b="0" i="0" lang="en-US" sz="1600" u="none" cap="none" strike="noStrike">
                  <a:solidFill>
                    <a:srgbClr val="868686"/>
                  </a:solidFill>
                  <a:latin typeface="Trebuchet MS"/>
                  <a:ea typeface="Trebuchet MS"/>
                  <a:cs typeface="Trebuchet MS"/>
                  <a:sym typeface="Trebuchet MS"/>
                </a:rPr>
              </a:br>
              <a:r>
                <a:rPr b="0" i="0" lang="en-US" sz="1600" u="none" cap="none" strike="noStrike">
                  <a:solidFill>
                    <a:srgbClr val="868686"/>
                  </a:solidFill>
                  <a:latin typeface="Trebuchet MS"/>
                  <a:ea typeface="Trebuchet MS"/>
                  <a:cs typeface="Trebuchet MS"/>
                  <a:sym typeface="Trebuchet MS"/>
                </a:rPr>
                <a:t>Linear</a:t>
              </a:r>
              <a:endParaRPr b="0" i="0" sz="2000" u="none" cap="none" strike="noStrike">
                <a:solidFill>
                  <a:srgbClr val="868686"/>
                </a:solidFill>
                <a:latin typeface="Arial"/>
                <a:ea typeface="Arial"/>
                <a:cs typeface="Arial"/>
                <a:sym typeface="Arial"/>
              </a:endParaRPr>
            </a:p>
          </p:txBody>
        </p:sp>
        <p:sp>
          <p:nvSpPr>
            <p:cNvPr id="1507" name="Google Shape;1507;p63"/>
            <p:cNvSpPr txBox="1"/>
            <p:nvPr/>
          </p:nvSpPr>
          <p:spPr>
            <a:xfrm>
              <a:off x="20271738" y="7661935"/>
              <a:ext cx="1058001"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DBSCAN</a:t>
              </a:r>
              <a:endParaRPr b="0" i="0" sz="2000" u="none" cap="none" strike="noStrike">
                <a:solidFill>
                  <a:srgbClr val="868686"/>
                </a:solidFill>
                <a:latin typeface="Arial"/>
                <a:ea typeface="Arial"/>
                <a:cs typeface="Arial"/>
                <a:sym typeface="Arial"/>
              </a:endParaRPr>
            </a:p>
          </p:txBody>
        </p:sp>
        <p:sp>
          <p:nvSpPr>
            <p:cNvPr id="1508" name="Google Shape;1508;p63"/>
            <p:cNvSpPr txBox="1"/>
            <p:nvPr/>
          </p:nvSpPr>
          <p:spPr>
            <a:xfrm>
              <a:off x="21521069" y="7661935"/>
              <a:ext cx="718778" cy="412216"/>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KNN</a:t>
              </a:r>
              <a:endParaRPr b="0" i="0" sz="2000" u="none" cap="none" strike="noStrike">
                <a:solidFill>
                  <a:srgbClr val="868686"/>
                </a:solidFill>
                <a:latin typeface="Arial"/>
                <a:ea typeface="Arial"/>
                <a:cs typeface="Arial"/>
                <a:sym typeface="Arial"/>
              </a:endParaRPr>
            </a:p>
          </p:txBody>
        </p:sp>
        <p:sp>
          <p:nvSpPr>
            <p:cNvPr id="1509" name="Google Shape;1509;p63"/>
            <p:cNvSpPr txBox="1"/>
            <p:nvPr/>
          </p:nvSpPr>
          <p:spPr>
            <a:xfrm>
              <a:off x="16293244" y="4418772"/>
              <a:ext cx="855408"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200</a:t>
              </a:r>
              <a:endParaRPr b="0" i="0" sz="2000" u="none" cap="none" strike="noStrike">
                <a:solidFill>
                  <a:srgbClr val="868686"/>
                </a:solidFill>
                <a:latin typeface="Arial"/>
                <a:ea typeface="Arial"/>
                <a:cs typeface="Arial"/>
                <a:sym typeface="Arial"/>
              </a:endParaRPr>
            </a:p>
          </p:txBody>
        </p:sp>
        <p:sp>
          <p:nvSpPr>
            <p:cNvPr id="1510" name="Google Shape;1510;p63"/>
            <p:cNvSpPr/>
            <p:nvPr/>
          </p:nvSpPr>
          <p:spPr>
            <a:xfrm>
              <a:off x="18567066" y="5165480"/>
              <a:ext cx="204192" cy="242826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11" name="Google Shape;1511;p63"/>
            <p:cNvSpPr/>
            <p:nvPr/>
          </p:nvSpPr>
          <p:spPr>
            <a:xfrm>
              <a:off x="18837409" y="4826977"/>
              <a:ext cx="204192" cy="276676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12" name="Google Shape;1512;p63"/>
            <p:cNvSpPr/>
            <p:nvPr/>
          </p:nvSpPr>
          <p:spPr>
            <a:xfrm>
              <a:off x="17216131" y="4910504"/>
              <a:ext cx="204192" cy="268324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13" name="Google Shape;1513;p63"/>
            <p:cNvSpPr/>
            <p:nvPr/>
          </p:nvSpPr>
          <p:spPr>
            <a:xfrm>
              <a:off x="17486477" y="4330211"/>
              <a:ext cx="204192" cy="326353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14" name="Google Shape;1514;p63"/>
            <p:cNvSpPr/>
            <p:nvPr/>
          </p:nvSpPr>
          <p:spPr>
            <a:xfrm>
              <a:off x="19348167" y="6044712"/>
              <a:ext cx="204192" cy="154903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15" name="Google Shape;1515;p63"/>
            <p:cNvSpPr/>
            <p:nvPr/>
          </p:nvSpPr>
          <p:spPr>
            <a:xfrm>
              <a:off x="19618513" y="5398477"/>
              <a:ext cx="204192" cy="219526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16" name="Google Shape;1516;p63"/>
            <p:cNvSpPr/>
            <p:nvPr/>
          </p:nvSpPr>
          <p:spPr>
            <a:xfrm>
              <a:off x="19888856" y="4747845"/>
              <a:ext cx="204192" cy="284589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17" name="Google Shape;1517;p63"/>
            <p:cNvSpPr/>
            <p:nvPr/>
          </p:nvSpPr>
          <p:spPr>
            <a:xfrm>
              <a:off x="20423575" y="6159012"/>
              <a:ext cx="204192" cy="143473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18" name="Google Shape;1518;p63"/>
            <p:cNvSpPr/>
            <p:nvPr/>
          </p:nvSpPr>
          <p:spPr>
            <a:xfrm>
              <a:off x="20693920" y="5693019"/>
              <a:ext cx="204192" cy="190072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19" name="Google Shape;1519;p63"/>
            <p:cNvSpPr/>
            <p:nvPr/>
          </p:nvSpPr>
          <p:spPr>
            <a:xfrm>
              <a:off x="20964264" y="5310554"/>
              <a:ext cx="204192" cy="228318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20" name="Google Shape;1520;p63"/>
            <p:cNvSpPr/>
            <p:nvPr/>
          </p:nvSpPr>
          <p:spPr>
            <a:xfrm>
              <a:off x="21517209" y="6717323"/>
              <a:ext cx="204192" cy="8764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21" name="Google Shape;1521;p63"/>
            <p:cNvSpPr/>
            <p:nvPr/>
          </p:nvSpPr>
          <p:spPr>
            <a:xfrm>
              <a:off x="21787555" y="6119445"/>
              <a:ext cx="204192" cy="147429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22" name="Google Shape;1522;p63"/>
            <p:cNvSpPr/>
            <p:nvPr/>
          </p:nvSpPr>
          <p:spPr>
            <a:xfrm>
              <a:off x="22057898" y="5398477"/>
              <a:ext cx="204192" cy="2195261"/>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23" name="Google Shape;1523;p63"/>
            <p:cNvSpPr txBox="1"/>
            <p:nvPr/>
          </p:nvSpPr>
          <p:spPr>
            <a:xfrm>
              <a:off x="17434809" y="4100309"/>
              <a:ext cx="303292" cy="21406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340</a:t>
              </a:r>
              <a:endParaRPr b="0" i="0" sz="1600" u="none" cap="none" strike="noStrike">
                <a:solidFill>
                  <a:schemeClr val="accent1"/>
                </a:solidFill>
                <a:latin typeface="Arial"/>
                <a:ea typeface="Arial"/>
                <a:cs typeface="Arial"/>
                <a:sym typeface="Arial"/>
              </a:endParaRPr>
            </a:p>
          </p:txBody>
        </p:sp>
        <p:sp>
          <p:nvSpPr>
            <p:cNvPr id="1524" name="Google Shape;1524;p63"/>
            <p:cNvSpPr txBox="1"/>
            <p:nvPr/>
          </p:nvSpPr>
          <p:spPr>
            <a:xfrm>
              <a:off x="18278980" y="5264058"/>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40</a:t>
              </a:r>
              <a:endParaRPr b="0" i="0" sz="1600" u="none" cap="none" strike="noStrike">
                <a:solidFill>
                  <a:schemeClr val="lt2"/>
                </a:solidFill>
                <a:latin typeface="Arial"/>
                <a:ea typeface="Arial"/>
                <a:cs typeface="Arial"/>
                <a:sym typeface="Arial"/>
              </a:endParaRPr>
            </a:p>
          </p:txBody>
        </p:sp>
        <p:sp>
          <p:nvSpPr>
            <p:cNvPr id="1525" name="Google Shape;1525;p63"/>
            <p:cNvSpPr txBox="1"/>
            <p:nvPr/>
          </p:nvSpPr>
          <p:spPr>
            <a:xfrm>
              <a:off x="18544230" y="4906074"/>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76</a:t>
              </a:r>
              <a:endParaRPr b="0" i="0" sz="1600" u="none" cap="none" strike="noStrike">
                <a:solidFill>
                  <a:schemeClr val="accent1"/>
                </a:solidFill>
                <a:latin typeface="Arial"/>
                <a:ea typeface="Arial"/>
                <a:cs typeface="Arial"/>
                <a:sym typeface="Arial"/>
              </a:endParaRPr>
            </a:p>
          </p:txBody>
        </p:sp>
        <p:sp>
          <p:nvSpPr>
            <p:cNvPr id="1526" name="Google Shape;1526;p63"/>
            <p:cNvSpPr txBox="1"/>
            <p:nvPr/>
          </p:nvSpPr>
          <p:spPr>
            <a:xfrm>
              <a:off x="18778283" y="4607636"/>
              <a:ext cx="291408" cy="213664"/>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140</a:t>
              </a:r>
              <a:endParaRPr b="0" i="0" sz="1600" u="none" cap="none" strike="noStrike">
                <a:solidFill>
                  <a:schemeClr val="accent6"/>
                </a:solidFill>
                <a:latin typeface="Arial"/>
                <a:ea typeface="Arial"/>
                <a:cs typeface="Arial"/>
                <a:sym typeface="Arial"/>
              </a:endParaRPr>
            </a:p>
          </p:txBody>
        </p:sp>
        <p:sp>
          <p:nvSpPr>
            <p:cNvPr id="1527" name="Google Shape;1527;p63"/>
            <p:cNvSpPr txBox="1"/>
            <p:nvPr/>
          </p:nvSpPr>
          <p:spPr>
            <a:xfrm>
              <a:off x="19317819" y="5784313"/>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15</a:t>
              </a:r>
              <a:endParaRPr b="0" i="0" sz="1600" u="none" cap="none" strike="noStrike">
                <a:solidFill>
                  <a:schemeClr val="lt2"/>
                </a:solidFill>
                <a:latin typeface="Arial"/>
                <a:ea typeface="Arial"/>
                <a:cs typeface="Arial"/>
                <a:sym typeface="Arial"/>
              </a:endParaRPr>
            </a:p>
          </p:txBody>
        </p:sp>
        <p:sp>
          <p:nvSpPr>
            <p:cNvPr id="1528" name="Google Shape;1528;p63"/>
            <p:cNvSpPr txBox="1"/>
            <p:nvPr/>
          </p:nvSpPr>
          <p:spPr>
            <a:xfrm>
              <a:off x="19587342" y="5134664"/>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50</a:t>
              </a:r>
              <a:endParaRPr b="0" i="0" sz="1600" u="none" cap="none" strike="noStrike">
                <a:solidFill>
                  <a:schemeClr val="accent1"/>
                </a:solidFill>
                <a:latin typeface="Arial"/>
                <a:ea typeface="Arial"/>
                <a:cs typeface="Arial"/>
                <a:sym typeface="Arial"/>
              </a:endParaRPr>
            </a:p>
          </p:txBody>
        </p:sp>
        <p:sp>
          <p:nvSpPr>
            <p:cNvPr id="1529" name="Google Shape;1529;p63"/>
            <p:cNvSpPr txBox="1"/>
            <p:nvPr/>
          </p:nvSpPr>
          <p:spPr>
            <a:xfrm>
              <a:off x="19813148" y="4511086"/>
              <a:ext cx="288240" cy="231725"/>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160</a:t>
              </a:r>
              <a:endParaRPr b="0" i="0" sz="1600" u="none" cap="none" strike="noStrike">
                <a:solidFill>
                  <a:schemeClr val="accent6"/>
                </a:solidFill>
                <a:latin typeface="Arial"/>
                <a:ea typeface="Arial"/>
                <a:cs typeface="Arial"/>
                <a:sym typeface="Arial"/>
              </a:endParaRPr>
            </a:p>
          </p:txBody>
        </p:sp>
        <p:sp>
          <p:nvSpPr>
            <p:cNvPr id="1530" name="Google Shape;1530;p63"/>
            <p:cNvSpPr txBox="1"/>
            <p:nvPr/>
          </p:nvSpPr>
          <p:spPr>
            <a:xfrm>
              <a:off x="20369316" y="5897459"/>
              <a:ext cx="286023"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12</a:t>
              </a:r>
              <a:endParaRPr b="0" i="0" sz="1600" u="none" cap="none" strike="noStrike">
                <a:solidFill>
                  <a:schemeClr val="lt2"/>
                </a:solidFill>
                <a:latin typeface="Arial"/>
                <a:ea typeface="Arial"/>
                <a:cs typeface="Arial"/>
                <a:sym typeface="Arial"/>
              </a:endParaRPr>
            </a:p>
          </p:txBody>
        </p:sp>
        <p:sp>
          <p:nvSpPr>
            <p:cNvPr id="1531" name="Google Shape;1531;p63"/>
            <p:cNvSpPr txBox="1"/>
            <p:nvPr/>
          </p:nvSpPr>
          <p:spPr>
            <a:xfrm>
              <a:off x="20669534" y="5423920"/>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29</a:t>
              </a:r>
              <a:endParaRPr b="0" i="0" sz="1600" u="none" cap="none" strike="noStrike">
                <a:solidFill>
                  <a:schemeClr val="accent1"/>
                </a:solidFill>
                <a:latin typeface="Arial"/>
                <a:ea typeface="Arial"/>
                <a:cs typeface="Arial"/>
                <a:sym typeface="Arial"/>
              </a:endParaRPr>
            </a:p>
          </p:txBody>
        </p:sp>
        <p:sp>
          <p:nvSpPr>
            <p:cNvPr id="1532" name="Google Shape;1532;p63"/>
            <p:cNvSpPr txBox="1"/>
            <p:nvPr/>
          </p:nvSpPr>
          <p:spPr>
            <a:xfrm>
              <a:off x="20941466" y="5091337"/>
              <a:ext cx="242115" cy="219217"/>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58</a:t>
              </a:r>
              <a:endParaRPr b="0" i="0" sz="1600" u="none" cap="none" strike="noStrike">
                <a:solidFill>
                  <a:schemeClr val="accent6"/>
                </a:solidFill>
                <a:latin typeface="Arial"/>
                <a:ea typeface="Arial"/>
                <a:cs typeface="Arial"/>
                <a:sym typeface="Arial"/>
              </a:endParaRPr>
            </a:p>
          </p:txBody>
        </p:sp>
        <p:sp>
          <p:nvSpPr>
            <p:cNvPr id="1533" name="Google Shape;1533;p63"/>
            <p:cNvSpPr txBox="1"/>
            <p:nvPr/>
          </p:nvSpPr>
          <p:spPr>
            <a:xfrm>
              <a:off x="21464484" y="6459383"/>
              <a:ext cx="288826"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3.8</a:t>
              </a:r>
              <a:endParaRPr b="0" i="0" sz="1600" u="none" cap="none" strike="noStrike">
                <a:solidFill>
                  <a:schemeClr val="lt2"/>
                </a:solidFill>
                <a:latin typeface="Arial"/>
                <a:ea typeface="Arial"/>
                <a:cs typeface="Arial"/>
                <a:sym typeface="Arial"/>
              </a:endParaRPr>
            </a:p>
          </p:txBody>
        </p:sp>
        <p:sp>
          <p:nvSpPr>
            <p:cNvPr id="1534" name="Google Shape;1534;p63"/>
            <p:cNvSpPr txBox="1"/>
            <p:nvPr/>
          </p:nvSpPr>
          <p:spPr>
            <a:xfrm>
              <a:off x="21751702" y="5850304"/>
              <a:ext cx="242115" cy="294016"/>
            </a:xfrm>
            <a:prstGeom prst="rect">
              <a:avLst/>
            </a:prstGeom>
            <a:no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1"/>
                  </a:solidFill>
                  <a:latin typeface="Trebuchet MS"/>
                  <a:ea typeface="Trebuchet MS"/>
                  <a:cs typeface="Trebuchet MS"/>
                  <a:sym typeface="Trebuchet MS"/>
                </a:rPr>
                <a:t>13</a:t>
              </a:r>
              <a:endParaRPr b="0" i="0" sz="1600" u="none" cap="none" strike="noStrike">
                <a:solidFill>
                  <a:schemeClr val="accent1"/>
                </a:solidFill>
                <a:latin typeface="Arial"/>
                <a:ea typeface="Arial"/>
                <a:cs typeface="Arial"/>
                <a:sym typeface="Arial"/>
              </a:endParaRPr>
            </a:p>
          </p:txBody>
        </p:sp>
        <p:sp>
          <p:nvSpPr>
            <p:cNvPr id="1535" name="Google Shape;1535;p63"/>
            <p:cNvSpPr txBox="1"/>
            <p:nvPr/>
          </p:nvSpPr>
          <p:spPr>
            <a:xfrm>
              <a:off x="22027809" y="5187270"/>
              <a:ext cx="242115" cy="198975"/>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50</a:t>
              </a:r>
              <a:endParaRPr b="0" i="0" sz="1600" u="none" cap="none" strike="noStrike">
                <a:solidFill>
                  <a:schemeClr val="accent6"/>
                </a:solidFill>
                <a:latin typeface="Arial"/>
                <a:ea typeface="Arial"/>
                <a:cs typeface="Arial"/>
                <a:sym typeface="Arial"/>
              </a:endParaRPr>
            </a:p>
          </p:txBody>
        </p:sp>
        <p:sp>
          <p:nvSpPr>
            <p:cNvPr id="1536" name="Google Shape;1536;p63"/>
            <p:cNvSpPr txBox="1"/>
            <p:nvPr/>
          </p:nvSpPr>
          <p:spPr>
            <a:xfrm>
              <a:off x="16440266" y="3822015"/>
              <a:ext cx="708386" cy="405606"/>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600</a:t>
              </a:r>
              <a:endParaRPr b="0" i="0" sz="2000" u="none" cap="none" strike="noStrike">
                <a:solidFill>
                  <a:srgbClr val="868686"/>
                </a:solidFill>
                <a:latin typeface="Arial"/>
                <a:ea typeface="Arial"/>
                <a:cs typeface="Arial"/>
                <a:sym typeface="Arial"/>
              </a:endParaRPr>
            </a:p>
          </p:txBody>
        </p:sp>
        <p:sp>
          <p:nvSpPr>
            <p:cNvPr id="1537" name="Google Shape;1537;p63"/>
            <p:cNvSpPr/>
            <p:nvPr/>
          </p:nvSpPr>
          <p:spPr>
            <a:xfrm>
              <a:off x="17772227" y="3908181"/>
              <a:ext cx="204192" cy="3685563"/>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38" name="Google Shape;1538;p63"/>
            <p:cNvSpPr txBox="1"/>
            <p:nvPr/>
          </p:nvSpPr>
          <p:spPr>
            <a:xfrm>
              <a:off x="17714317" y="3690696"/>
              <a:ext cx="303292" cy="214066"/>
            </a:xfrm>
            <a:prstGeom prst="rect">
              <a:avLst/>
            </a:prstGeom>
            <a:solidFill>
              <a:schemeClr val="lt1"/>
            </a:solidFill>
            <a:ln>
              <a:noFill/>
            </a:ln>
          </p:spPr>
          <p:txBody>
            <a:bodyPr anchorCtr="0" anchor="ctr" bIns="76150" lIns="0" spcFirstLastPara="1" rIns="0" wrap="square" tIns="76150">
              <a:noAutofit/>
            </a:bodyPr>
            <a:lstStyle/>
            <a:p>
              <a:pPr indent="0" lvl="0" marL="0" marR="0" rtl="0" algn="ctr">
                <a:lnSpc>
                  <a:spcPct val="90000"/>
                </a:lnSpc>
                <a:spcBef>
                  <a:spcPts val="0"/>
                </a:spcBef>
                <a:spcAft>
                  <a:spcPts val="0"/>
                </a:spcAft>
                <a:buNone/>
              </a:pPr>
              <a:r>
                <a:rPr b="0" i="0" lang="en-US" sz="1200" u="none" cap="none" strike="noStrike">
                  <a:solidFill>
                    <a:schemeClr val="accent6"/>
                  </a:solidFill>
                  <a:latin typeface="Trebuchet MS"/>
                  <a:ea typeface="Trebuchet MS"/>
                  <a:cs typeface="Trebuchet MS"/>
                  <a:sym typeface="Trebuchet MS"/>
                </a:rPr>
                <a:t>730</a:t>
              </a:r>
              <a:endParaRPr b="0" i="0" sz="1600" u="none" cap="none" strike="noStrike">
                <a:solidFill>
                  <a:schemeClr val="accent6"/>
                </a:solidFill>
                <a:latin typeface="Arial"/>
                <a:ea typeface="Arial"/>
                <a:cs typeface="Arial"/>
                <a:sym typeface="Arial"/>
              </a:endParaRPr>
            </a:p>
          </p:txBody>
        </p:sp>
      </p:grpSp>
      <p:sp>
        <p:nvSpPr>
          <p:cNvPr id="1539" name="Google Shape;1539;p63"/>
          <p:cNvSpPr txBox="1"/>
          <p:nvPr/>
        </p:nvSpPr>
        <p:spPr>
          <a:xfrm>
            <a:off x="7876661" y="8804923"/>
            <a:ext cx="4537259" cy="757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Trebuchet MS"/>
              <a:buNone/>
            </a:pPr>
            <a:r>
              <a:rPr b="1" i="0" lang="en-US" sz="2000" u="none" cap="none" strike="noStrike">
                <a:solidFill>
                  <a:schemeClr val="accent4"/>
                </a:solidFill>
                <a:latin typeface="Trebuchet MS"/>
                <a:ea typeface="Trebuchet MS"/>
                <a:cs typeface="Trebuchet MS"/>
                <a:sym typeface="Trebuchet MS"/>
              </a:rPr>
              <a:t>1x V100 </a:t>
            </a:r>
            <a:r>
              <a:rPr b="0" i="0" lang="en-US" sz="2000" u="none" cap="none" strike="noStrike">
                <a:solidFill>
                  <a:schemeClr val="accent4"/>
                </a:solidFill>
                <a:latin typeface="Trebuchet MS"/>
                <a:ea typeface="Trebuchet MS"/>
                <a:cs typeface="Trebuchet MS"/>
                <a:sym typeface="Trebuchet MS"/>
              </a:rPr>
              <a:t>vs. </a:t>
            </a:r>
            <a:r>
              <a:rPr b="1" i="0" lang="en-US" sz="2000" u="none" cap="none" strike="noStrike">
                <a:solidFill>
                  <a:schemeClr val="accent4"/>
                </a:solidFill>
                <a:latin typeface="Trebuchet MS"/>
                <a:ea typeface="Trebuchet MS"/>
                <a:cs typeface="Trebuchet MS"/>
                <a:sym typeface="Trebuchet MS"/>
              </a:rPr>
              <a:t>2x 20 Core CPU</a:t>
            </a:r>
            <a:endParaRPr b="1" i="0" sz="3600" u="none" cap="none" strike="noStrike">
              <a:solidFill>
                <a:schemeClr val="accent4"/>
              </a:solidFill>
              <a:latin typeface="Arial"/>
              <a:ea typeface="Arial"/>
              <a:cs typeface="Arial"/>
              <a:sym typeface="Arial"/>
            </a:endParaRPr>
          </a:p>
        </p:txBody>
      </p:sp>
      <p:sp>
        <p:nvSpPr>
          <p:cNvPr id="1540" name="Google Shape;1540;p63"/>
          <p:cNvSpPr txBox="1"/>
          <p:nvPr/>
        </p:nvSpPr>
        <p:spPr>
          <a:xfrm>
            <a:off x="1076721" y="5080543"/>
            <a:ext cx="895800" cy="4056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600">
                <a:solidFill>
                  <a:srgbClr val="868686"/>
                </a:solidFill>
                <a:latin typeface="Trebuchet MS"/>
                <a:ea typeface="Trebuchet MS"/>
                <a:cs typeface="Trebuchet MS"/>
                <a:sym typeface="Trebuchet MS"/>
              </a:rPr>
              <a:t>2</a:t>
            </a:r>
            <a:r>
              <a:rPr b="0" i="0" lang="en-US" sz="1600" u="none" cap="none" strike="noStrike">
                <a:solidFill>
                  <a:srgbClr val="868686"/>
                </a:solidFill>
                <a:latin typeface="Trebuchet MS"/>
                <a:ea typeface="Trebuchet MS"/>
                <a:cs typeface="Trebuchet MS"/>
                <a:sym typeface="Trebuchet MS"/>
              </a:rPr>
              <a:t>0</a:t>
            </a:r>
            <a:endParaRPr b="0" i="0" sz="2000" u="none" cap="none" strike="noStrike">
              <a:solidFill>
                <a:srgbClr val="868686"/>
              </a:solidFill>
              <a:latin typeface="Arial"/>
              <a:ea typeface="Arial"/>
              <a:cs typeface="Arial"/>
              <a:sym typeface="Arial"/>
            </a:endParaRPr>
          </a:p>
        </p:txBody>
      </p:sp>
      <p:sp>
        <p:nvSpPr>
          <p:cNvPr id="1541" name="Google Shape;1541;p63"/>
          <p:cNvSpPr txBox="1"/>
          <p:nvPr/>
        </p:nvSpPr>
        <p:spPr>
          <a:xfrm>
            <a:off x="10600637" y="4801547"/>
            <a:ext cx="895800" cy="4056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600">
                <a:solidFill>
                  <a:srgbClr val="868686"/>
                </a:solidFill>
                <a:latin typeface="Trebuchet MS"/>
                <a:ea typeface="Trebuchet MS"/>
                <a:cs typeface="Trebuchet MS"/>
                <a:sym typeface="Trebuchet MS"/>
              </a:rPr>
              <a:t>1</a:t>
            </a:r>
            <a:r>
              <a:rPr b="0" i="0" lang="en-US" sz="1600" u="none" cap="none" strike="noStrike">
                <a:solidFill>
                  <a:srgbClr val="868686"/>
                </a:solidFill>
                <a:latin typeface="Trebuchet MS"/>
                <a:ea typeface="Trebuchet MS"/>
                <a:cs typeface="Trebuchet MS"/>
                <a:sym typeface="Trebuchet MS"/>
              </a:rPr>
              <a:t>00</a:t>
            </a:r>
            <a:endParaRPr b="0" i="0" sz="2000" u="none" cap="none" strike="noStrike">
              <a:solidFill>
                <a:srgbClr val="868686"/>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6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Forest Inference</a:t>
            </a:r>
            <a:endParaRPr/>
          </a:p>
        </p:txBody>
      </p:sp>
      <p:sp>
        <p:nvSpPr>
          <p:cNvPr id="1548" name="Google Shape;1548;p64"/>
          <p:cNvSpPr txBox="1"/>
          <p:nvPr>
            <p:ph idx="1" type="body"/>
          </p:nvPr>
        </p:nvSpPr>
        <p:spPr>
          <a:xfrm>
            <a:off x="861250" y="3505059"/>
            <a:ext cx="8679903"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indent="-262790" lvl="0" marL="283110" rtl="0" algn="l">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indent="-262790" lvl="0" marL="283110" rtl="0" algn="l">
              <a:lnSpc>
                <a:spcPct val="90000"/>
              </a:lnSpc>
              <a:spcBef>
                <a:spcPts val="3000"/>
              </a:spcBef>
              <a:spcAft>
                <a:spcPts val="0"/>
              </a:spcAft>
              <a:buSzPts val="1600"/>
              <a:buChar char="🞂"/>
            </a:pPr>
            <a:r>
              <a:rPr lang="en-US"/>
              <a:t>Lightweight Python API</a:t>
            </a:r>
            <a:endParaRPr/>
          </a:p>
          <a:p>
            <a:pPr indent="-262790" lvl="0" marL="283110" rtl="0" algn="l">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indent="-262790" lvl="0" marL="283110" rtl="0" algn="l">
              <a:lnSpc>
                <a:spcPct val="90000"/>
              </a:lnSpc>
              <a:spcBef>
                <a:spcPts val="3000"/>
              </a:spcBef>
              <a:spcAft>
                <a:spcPts val="0"/>
              </a:spcAft>
              <a:buSzPts val="1600"/>
              <a:buChar char="🞂"/>
            </a:pPr>
            <a:r>
              <a:rPr lang="en-US"/>
              <a:t>Over 100 million forest inferences </a:t>
            </a:r>
            <a:endParaRPr/>
          </a:p>
        </p:txBody>
      </p:sp>
      <p:sp>
        <p:nvSpPr>
          <p:cNvPr id="1549" name="Google Shape;1549;p6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Taking Models From Training to Production</a:t>
            </a:r>
            <a:endParaRPr/>
          </a:p>
          <a:p>
            <a:pPr indent="0" lvl="0" marL="0" rtl="0" algn="ctr">
              <a:lnSpc>
                <a:spcPct val="90000"/>
              </a:lnSpc>
              <a:spcBef>
                <a:spcPts val="3000"/>
              </a:spcBef>
              <a:spcAft>
                <a:spcPts val="0"/>
              </a:spcAft>
              <a:buSzPts val="3000"/>
              <a:buFont typeface="Trebuchet MS"/>
              <a:buNone/>
            </a:pPr>
            <a:r>
              <a:t/>
            </a:r>
            <a:endParaRPr/>
          </a:p>
        </p:txBody>
      </p:sp>
      <p:grpSp>
        <p:nvGrpSpPr>
          <p:cNvPr id="1550" name="Google Shape;1550;p64"/>
          <p:cNvGrpSpPr/>
          <p:nvPr/>
        </p:nvGrpSpPr>
        <p:grpSpPr>
          <a:xfrm>
            <a:off x="9244699" y="3619204"/>
            <a:ext cx="7831937" cy="5360277"/>
            <a:chOff x="9244699" y="3230340"/>
            <a:chExt cx="7831937" cy="5360277"/>
          </a:xfrm>
        </p:grpSpPr>
        <p:cxnSp>
          <p:nvCxnSpPr>
            <p:cNvPr id="1551" name="Google Shape;1551;p64"/>
            <p:cNvCxnSpPr>
              <a:stCxn id="1552" idx="3"/>
            </p:cNvCxnSpPr>
            <p:nvPr/>
          </p:nvCxnSpPr>
          <p:spPr>
            <a:xfrm>
              <a:off x="10361567" y="4340572"/>
              <a:ext cx="6467700" cy="0"/>
            </a:xfrm>
            <a:prstGeom prst="straightConnector1">
              <a:avLst/>
            </a:prstGeom>
            <a:noFill/>
            <a:ln cap="flat" cmpd="sng" w="12700">
              <a:solidFill>
                <a:srgbClr val="B3B3B3"/>
              </a:solidFill>
              <a:prstDash val="solid"/>
              <a:round/>
              <a:headEnd len="sm" w="sm" type="none"/>
              <a:tailEnd len="sm" w="sm" type="none"/>
            </a:ln>
          </p:spPr>
        </p:cxnSp>
        <p:cxnSp>
          <p:nvCxnSpPr>
            <p:cNvPr id="1553" name="Google Shape;1553;p64"/>
            <p:cNvCxnSpPr/>
            <p:nvPr/>
          </p:nvCxnSpPr>
          <p:spPr>
            <a:xfrm>
              <a:off x="10361567" y="5285859"/>
              <a:ext cx="6467747" cy="0"/>
            </a:xfrm>
            <a:prstGeom prst="straightConnector1">
              <a:avLst/>
            </a:prstGeom>
            <a:noFill/>
            <a:ln cap="flat" cmpd="sng" w="12700">
              <a:solidFill>
                <a:srgbClr val="B3B3B3"/>
              </a:solidFill>
              <a:prstDash val="solid"/>
              <a:round/>
              <a:headEnd len="sm" w="sm" type="none"/>
              <a:tailEnd len="sm" w="sm" type="none"/>
            </a:ln>
          </p:spPr>
        </p:cxnSp>
        <p:cxnSp>
          <p:nvCxnSpPr>
            <p:cNvPr id="1554" name="Google Shape;1554;p64"/>
            <p:cNvCxnSpPr/>
            <p:nvPr/>
          </p:nvCxnSpPr>
          <p:spPr>
            <a:xfrm>
              <a:off x="10361567" y="6204476"/>
              <a:ext cx="6467747" cy="0"/>
            </a:xfrm>
            <a:prstGeom prst="straightConnector1">
              <a:avLst/>
            </a:prstGeom>
            <a:noFill/>
            <a:ln cap="flat" cmpd="sng" w="12700">
              <a:solidFill>
                <a:srgbClr val="B3B3B3"/>
              </a:solidFill>
              <a:prstDash val="solid"/>
              <a:round/>
              <a:headEnd len="sm" w="sm" type="none"/>
              <a:tailEnd len="sm" w="sm" type="none"/>
            </a:ln>
          </p:spPr>
        </p:cxnSp>
        <p:cxnSp>
          <p:nvCxnSpPr>
            <p:cNvPr id="1555" name="Google Shape;1555;p64"/>
            <p:cNvCxnSpPr/>
            <p:nvPr/>
          </p:nvCxnSpPr>
          <p:spPr>
            <a:xfrm>
              <a:off x="10361567" y="7155885"/>
              <a:ext cx="6467747" cy="0"/>
            </a:xfrm>
            <a:prstGeom prst="straightConnector1">
              <a:avLst/>
            </a:prstGeom>
            <a:noFill/>
            <a:ln cap="flat" cmpd="sng" w="12700">
              <a:solidFill>
                <a:srgbClr val="B3B3B3"/>
              </a:solidFill>
              <a:prstDash val="solid"/>
              <a:round/>
              <a:headEnd len="sm" w="sm" type="none"/>
              <a:tailEnd len="sm" w="sm" type="none"/>
            </a:ln>
          </p:spPr>
        </p:cxnSp>
        <p:sp>
          <p:nvSpPr>
            <p:cNvPr id="1556" name="Google Shape;1556;p64"/>
            <p:cNvSpPr/>
            <p:nvPr/>
          </p:nvSpPr>
          <p:spPr>
            <a:xfrm>
              <a:off x="10842170" y="4888895"/>
              <a:ext cx="476394" cy="31894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7" name="Google Shape;1557;p64"/>
            <p:cNvSpPr/>
            <p:nvPr/>
          </p:nvSpPr>
          <p:spPr>
            <a:xfrm>
              <a:off x="11386754" y="7952651"/>
              <a:ext cx="482322" cy="13655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8" name="Google Shape;1558;p64"/>
            <p:cNvSpPr/>
            <p:nvPr/>
          </p:nvSpPr>
          <p:spPr>
            <a:xfrm>
              <a:off x="12357585" y="5846956"/>
              <a:ext cx="476394" cy="223136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59" name="Google Shape;1559;p64"/>
            <p:cNvSpPr/>
            <p:nvPr/>
          </p:nvSpPr>
          <p:spPr>
            <a:xfrm>
              <a:off x="12902169" y="8029924"/>
              <a:ext cx="482322" cy="5928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60" name="Google Shape;1560;p64"/>
            <p:cNvSpPr/>
            <p:nvPr/>
          </p:nvSpPr>
          <p:spPr>
            <a:xfrm>
              <a:off x="13829566" y="4888895"/>
              <a:ext cx="476394" cy="31894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61" name="Google Shape;1561;p64"/>
            <p:cNvSpPr/>
            <p:nvPr/>
          </p:nvSpPr>
          <p:spPr>
            <a:xfrm>
              <a:off x="14374148" y="8004438"/>
              <a:ext cx="482322" cy="847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62" name="Google Shape;1562;p64"/>
            <p:cNvSpPr/>
            <p:nvPr/>
          </p:nvSpPr>
          <p:spPr>
            <a:xfrm>
              <a:off x="15334422" y="5071004"/>
              <a:ext cx="476394" cy="30073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63" name="Google Shape;1563;p64"/>
            <p:cNvSpPr/>
            <p:nvPr/>
          </p:nvSpPr>
          <p:spPr>
            <a:xfrm>
              <a:off x="15879006" y="7955871"/>
              <a:ext cx="482322" cy="13333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1564" name="Google Shape;1564;p64"/>
            <p:cNvCxnSpPr/>
            <p:nvPr/>
          </p:nvCxnSpPr>
          <p:spPr>
            <a:xfrm rot="10800000">
              <a:off x="10256954" y="8085930"/>
              <a:ext cx="6496594" cy="0"/>
            </a:xfrm>
            <a:prstGeom prst="straightConnector1">
              <a:avLst/>
            </a:prstGeom>
            <a:noFill/>
            <a:ln cap="flat" cmpd="sng" w="25400">
              <a:solidFill>
                <a:srgbClr val="B3B3B3"/>
              </a:solidFill>
              <a:prstDash val="solid"/>
              <a:round/>
              <a:headEnd len="sm" w="sm" type="none"/>
              <a:tailEnd len="sm" w="sm" type="none"/>
            </a:ln>
          </p:spPr>
        </p:cxnSp>
        <p:sp>
          <p:nvSpPr>
            <p:cNvPr id="1552" name="Google Shape;1552;p64"/>
            <p:cNvSpPr txBox="1"/>
            <p:nvPr/>
          </p:nvSpPr>
          <p:spPr>
            <a:xfrm>
              <a:off x="9555304" y="4136572"/>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4000</a:t>
              </a:r>
              <a:endParaRPr b="0" i="0" sz="2400" u="none" cap="none" strike="noStrike">
                <a:solidFill>
                  <a:srgbClr val="868686"/>
                </a:solidFill>
                <a:latin typeface="Arial"/>
                <a:ea typeface="Arial"/>
                <a:cs typeface="Arial"/>
                <a:sym typeface="Arial"/>
              </a:endParaRPr>
            </a:p>
          </p:txBody>
        </p:sp>
        <p:sp>
          <p:nvSpPr>
            <p:cNvPr id="1565" name="Google Shape;1565;p64"/>
            <p:cNvSpPr txBox="1"/>
            <p:nvPr/>
          </p:nvSpPr>
          <p:spPr>
            <a:xfrm>
              <a:off x="9574031" y="5090070"/>
              <a:ext cx="787536"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3000</a:t>
              </a:r>
              <a:endParaRPr b="0" i="0" sz="2400" u="none" cap="none" strike="noStrike">
                <a:solidFill>
                  <a:srgbClr val="868686"/>
                </a:solidFill>
                <a:latin typeface="Arial"/>
                <a:ea typeface="Arial"/>
                <a:cs typeface="Arial"/>
                <a:sym typeface="Arial"/>
              </a:endParaRPr>
            </a:p>
          </p:txBody>
        </p:sp>
        <p:sp>
          <p:nvSpPr>
            <p:cNvPr id="1566" name="Google Shape;1566;p64"/>
            <p:cNvSpPr txBox="1"/>
            <p:nvPr/>
          </p:nvSpPr>
          <p:spPr>
            <a:xfrm>
              <a:off x="9541154" y="6004702"/>
              <a:ext cx="82041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2000</a:t>
              </a:r>
              <a:endParaRPr b="0" i="0" sz="2400" u="none" cap="none" strike="noStrike">
                <a:solidFill>
                  <a:srgbClr val="868686"/>
                </a:solidFill>
                <a:latin typeface="Arial"/>
                <a:ea typeface="Arial"/>
                <a:cs typeface="Arial"/>
                <a:sym typeface="Arial"/>
              </a:endParaRPr>
            </a:p>
          </p:txBody>
        </p:sp>
        <p:sp>
          <p:nvSpPr>
            <p:cNvPr id="1567" name="Google Shape;1567;p64"/>
            <p:cNvSpPr txBox="1"/>
            <p:nvPr/>
          </p:nvSpPr>
          <p:spPr>
            <a:xfrm>
              <a:off x="9555304" y="6978539"/>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1000</a:t>
              </a:r>
              <a:endParaRPr b="0" i="0" sz="2400" u="none" cap="none" strike="noStrike">
                <a:solidFill>
                  <a:srgbClr val="868686"/>
                </a:solidFill>
                <a:latin typeface="Arial"/>
                <a:ea typeface="Arial"/>
                <a:cs typeface="Arial"/>
                <a:sym typeface="Arial"/>
              </a:endParaRPr>
            </a:p>
          </p:txBody>
        </p:sp>
        <p:sp>
          <p:nvSpPr>
            <p:cNvPr id="1568" name="Google Shape;1568;p64"/>
            <p:cNvSpPr txBox="1"/>
            <p:nvPr/>
          </p:nvSpPr>
          <p:spPr>
            <a:xfrm>
              <a:off x="9835223" y="7872831"/>
              <a:ext cx="52634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569" name="Google Shape;1569;p64"/>
            <p:cNvSpPr txBox="1"/>
            <p:nvPr/>
          </p:nvSpPr>
          <p:spPr>
            <a:xfrm>
              <a:off x="10733315" y="8174023"/>
              <a:ext cx="1100138"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Bosch</a:t>
              </a:r>
              <a:endParaRPr b="0" i="0" sz="2400" u="none" cap="none" strike="noStrike">
                <a:solidFill>
                  <a:srgbClr val="868686"/>
                </a:solidFill>
                <a:latin typeface="Arial"/>
                <a:ea typeface="Arial"/>
                <a:cs typeface="Arial"/>
                <a:sym typeface="Arial"/>
              </a:endParaRPr>
            </a:p>
          </p:txBody>
        </p:sp>
        <p:sp>
          <p:nvSpPr>
            <p:cNvPr id="1570" name="Google Shape;1570;p64"/>
            <p:cNvSpPr txBox="1"/>
            <p:nvPr/>
          </p:nvSpPr>
          <p:spPr>
            <a:xfrm>
              <a:off x="12292710"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Airline</a:t>
              </a:r>
              <a:endParaRPr b="0" i="0" sz="2400" u="none" cap="none" strike="noStrike">
                <a:solidFill>
                  <a:srgbClr val="868686"/>
                </a:solidFill>
                <a:latin typeface="Arial"/>
                <a:ea typeface="Arial"/>
                <a:cs typeface="Arial"/>
                <a:sym typeface="Arial"/>
              </a:endParaRPr>
            </a:p>
          </p:txBody>
        </p:sp>
        <p:sp>
          <p:nvSpPr>
            <p:cNvPr id="1571" name="Google Shape;1571;p64"/>
            <p:cNvSpPr txBox="1"/>
            <p:nvPr/>
          </p:nvSpPr>
          <p:spPr>
            <a:xfrm>
              <a:off x="15064281" y="8182617"/>
              <a:ext cx="1527746"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Epsilon</a:t>
              </a:r>
              <a:endParaRPr b="0" i="0" sz="2400" u="none" cap="none" strike="noStrike">
                <a:solidFill>
                  <a:srgbClr val="868686"/>
                </a:solidFill>
                <a:latin typeface="Arial"/>
                <a:ea typeface="Arial"/>
                <a:cs typeface="Arial"/>
                <a:sym typeface="Arial"/>
              </a:endParaRPr>
            </a:p>
          </p:txBody>
        </p:sp>
        <p:sp>
          <p:nvSpPr>
            <p:cNvPr id="1572" name="Google Shape;1572;p64"/>
            <p:cNvSpPr txBox="1"/>
            <p:nvPr/>
          </p:nvSpPr>
          <p:spPr>
            <a:xfrm rot="-5400000">
              <a:off x="8387400" y="6000476"/>
              <a:ext cx="2122598"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b="0" i="0" sz="1800" u="none" cap="none" strike="noStrike">
                <a:solidFill>
                  <a:srgbClr val="868686"/>
                </a:solidFill>
                <a:latin typeface="Trebuchet MS"/>
                <a:ea typeface="Trebuchet MS"/>
                <a:cs typeface="Trebuchet MS"/>
                <a:sym typeface="Trebuchet MS"/>
              </a:endParaRPr>
            </a:p>
          </p:txBody>
        </p:sp>
        <p:grpSp>
          <p:nvGrpSpPr>
            <p:cNvPr id="1573" name="Google Shape;1573;p64"/>
            <p:cNvGrpSpPr/>
            <p:nvPr/>
          </p:nvGrpSpPr>
          <p:grpSpPr>
            <a:xfrm>
              <a:off x="10623746" y="3677486"/>
              <a:ext cx="6211253" cy="408000"/>
              <a:chOff x="9657011" y="3561874"/>
              <a:chExt cx="6211253" cy="408000"/>
            </a:xfrm>
          </p:grpSpPr>
          <p:sp>
            <p:nvSpPr>
              <p:cNvPr id="1574" name="Google Shape;1574;p64"/>
              <p:cNvSpPr txBox="1"/>
              <p:nvPr/>
            </p:nvSpPr>
            <p:spPr>
              <a:xfrm>
                <a:off x="9768406" y="3561874"/>
                <a:ext cx="3244888"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CPU Time (XGBoost, 40 Cores)</a:t>
                </a:r>
                <a:endParaRPr b="0" i="0" sz="2000" u="none" cap="none" strike="noStrike">
                  <a:solidFill>
                    <a:srgbClr val="868686"/>
                  </a:solidFill>
                  <a:latin typeface="Arial"/>
                  <a:ea typeface="Arial"/>
                  <a:cs typeface="Arial"/>
                  <a:sym typeface="Arial"/>
                </a:endParaRPr>
              </a:p>
            </p:txBody>
          </p:sp>
          <p:sp>
            <p:nvSpPr>
              <p:cNvPr id="1575" name="Google Shape;1575;p64"/>
              <p:cNvSpPr txBox="1"/>
              <p:nvPr/>
            </p:nvSpPr>
            <p:spPr>
              <a:xfrm>
                <a:off x="13053932" y="3561874"/>
                <a:ext cx="28143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FIL GPU Time (1x V100)</a:t>
                </a:r>
                <a:endParaRPr b="0" i="0" sz="2000" u="none" cap="none" strike="noStrike">
                  <a:solidFill>
                    <a:srgbClr val="868686"/>
                  </a:solidFill>
                  <a:latin typeface="Arial"/>
                  <a:ea typeface="Arial"/>
                  <a:cs typeface="Arial"/>
                  <a:sym typeface="Arial"/>
                </a:endParaRPr>
              </a:p>
            </p:txBody>
          </p:sp>
          <p:sp>
            <p:nvSpPr>
              <p:cNvPr id="1576" name="Google Shape;1576;p64"/>
              <p:cNvSpPr/>
              <p:nvPr/>
            </p:nvSpPr>
            <p:spPr>
              <a:xfrm>
                <a:off x="9657011" y="3707474"/>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577" name="Google Shape;1577;p64"/>
              <p:cNvSpPr/>
              <p:nvPr/>
            </p:nvSpPr>
            <p:spPr>
              <a:xfrm>
                <a:off x="12912419" y="3707474"/>
                <a:ext cx="141514" cy="14151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grpSp>
        <p:sp>
          <p:nvSpPr>
            <p:cNvPr id="1578" name="Google Shape;1578;p64"/>
            <p:cNvSpPr txBox="1"/>
            <p:nvPr/>
          </p:nvSpPr>
          <p:spPr>
            <a:xfrm>
              <a:off x="13804545"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Higgs</a:t>
              </a:r>
              <a:endParaRPr b="0" i="0" sz="2400" u="none" cap="none" strike="noStrike">
                <a:solidFill>
                  <a:srgbClr val="868686"/>
                </a:solidFill>
                <a:latin typeface="Arial"/>
                <a:ea typeface="Arial"/>
                <a:cs typeface="Arial"/>
                <a:sym typeface="Arial"/>
              </a:endParaRPr>
            </a:p>
          </p:txBody>
        </p:sp>
        <p:sp>
          <p:nvSpPr>
            <p:cNvPr id="1579" name="Google Shape;1579;p64"/>
            <p:cNvSpPr txBox="1"/>
            <p:nvPr/>
          </p:nvSpPr>
          <p:spPr>
            <a:xfrm>
              <a:off x="9933867" y="3230340"/>
              <a:ext cx="7142769"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XGBoost CPU Inference vs. FIL GPU (1000 trees)</a:t>
              </a:r>
              <a:endParaRPr b="0" i="0" sz="1800" u="none" cap="none" strike="noStrike">
                <a:solidFill>
                  <a:srgbClr val="868686"/>
                </a:solidFill>
                <a:latin typeface="Trebuchet MS"/>
                <a:ea typeface="Trebuchet MS"/>
                <a:cs typeface="Trebuchet MS"/>
                <a:sym typeface="Trebuchet MS"/>
              </a:endParaRPr>
            </a:p>
          </p:txBody>
        </p:sp>
        <p:sp>
          <p:nvSpPr>
            <p:cNvPr id="1580" name="Google Shape;1580;p64"/>
            <p:cNvSpPr txBox="1"/>
            <p:nvPr/>
          </p:nvSpPr>
          <p:spPr>
            <a:xfrm>
              <a:off x="10681921" y="4479487"/>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23x</a:t>
              </a:r>
              <a:endParaRPr b="0" i="0" sz="2400" u="none" cap="none" strike="noStrike">
                <a:solidFill>
                  <a:srgbClr val="868686"/>
                </a:solidFill>
                <a:latin typeface="Arial"/>
                <a:ea typeface="Arial"/>
                <a:cs typeface="Arial"/>
                <a:sym typeface="Arial"/>
              </a:endParaRPr>
            </a:p>
          </p:txBody>
        </p:sp>
        <p:sp>
          <p:nvSpPr>
            <p:cNvPr id="1581" name="Google Shape;1581;p64"/>
            <p:cNvSpPr txBox="1"/>
            <p:nvPr/>
          </p:nvSpPr>
          <p:spPr>
            <a:xfrm>
              <a:off x="12219862" y="5431350"/>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36x</a:t>
              </a:r>
              <a:endParaRPr b="0" i="0" sz="2400" u="none" cap="none" strike="noStrike">
                <a:solidFill>
                  <a:srgbClr val="868686"/>
                </a:solidFill>
                <a:latin typeface="Arial"/>
                <a:ea typeface="Arial"/>
                <a:cs typeface="Arial"/>
                <a:sym typeface="Arial"/>
              </a:endParaRPr>
            </a:p>
          </p:txBody>
        </p:sp>
        <p:sp>
          <p:nvSpPr>
            <p:cNvPr id="1582" name="Google Shape;1582;p64"/>
            <p:cNvSpPr txBox="1"/>
            <p:nvPr/>
          </p:nvSpPr>
          <p:spPr>
            <a:xfrm>
              <a:off x="13664630" y="4478969"/>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34x</a:t>
              </a:r>
              <a:endParaRPr b="0" i="0" sz="2400" u="none" cap="none" strike="noStrike">
                <a:solidFill>
                  <a:srgbClr val="868686"/>
                </a:solidFill>
                <a:latin typeface="Arial"/>
                <a:ea typeface="Arial"/>
                <a:cs typeface="Arial"/>
                <a:sym typeface="Arial"/>
              </a:endParaRPr>
            </a:p>
          </p:txBody>
        </p:sp>
        <p:sp>
          <p:nvSpPr>
            <p:cNvPr id="1583" name="Google Shape;1583;p64"/>
            <p:cNvSpPr txBox="1"/>
            <p:nvPr/>
          </p:nvSpPr>
          <p:spPr>
            <a:xfrm>
              <a:off x="15169488" y="4664402"/>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23x</a:t>
              </a:r>
              <a:endParaRPr b="0" i="0" sz="2400" u="none" cap="none" strike="noStrike">
                <a:solidFill>
                  <a:srgbClr val="868686"/>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sp>
        <p:nvSpPr>
          <p:cNvPr id="1588" name="Google Shape;1588;p65"/>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589" name="Google Shape;1589;p65"/>
          <p:cNvSpPr txBox="1"/>
          <p:nvPr/>
        </p:nvSpPr>
        <p:spPr>
          <a:xfrm>
            <a:off x="830575" y="2894925"/>
            <a:ext cx="6972900" cy="6414300"/>
          </a:xfrm>
          <a:prstGeom prst="rect">
            <a:avLst/>
          </a:prstGeom>
          <a:noFill/>
          <a:ln>
            <a:noFill/>
          </a:ln>
        </p:spPr>
        <p:txBody>
          <a:bodyPr anchorCtr="0" anchor="ctr" bIns="45700" lIns="91425" spcFirstLastPara="1" rIns="91425" wrap="square" tIns="45700">
            <a:noAutofit/>
          </a:bodyPr>
          <a:lstStyle/>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0.14 comes paired with XGBoost 1.1</a:t>
            </a:r>
            <a:endParaRPr sz="2400">
              <a:solidFill>
                <a:srgbClr val="868686"/>
              </a:solidFill>
              <a:latin typeface="Trebuchet MS"/>
              <a:ea typeface="Trebuchet MS"/>
              <a:cs typeface="Trebuchet MS"/>
              <a:sym typeface="Trebuchet MS"/>
            </a:endParaRPr>
          </a:p>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New objectives support Learning to Rank on GPU</a:t>
            </a:r>
            <a:endParaRPr sz="2400">
              <a:solidFill>
                <a:srgbClr val="868686"/>
              </a:solidFill>
              <a:latin typeface="Trebuchet MS"/>
              <a:ea typeface="Trebuchet MS"/>
              <a:cs typeface="Trebuchet MS"/>
              <a:sym typeface="Trebuchet MS"/>
            </a:endParaRPr>
          </a:p>
        </p:txBody>
      </p:sp>
      <p:sp>
        <p:nvSpPr>
          <p:cNvPr id="1590" name="Google Shape;1590;p65"/>
          <p:cNvSpPr txBox="1"/>
          <p:nvPr/>
        </p:nvSpPr>
        <p:spPr>
          <a:xfrm>
            <a:off x="8397601" y="2894917"/>
            <a:ext cx="8440500" cy="1089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indent="0" lvl="0" marL="0" marR="0" rtl="0" algn="ctr">
              <a:lnSpc>
                <a:spcPct val="90000"/>
              </a:lnSpc>
              <a:spcBef>
                <a:spcPts val="0"/>
              </a:spcBef>
              <a:spcAft>
                <a:spcPts val="0"/>
              </a:spcAft>
              <a:buNone/>
            </a:pPr>
            <a:r>
              <a:t/>
            </a:r>
            <a:endParaRPr sz="2400">
              <a:solidFill>
                <a:schemeClr val="dk2"/>
              </a:solidFill>
              <a:latin typeface="Trebuchet MS"/>
              <a:ea typeface="Trebuchet MS"/>
              <a:cs typeface="Trebuchet MS"/>
              <a:sym typeface="Trebuchet MS"/>
            </a:endParaRPr>
          </a:p>
        </p:txBody>
      </p:sp>
      <p:pic>
        <p:nvPicPr>
          <p:cNvPr id="1591" name="Google Shape;1591;p65"/>
          <p:cNvPicPr preferRelativeResize="0"/>
          <p:nvPr/>
        </p:nvPicPr>
        <p:blipFill>
          <a:blip r:embed="rId3">
            <a:alphaModFix/>
          </a:blip>
          <a:stretch>
            <a:fillRect/>
          </a:stretch>
        </p:blipFill>
        <p:spPr>
          <a:xfrm>
            <a:off x="8187550" y="3696767"/>
            <a:ext cx="9910149" cy="59976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156" name="Google Shape;156;p2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The Bane of Productivity and Performance</a:t>
            </a:r>
            <a:endParaRPr/>
          </a:p>
        </p:txBody>
      </p:sp>
      <p:sp>
        <p:nvSpPr>
          <p:cNvPr id="157" name="Google Shape;157;p21"/>
          <p:cNvSpPr/>
          <p:nvPr/>
        </p:nvSpPr>
        <p:spPr>
          <a:xfrm>
            <a:off x="12427156" y="4375933"/>
            <a:ext cx="1380779" cy="366813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158" name="Google Shape;158;p21"/>
          <p:cNvSpPr/>
          <p:nvPr/>
        </p:nvSpPr>
        <p:spPr>
          <a:xfrm>
            <a:off x="12287196" y="4729655"/>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9" name="Google Shape;159;p21"/>
          <p:cNvSpPr/>
          <p:nvPr/>
        </p:nvSpPr>
        <p:spPr>
          <a:xfrm>
            <a:off x="12287196" y="6495393"/>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60" name="Google Shape;160;p21"/>
          <p:cNvGrpSpPr/>
          <p:nvPr/>
        </p:nvGrpSpPr>
        <p:grpSpPr>
          <a:xfrm>
            <a:off x="4457564" y="4507686"/>
            <a:ext cx="3387118" cy="3385062"/>
            <a:chOff x="41147" y="4310438"/>
            <a:chExt cx="3387118" cy="3385062"/>
          </a:xfrm>
        </p:grpSpPr>
        <p:sp>
          <p:nvSpPr>
            <p:cNvPr id="161" name="Google Shape;161;p21"/>
            <p:cNvSpPr/>
            <p:nvPr/>
          </p:nvSpPr>
          <p:spPr>
            <a:xfrm>
              <a:off x="42251" y="4310995"/>
              <a:ext cx="3372012" cy="3372012"/>
            </a:xfrm>
            <a:custGeom>
              <a:rect b="b" l="l" r="r" t="t"/>
              <a:pathLst>
                <a:path extrusionOk="0" h="3372011" w="3372011">
                  <a:moveTo>
                    <a:pt x="3384348" y="3384348"/>
                  </a:moveTo>
                  <a:lnTo>
                    <a:pt x="0" y="3384348"/>
                  </a:lnTo>
                  <a:lnTo>
                    <a:pt x="0" y="0"/>
                  </a:lnTo>
                  <a:lnTo>
                    <a:pt x="3384348" y="0"/>
                  </a:lnTo>
                  <a:close/>
                </a:path>
              </a:pathLst>
            </a:custGeom>
            <a:noFill/>
            <a:ln cap="flat" cmpd="sng" w="104775">
              <a:solidFill>
                <a:srgbClr val="86868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2" name="Google Shape;162;p21"/>
            <p:cNvSpPr/>
            <p:nvPr/>
          </p:nvSpPr>
          <p:spPr>
            <a:xfrm>
              <a:off x="1118128" y="7387084"/>
              <a:ext cx="1213102" cy="308416"/>
            </a:xfrm>
            <a:custGeom>
              <a:rect b="b" l="l" r="r" t="t"/>
              <a:pathLst>
                <a:path extrusionOk="0" h="308415" w="1213101">
                  <a:moveTo>
                    <a:pt x="1231607" y="0"/>
                  </a:moveTo>
                  <a:lnTo>
                    <a:pt x="1231607" y="308416"/>
                  </a:lnTo>
                  <a:lnTo>
                    <a:pt x="0" y="308416"/>
                  </a:lnTo>
                  <a:lnTo>
                    <a:pt x="0"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3" name="Google Shape;163;p21"/>
            <p:cNvSpPr/>
            <p:nvPr/>
          </p:nvSpPr>
          <p:spPr>
            <a:xfrm>
              <a:off x="41147" y="5386338"/>
              <a:ext cx="308416" cy="1213102"/>
            </a:xfrm>
            <a:custGeom>
              <a:rect b="b" l="l" r="r" t="t"/>
              <a:pathLst>
                <a:path extrusionOk="0" h="1213101" w="308415">
                  <a:moveTo>
                    <a:pt x="308416" y="1231607"/>
                  </a:moveTo>
                  <a:lnTo>
                    <a:pt x="0" y="1231607"/>
                  </a:lnTo>
                  <a:lnTo>
                    <a:pt x="0" y="0"/>
                  </a:lnTo>
                  <a:lnTo>
                    <a:pt x="308416"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4" name="Google Shape;164;p21"/>
            <p:cNvSpPr/>
            <p:nvPr/>
          </p:nvSpPr>
          <p:spPr>
            <a:xfrm>
              <a:off x="1119806" y="4310438"/>
              <a:ext cx="1213102" cy="308416"/>
            </a:xfrm>
            <a:custGeom>
              <a:rect b="b" l="l" r="r" t="t"/>
              <a:pathLst>
                <a:path extrusionOk="0" h="308415" w="1213101">
                  <a:moveTo>
                    <a:pt x="0" y="308416"/>
                  </a:moveTo>
                  <a:lnTo>
                    <a:pt x="0" y="0"/>
                  </a:lnTo>
                  <a:lnTo>
                    <a:pt x="1231607" y="0"/>
                  </a:lnTo>
                  <a:lnTo>
                    <a:pt x="1231607" y="308416"/>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5" name="Google Shape;165;p21"/>
            <p:cNvSpPr/>
            <p:nvPr/>
          </p:nvSpPr>
          <p:spPr>
            <a:xfrm>
              <a:off x="3119849" y="5388003"/>
              <a:ext cx="308416" cy="1213102"/>
            </a:xfrm>
            <a:custGeom>
              <a:rect b="b" l="l" r="r" t="t"/>
              <a:pathLst>
                <a:path extrusionOk="0" h="1213101" w="308415">
                  <a:moveTo>
                    <a:pt x="0" y="0"/>
                  </a:moveTo>
                  <a:lnTo>
                    <a:pt x="308416" y="0"/>
                  </a:lnTo>
                  <a:lnTo>
                    <a:pt x="308416" y="1231607"/>
                  </a:lnTo>
                  <a:lnTo>
                    <a:pt x="0" y="1231607"/>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6" name="Google Shape;166;p21"/>
            <p:cNvSpPr/>
            <p:nvPr/>
          </p:nvSpPr>
          <p:spPr>
            <a:xfrm>
              <a:off x="1887831"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7" name="Google Shape;167;p21"/>
            <p:cNvSpPr/>
            <p:nvPr/>
          </p:nvSpPr>
          <p:spPr>
            <a:xfrm>
              <a:off x="657807"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8" name="Google Shape;168;p21"/>
            <p:cNvSpPr/>
            <p:nvPr/>
          </p:nvSpPr>
          <p:spPr>
            <a:xfrm>
              <a:off x="1887831"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9" name="Google Shape;169;p21"/>
            <p:cNvSpPr/>
            <p:nvPr/>
          </p:nvSpPr>
          <p:spPr>
            <a:xfrm>
              <a:off x="657807"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170" name="Google Shape;170;p21"/>
          <p:cNvSpPr/>
          <p:nvPr/>
        </p:nvSpPr>
        <p:spPr>
          <a:xfrm>
            <a:off x="7601240" y="5264776"/>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71" name="Google Shape;171;p21"/>
          <p:cNvSpPr/>
          <p:nvPr/>
        </p:nvSpPr>
        <p:spPr>
          <a:xfrm>
            <a:off x="7601240" y="7026100"/>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72" name="Google Shape;172;p21"/>
          <p:cNvSpPr txBox="1"/>
          <p:nvPr/>
        </p:nvSpPr>
        <p:spPr>
          <a:xfrm>
            <a:off x="3370324" y="5970056"/>
            <a:ext cx="1001338" cy="441043"/>
          </a:xfrm>
          <a:prstGeom prst="rect">
            <a:avLst/>
          </a:prstGeom>
          <a:solidFill>
            <a:srgbClr val="FFFFFF"/>
          </a:solid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CPU</a:t>
            </a:r>
            <a:endParaRPr b="0" i="0" sz="1100" u="none" cap="none" strike="noStrike">
              <a:solidFill>
                <a:schemeClr val="accent4"/>
              </a:solidFill>
              <a:latin typeface="Arial"/>
              <a:ea typeface="Arial"/>
              <a:cs typeface="Arial"/>
              <a:sym typeface="Arial"/>
            </a:endParaRPr>
          </a:p>
        </p:txBody>
      </p:sp>
      <p:sp>
        <p:nvSpPr>
          <p:cNvPr id="173" name="Google Shape;173;p21"/>
          <p:cNvSpPr/>
          <p:nvPr/>
        </p:nvSpPr>
        <p:spPr>
          <a:xfrm>
            <a:off x="8844251" y="5428344"/>
            <a:ext cx="2147908" cy="33653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Copy </a:t>
            </a:r>
            <a:r>
              <a:rPr b="0" i="0" lang="en-US" sz="1600" u="none" cap="none" strike="noStrike">
                <a:solidFill>
                  <a:schemeClr val="accent4"/>
                </a:solidFill>
                <a:latin typeface="Arial"/>
                <a:ea typeface="Arial"/>
                <a:cs typeface="Arial"/>
                <a:sym typeface="Arial"/>
              </a:rPr>
              <a:t>&amp;</a:t>
            </a:r>
            <a:r>
              <a:rPr b="0" i="0" lang="en-US" sz="1600" u="none" cap="none" strike="noStrike">
                <a:solidFill>
                  <a:schemeClr val="accent4"/>
                </a:solidFill>
                <a:latin typeface="Trebuchet MS"/>
                <a:ea typeface="Trebuchet MS"/>
                <a:cs typeface="Trebuchet MS"/>
                <a:sym typeface="Trebuchet MS"/>
              </a:rPr>
              <a:t> Convert</a:t>
            </a:r>
            <a:endParaRPr b="0" i="0" sz="1600" u="none" cap="none" strike="noStrike">
              <a:solidFill>
                <a:schemeClr val="accent4"/>
              </a:solidFill>
              <a:latin typeface="Arial"/>
              <a:ea typeface="Arial"/>
              <a:cs typeface="Arial"/>
              <a:sym typeface="Arial"/>
            </a:endParaRPr>
          </a:p>
        </p:txBody>
      </p:sp>
      <p:sp>
        <p:nvSpPr>
          <p:cNvPr id="174" name="Google Shape;174;p21"/>
          <p:cNvSpPr/>
          <p:nvPr/>
        </p:nvSpPr>
        <p:spPr>
          <a:xfrm>
            <a:off x="8636291" y="6641924"/>
            <a:ext cx="2563828" cy="34302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Copy </a:t>
            </a:r>
            <a:r>
              <a:rPr b="0" i="0" lang="en-US" sz="1600" u="none" cap="none" strike="noStrike">
                <a:solidFill>
                  <a:schemeClr val="accent4"/>
                </a:solidFill>
                <a:latin typeface="Arial"/>
                <a:ea typeface="Arial"/>
                <a:cs typeface="Arial"/>
                <a:sym typeface="Arial"/>
              </a:rPr>
              <a:t>&amp;</a:t>
            </a:r>
            <a:r>
              <a:rPr b="0" i="0" lang="en-US" sz="1600" u="none" cap="none" strike="noStrike">
                <a:solidFill>
                  <a:schemeClr val="accent4"/>
                </a:solidFill>
                <a:latin typeface="Trebuchet MS"/>
                <a:ea typeface="Trebuchet MS"/>
                <a:cs typeface="Trebuchet MS"/>
                <a:sym typeface="Trebuchet MS"/>
              </a:rPr>
              <a:t> Convert</a:t>
            </a:r>
            <a:endParaRPr b="0" i="0" sz="1600" u="none" cap="none" strike="noStrike">
              <a:solidFill>
                <a:schemeClr val="accent4"/>
              </a:solidFill>
              <a:latin typeface="Arial"/>
              <a:ea typeface="Arial"/>
              <a:cs typeface="Arial"/>
              <a:sym typeface="Arial"/>
            </a:endParaRPr>
          </a:p>
        </p:txBody>
      </p:sp>
      <p:cxnSp>
        <p:nvCxnSpPr>
          <p:cNvPr id="175" name="Google Shape;175;p21"/>
          <p:cNvCxnSpPr/>
          <p:nvPr/>
        </p:nvCxnSpPr>
        <p:spPr>
          <a:xfrm rot="10800000">
            <a:off x="6128530" y="5903497"/>
            <a:ext cx="0" cy="1006265"/>
          </a:xfrm>
          <a:prstGeom prst="straightConnector1">
            <a:avLst/>
          </a:prstGeom>
          <a:noFill/>
          <a:ln cap="flat" cmpd="sng" w="38100">
            <a:solidFill>
              <a:srgbClr val="868686"/>
            </a:solidFill>
            <a:prstDash val="solid"/>
            <a:round/>
            <a:headEnd len="sm" w="sm" type="none"/>
            <a:tailEnd len="lg" w="lg" type="triangle"/>
          </a:ln>
        </p:spPr>
      </p:cxnSp>
      <p:sp>
        <p:nvSpPr>
          <p:cNvPr id="176" name="Google Shape;176;p21"/>
          <p:cNvSpPr/>
          <p:nvPr/>
        </p:nvSpPr>
        <p:spPr>
          <a:xfrm>
            <a:off x="5108072" y="6107320"/>
            <a:ext cx="2216175" cy="20557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Copy </a:t>
            </a:r>
            <a:r>
              <a:rPr b="0" i="0" lang="en-US" sz="1600" u="none" cap="none" strike="noStrike">
                <a:solidFill>
                  <a:schemeClr val="accent4"/>
                </a:solidFill>
                <a:latin typeface="Arial"/>
                <a:ea typeface="Arial"/>
                <a:cs typeface="Arial"/>
                <a:sym typeface="Arial"/>
              </a:rPr>
              <a:t>&amp;</a:t>
            </a:r>
            <a:r>
              <a:rPr b="0" i="0" lang="en-US" sz="1600" u="none" cap="none" strike="noStrike">
                <a:solidFill>
                  <a:schemeClr val="accent4"/>
                </a:solidFill>
                <a:latin typeface="Trebuchet MS"/>
                <a:ea typeface="Trebuchet MS"/>
                <a:cs typeface="Trebuchet MS"/>
                <a:sym typeface="Trebuchet MS"/>
              </a:rPr>
              <a:t> Convert</a:t>
            </a:r>
            <a:endParaRPr b="0" i="0" sz="1600" u="none" cap="none" strike="noStrike">
              <a:solidFill>
                <a:schemeClr val="accent4"/>
              </a:solidFill>
              <a:latin typeface="Arial"/>
              <a:ea typeface="Arial"/>
              <a:cs typeface="Arial"/>
              <a:sym typeface="Arial"/>
            </a:endParaRPr>
          </a:p>
        </p:txBody>
      </p:sp>
      <p:sp>
        <p:nvSpPr>
          <p:cNvPr id="177" name="Google Shape;177;p21"/>
          <p:cNvSpPr/>
          <p:nvPr/>
        </p:nvSpPr>
        <p:spPr>
          <a:xfrm>
            <a:off x="5251138" y="6525089"/>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cxnSp>
        <p:nvCxnSpPr>
          <p:cNvPr id="178" name="Google Shape;178;p21"/>
          <p:cNvCxnSpPr/>
          <p:nvPr/>
        </p:nvCxnSpPr>
        <p:spPr>
          <a:xfrm flipH="1" rot="10800000">
            <a:off x="7311077" y="8134482"/>
            <a:ext cx="5483400" cy="457200"/>
          </a:xfrm>
          <a:prstGeom prst="bentConnector3">
            <a:avLst>
              <a:gd fmla="val 99835" name="adj1"/>
            </a:avLst>
          </a:prstGeom>
          <a:noFill/>
          <a:ln cap="flat" cmpd="sng" w="38100">
            <a:solidFill>
              <a:schemeClr val="accent1"/>
            </a:solidFill>
            <a:prstDash val="solid"/>
            <a:round/>
            <a:headEnd len="sm" w="sm" type="none"/>
            <a:tailEnd len="lg" w="lg" type="triangle"/>
          </a:ln>
        </p:spPr>
      </p:cxnSp>
      <p:sp>
        <p:nvSpPr>
          <p:cNvPr id="179" name="Google Shape;179;p21"/>
          <p:cNvSpPr/>
          <p:nvPr/>
        </p:nvSpPr>
        <p:spPr>
          <a:xfrm>
            <a:off x="5248861" y="5317742"/>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cxnSp>
        <p:nvCxnSpPr>
          <p:cNvPr id="180" name="Google Shape;180;p21"/>
          <p:cNvCxnSpPr/>
          <p:nvPr/>
        </p:nvCxnSpPr>
        <p:spPr>
          <a:xfrm>
            <a:off x="7311077" y="3830603"/>
            <a:ext cx="5486400" cy="365700"/>
          </a:xfrm>
          <a:prstGeom prst="bentConnector3">
            <a:avLst>
              <a:gd fmla="val 99783" name="adj1"/>
            </a:avLst>
          </a:prstGeom>
          <a:noFill/>
          <a:ln cap="flat" cmpd="sng" w="38100">
            <a:solidFill>
              <a:schemeClr val="accent1"/>
            </a:solidFill>
            <a:prstDash val="solid"/>
            <a:round/>
            <a:headEnd len="lg" w="lg" type="triangle"/>
            <a:tailEnd len="sm" w="sm" type="none"/>
          </a:ln>
        </p:spPr>
      </p:cxnSp>
      <p:sp>
        <p:nvSpPr>
          <p:cNvPr id="181" name="Google Shape;181;p21"/>
          <p:cNvSpPr/>
          <p:nvPr/>
        </p:nvSpPr>
        <p:spPr>
          <a:xfrm>
            <a:off x="9029729" y="3451109"/>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Read Data</a:t>
            </a:r>
            <a:endParaRPr b="0" i="0" sz="1600" u="none" cap="none" strike="noStrike">
              <a:solidFill>
                <a:schemeClr val="accent4"/>
              </a:solidFill>
              <a:latin typeface="Arial"/>
              <a:ea typeface="Arial"/>
              <a:cs typeface="Arial"/>
              <a:sym typeface="Arial"/>
            </a:endParaRPr>
          </a:p>
        </p:txBody>
      </p:sp>
      <p:sp>
        <p:nvSpPr>
          <p:cNvPr id="182" name="Google Shape;182;p21"/>
          <p:cNvSpPr/>
          <p:nvPr/>
        </p:nvSpPr>
        <p:spPr>
          <a:xfrm>
            <a:off x="9029729" y="8674063"/>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Load Data</a:t>
            </a:r>
            <a:endParaRPr b="0" i="0" sz="1600" u="none" cap="none" strike="noStrike">
              <a:solidFill>
                <a:schemeClr val="accent4"/>
              </a:solidFill>
              <a:latin typeface="Arial"/>
              <a:ea typeface="Arial"/>
              <a:cs typeface="Arial"/>
              <a:sym typeface="Arial"/>
            </a:endParaRPr>
          </a:p>
        </p:txBody>
      </p:sp>
      <p:sp>
        <p:nvSpPr>
          <p:cNvPr id="183" name="Google Shape;183;p21"/>
          <p:cNvSpPr/>
          <p:nvPr/>
        </p:nvSpPr>
        <p:spPr>
          <a:xfrm>
            <a:off x="5248861" y="3546371"/>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sp>
        <p:nvSpPr>
          <p:cNvPr id="184" name="Google Shape;184;p21"/>
          <p:cNvSpPr/>
          <p:nvPr/>
        </p:nvSpPr>
        <p:spPr>
          <a:xfrm>
            <a:off x="5248861" y="8293755"/>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sp>
        <p:nvSpPr>
          <p:cNvPr id="185" name="Google Shape;185;p21"/>
          <p:cNvSpPr txBox="1"/>
          <p:nvPr/>
        </p:nvSpPr>
        <p:spPr>
          <a:xfrm>
            <a:off x="13867720" y="5970056"/>
            <a:ext cx="1049955" cy="441043"/>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GPU</a:t>
            </a:r>
            <a:endParaRPr b="0" i="0" sz="2000" u="none" cap="none" strike="noStrike">
              <a:solidFill>
                <a:schemeClr val="accent4"/>
              </a:solidFill>
              <a:latin typeface="Trebuchet MS"/>
              <a:ea typeface="Trebuchet MS"/>
              <a:cs typeface="Trebuchet MS"/>
              <a:sym typeface="Trebuchet MS"/>
            </a:endParaRPr>
          </a:p>
        </p:txBody>
      </p:sp>
      <p:cxnSp>
        <p:nvCxnSpPr>
          <p:cNvPr id="186" name="Google Shape;186;p21"/>
          <p:cNvCxnSpPr/>
          <p:nvPr/>
        </p:nvCxnSpPr>
        <p:spPr>
          <a:xfrm>
            <a:off x="7443261" y="5329317"/>
            <a:ext cx="4702811" cy="0"/>
          </a:xfrm>
          <a:prstGeom prst="straightConnector1">
            <a:avLst/>
          </a:prstGeom>
          <a:noFill/>
          <a:ln cap="flat" cmpd="sng" w="38100">
            <a:solidFill>
              <a:srgbClr val="868686"/>
            </a:solidFill>
            <a:prstDash val="solid"/>
            <a:round/>
            <a:headEnd len="lg" w="lg" type="none"/>
            <a:tailEnd len="lg" w="lg" type="triangle"/>
          </a:ln>
        </p:spPr>
      </p:cxnSp>
      <p:grpSp>
        <p:nvGrpSpPr>
          <p:cNvPr id="187" name="Google Shape;187;p21"/>
          <p:cNvGrpSpPr/>
          <p:nvPr/>
        </p:nvGrpSpPr>
        <p:grpSpPr>
          <a:xfrm>
            <a:off x="12278144" y="4781002"/>
            <a:ext cx="1102936" cy="1108006"/>
            <a:chOff x="15478450" y="3449957"/>
            <a:chExt cx="1657350" cy="1664968"/>
          </a:xfrm>
        </p:grpSpPr>
        <p:sp>
          <p:nvSpPr>
            <p:cNvPr id="188" name="Google Shape;188;p21"/>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9" name="Google Shape;189;p21"/>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0" name="Google Shape;190;p21"/>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1" name="Google Shape;191;p21"/>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2" name="Google Shape;192;p21"/>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3" name="Google Shape;193;p21"/>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4" name="Google Shape;194;p21"/>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5" name="Google Shape;195;p21"/>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6" name="Google Shape;196;p21"/>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7" name="Google Shape;197;p21"/>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8" name="Google Shape;198;p21"/>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9" name="Google Shape;199;p21"/>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0" name="Google Shape;200;p21"/>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1" name="Google Shape;201;p21"/>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2" name="Google Shape;202;p21"/>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3" name="Google Shape;203;p21"/>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4" name="Google Shape;204;p21"/>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5" name="Google Shape;205;p21"/>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6" name="Google Shape;206;p21"/>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7" name="Google Shape;207;p21"/>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8" name="Google Shape;208;p21"/>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9" name="Google Shape;209;p21"/>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0" name="Google Shape;210;p21"/>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1" name="Google Shape;211;p21"/>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2" name="Google Shape;212;p21"/>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3" name="Google Shape;213;p21"/>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4" name="Google Shape;214;p21"/>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5" name="Google Shape;215;p21"/>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6" name="Google Shape;216;p21"/>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7" name="Google Shape;217;p21"/>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8" name="Google Shape;218;p21"/>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9" name="Google Shape;219;p21"/>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0" name="Google Shape;220;p21"/>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1" name="Google Shape;221;p21"/>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2" name="Google Shape;222;p21"/>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3" name="Google Shape;223;p21"/>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4" name="Google Shape;224;p21"/>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5" name="Google Shape;225;p21"/>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6" name="Google Shape;226;p21"/>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7" name="Google Shape;227;p21"/>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8" name="Google Shape;228;p21"/>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9" name="Google Shape;229;p21"/>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0" name="Google Shape;230;p21"/>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1" name="Google Shape;231;p21"/>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2" name="Google Shape;232;p21"/>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3" name="Google Shape;233;p21"/>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4" name="Google Shape;234;p21"/>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5" name="Google Shape;235;p21"/>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6" name="Google Shape;236;p21"/>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7" name="Google Shape;237;p21"/>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8" name="Google Shape;238;p21"/>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9" name="Google Shape;239;p21"/>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0" name="Google Shape;240;p21"/>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1" name="Google Shape;241;p21"/>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2" name="Google Shape;242;p21"/>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3" name="Google Shape;243;p21"/>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4" name="Google Shape;244;p21"/>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5" name="Google Shape;245;p21"/>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6" name="Google Shape;246;p21"/>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7" name="Google Shape;247;p21"/>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8" name="Google Shape;248;p21"/>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9" name="Google Shape;249;p21"/>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0" name="Google Shape;250;p21"/>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1" name="Google Shape;251;p21"/>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2" name="Google Shape;252;p21"/>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3" name="Google Shape;253;p21"/>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4" name="Google Shape;254;p21"/>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5" name="Google Shape;255;p21"/>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6" name="Google Shape;256;p21"/>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7" name="Google Shape;257;p21"/>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8" name="Google Shape;258;p21"/>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9" name="Google Shape;259;p21"/>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0" name="Google Shape;260;p21"/>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1" name="Google Shape;261;p21"/>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2" name="Google Shape;262;p21"/>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3" name="Google Shape;263;p21"/>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4" name="Google Shape;264;p21"/>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5" name="Google Shape;265;p21"/>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6" name="Google Shape;266;p21"/>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7" name="Google Shape;267;p21"/>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8" name="Google Shape;268;p21"/>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9" name="Google Shape;269;p21"/>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0" name="Google Shape;270;p21"/>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1" name="Google Shape;271;p21"/>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2" name="Google Shape;272;p21"/>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3" name="Google Shape;273;p21"/>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grpSp>
        <p:nvGrpSpPr>
          <p:cNvPr id="274" name="Google Shape;274;p21"/>
          <p:cNvGrpSpPr/>
          <p:nvPr/>
        </p:nvGrpSpPr>
        <p:grpSpPr>
          <a:xfrm>
            <a:off x="12278144" y="6544715"/>
            <a:ext cx="1102936" cy="1108006"/>
            <a:chOff x="15478450" y="3449957"/>
            <a:chExt cx="1657350" cy="1664968"/>
          </a:xfrm>
        </p:grpSpPr>
        <p:sp>
          <p:nvSpPr>
            <p:cNvPr id="275" name="Google Shape;275;p21"/>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6" name="Google Shape;276;p21"/>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7" name="Google Shape;277;p21"/>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8" name="Google Shape;278;p21"/>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9" name="Google Shape;279;p21"/>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0" name="Google Shape;280;p21"/>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1" name="Google Shape;281;p21"/>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2" name="Google Shape;282;p21"/>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3" name="Google Shape;283;p21"/>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4" name="Google Shape;284;p21"/>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5" name="Google Shape;285;p21"/>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6" name="Google Shape;286;p21"/>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7" name="Google Shape;287;p21"/>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8" name="Google Shape;288;p21"/>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9" name="Google Shape;289;p21"/>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0" name="Google Shape;290;p21"/>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1" name="Google Shape;291;p21"/>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2" name="Google Shape;292;p21"/>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3" name="Google Shape;293;p21"/>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4" name="Google Shape;294;p21"/>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5" name="Google Shape;295;p21"/>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6" name="Google Shape;296;p21"/>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7" name="Google Shape;297;p21"/>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8" name="Google Shape;298;p21"/>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9" name="Google Shape;299;p21"/>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0" name="Google Shape;300;p21"/>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1" name="Google Shape;301;p21"/>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2" name="Google Shape;302;p21"/>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3" name="Google Shape;303;p21"/>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4" name="Google Shape;304;p21"/>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5" name="Google Shape;305;p21"/>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6" name="Google Shape;306;p21"/>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7" name="Google Shape;307;p21"/>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8" name="Google Shape;308;p21"/>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9" name="Google Shape;309;p21"/>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0" name="Google Shape;310;p21"/>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1" name="Google Shape;311;p21"/>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2" name="Google Shape;312;p21"/>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3" name="Google Shape;313;p21"/>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4" name="Google Shape;314;p21"/>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5" name="Google Shape;315;p21"/>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6" name="Google Shape;316;p21"/>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7" name="Google Shape;317;p21"/>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8" name="Google Shape;318;p21"/>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9" name="Google Shape;319;p21"/>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0" name="Google Shape;320;p21"/>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1" name="Google Shape;321;p21"/>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2" name="Google Shape;322;p21"/>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3" name="Google Shape;323;p21"/>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4" name="Google Shape;324;p21"/>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5" name="Google Shape;325;p21"/>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6" name="Google Shape;326;p21"/>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7" name="Google Shape;327;p21"/>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8" name="Google Shape;328;p21"/>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9" name="Google Shape;329;p21"/>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0" name="Google Shape;330;p21"/>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1" name="Google Shape;331;p21"/>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2" name="Google Shape;332;p21"/>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3" name="Google Shape;333;p21"/>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4" name="Google Shape;334;p21"/>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5" name="Google Shape;335;p21"/>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6" name="Google Shape;336;p21"/>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7" name="Google Shape;337;p21"/>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8" name="Google Shape;338;p21"/>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9" name="Google Shape;339;p21"/>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0" name="Google Shape;340;p21"/>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1" name="Google Shape;341;p21"/>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2" name="Google Shape;342;p21"/>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3" name="Google Shape;343;p21"/>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4" name="Google Shape;344;p21"/>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5" name="Google Shape;345;p21"/>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6" name="Google Shape;346;p21"/>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7" name="Google Shape;347;p21"/>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8" name="Google Shape;348;p21"/>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9" name="Google Shape;349;p21"/>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0" name="Google Shape;350;p21"/>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1" name="Google Shape;351;p21"/>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2" name="Google Shape;352;p21"/>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3" name="Google Shape;353;p21"/>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4" name="Google Shape;354;p21"/>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5" name="Google Shape;355;p21"/>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6" name="Google Shape;356;p21"/>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7" name="Google Shape;357;p21"/>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8" name="Google Shape;358;p21"/>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9" name="Google Shape;359;p21"/>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60" name="Google Shape;360;p21"/>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361" name="Google Shape;361;p21"/>
          <p:cNvSpPr/>
          <p:nvPr/>
        </p:nvSpPr>
        <p:spPr>
          <a:xfrm>
            <a:off x="12417763" y="5108916"/>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sp>
        <p:nvSpPr>
          <p:cNvPr id="362" name="Google Shape;362;p21"/>
          <p:cNvSpPr/>
          <p:nvPr/>
        </p:nvSpPr>
        <p:spPr>
          <a:xfrm>
            <a:off x="12417763" y="6874450"/>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cxnSp>
        <p:nvCxnSpPr>
          <p:cNvPr id="363" name="Google Shape;363;p21"/>
          <p:cNvCxnSpPr/>
          <p:nvPr/>
        </p:nvCxnSpPr>
        <p:spPr>
          <a:xfrm>
            <a:off x="7443261" y="7083720"/>
            <a:ext cx="4702811" cy="0"/>
          </a:xfrm>
          <a:prstGeom prst="straightConnector1">
            <a:avLst/>
          </a:prstGeom>
          <a:noFill/>
          <a:ln cap="flat" cmpd="sng" w="38100">
            <a:solidFill>
              <a:srgbClr val="868686"/>
            </a:solidFill>
            <a:prstDash val="solid"/>
            <a:round/>
            <a:headEnd len="lg" w="lg" type="triangle"/>
            <a:tailEnd len="sm" w="sm" type="none"/>
          </a:ln>
        </p:spPr>
      </p:cxnSp>
      <p:sp>
        <p:nvSpPr>
          <p:cNvPr id="364" name="Google Shape;364;p21"/>
          <p:cNvSpPr txBox="1"/>
          <p:nvPr/>
        </p:nvSpPr>
        <p:spPr>
          <a:xfrm>
            <a:off x="12731182" y="7698415"/>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Trebuchet MS"/>
              <a:ea typeface="Trebuchet MS"/>
              <a:cs typeface="Trebuchet MS"/>
              <a:sym typeface="Trebuchet MS"/>
            </a:endParaRPr>
          </a:p>
        </p:txBody>
      </p:sp>
      <p:sp>
        <p:nvSpPr>
          <p:cNvPr id="365" name="Google Shape;365;p21"/>
          <p:cNvSpPr txBox="1"/>
          <p:nvPr/>
        </p:nvSpPr>
        <p:spPr>
          <a:xfrm>
            <a:off x="12731182" y="4359013"/>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66"/>
          <p:cNvSpPr txBox="1"/>
          <p:nvPr>
            <p:ph type="title"/>
          </p:nvPr>
        </p:nvSpPr>
        <p:spPr>
          <a:xfrm>
            <a:off x="830555" y="7956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Integrated into Cloud ML Frameworks</a:t>
            </a:r>
            <a:endParaRPr/>
          </a:p>
        </p:txBody>
      </p:sp>
      <p:pic>
        <p:nvPicPr>
          <p:cNvPr descr="A picture containing screenshot&#10;&#10;Description generated with very high confidence" id="1597" name="Google Shape;1597;p66"/>
          <p:cNvPicPr preferRelativeResize="0"/>
          <p:nvPr/>
        </p:nvPicPr>
        <p:blipFill rotWithShape="1">
          <a:blip r:embed="rId3">
            <a:alphaModFix/>
          </a:blip>
          <a:srcRect b="0" l="0" r="3558" t="15654"/>
          <a:stretch/>
        </p:blipFill>
        <p:spPr>
          <a:xfrm>
            <a:off x="6630381" y="2886890"/>
            <a:ext cx="11500864" cy="5455616"/>
          </a:xfrm>
          <a:prstGeom prst="rect">
            <a:avLst/>
          </a:prstGeom>
          <a:noFill/>
          <a:ln>
            <a:noFill/>
          </a:ln>
        </p:spPr>
      </p:pic>
      <p:sp>
        <p:nvSpPr>
          <p:cNvPr id="1598" name="Google Shape;1598;p66"/>
          <p:cNvSpPr txBox="1"/>
          <p:nvPr/>
        </p:nvSpPr>
        <p:spPr>
          <a:xfrm>
            <a:off x="830580" y="2387056"/>
            <a:ext cx="5962200" cy="674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 </a:t>
            </a:r>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With GPU acceleration, RAPIDS models can train 40x faster than CPU equivalents, enabling more experimentation in less time.</a:t>
            </a:r>
            <a:endParaRPr/>
          </a:p>
          <a:p>
            <a:pPr indent="0" lvl="0" marL="0" marR="0" rtl="0" algn="l">
              <a:spcBef>
                <a:spcPts val="0"/>
              </a:spcBef>
              <a:spcAft>
                <a:spcPts val="0"/>
              </a:spcAft>
              <a:buNone/>
            </a:pPr>
            <a:r>
              <a:t/>
            </a:r>
            <a:endParaRPr sz="2400">
              <a:solidFill>
                <a:schemeClr val="accent4"/>
              </a:solidFill>
              <a:latin typeface="Arial"/>
              <a:ea typeface="Arial"/>
              <a:cs typeface="Arial"/>
              <a:sym typeface="Arial"/>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indent="0" lvl="0" marL="0" marR="0" rtl="0" algn="l">
              <a:spcBef>
                <a:spcPts val="0"/>
              </a:spcBef>
              <a:spcAft>
                <a:spcPts val="0"/>
              </a:spcAft>
              <a:buNone/>
            </a:pPr>
            <a:r>
              <a:t/>
            </a:r>
            <a:endParaRPr sz="2400">
              <a:solidFill>
                <a:schemeClr val="accent4"/>
              </a:solidFill>
              <a:latin typeface="Arial"/>
              <a:ea typeface="Arial"/>
              <a:cs typeface="Arial"/>
              <a:sym typeface="Arial"/>
            </a:endParaRPr>
          </a:p>
          <a:p>
            <a:pPr indent="0" lvl="0" marL="0" marR="0" rtl="0" algn="l">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67"/>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HPO Use Case: 100-Job Random Forest Airline Model</a:t>
            </a:r>
            <a:endParaRPr/>
          </a:p>
        </p:txBody>
      </p:sp>
      <p:sp>
        <p:nvSpPr>
          <p:cNvPr id="1604" name="Google Shape;1604;p67"/>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605" name="Google Shape;1605;p67"/>
          <p:cNvPicPr preferRelativeResize="0"/>
          <p:nvPr/>
        </p:nvPicPr>
        <p:blipFill rotWithShape="1">
          <a:blip r:embed="rId3">
            <a:alphaModFix/>
          </a:blip>
          <a:srcRect b="27799" l="0" r="0" t="14007"/>
          <a:stretch/>
        </p:blipFill>
        <p:spPr>
          <a:xfrm>
            <a:off x="891542" y="3634213"/>
            <a:ext cx="16504914" cy="4402183"/>
          </a:xfrm>
          <a:prstGeom prst="rect">
            <a:avLst/>
          </a:prstGeom>
          <a:noFill/>
          <a:ln>
            <a:noFill/>
          </a:ln>
        </p:spPr>
      </p:pic>
      <p:sp>
        <p:nvSpPr>
          <p:cNvPr id="1606" name="Google Shape;1606;p67"/>
          <p:cNvSpPr/>
          <p:nvPr/>
        </p:nvSpPr>
        <p:spPr>
          <a:xfrm>
            <a:off x="830580" y="8710433"/>
            <a:ext cx="16504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graphicFrame>
        <p:nvGraphicFramePr>
          <p:cNvPr id="1611" name="Google Shape;1611;p68"/>
          <p:cNvGraphicFramePr/>
          <p:nvPr/>
        </p:nvGraphicFramePr>
        <p:xfrm>
          <a:off x="2617968" y="3105438"/>
          <a:ext cx="3000000" cy="3000000"/>
        </p:xfrm>
        <a:graphic>
          <a:graphicData uri="http://schemas.openxmlformats.org/drawingml/2006/table">
            <a:tbl>
              <a:tblPr bandRow="1" firstRow="1">
                <a:noFill/>
                <a:tableStyleId>{DCA39D5F-E122-4496-8F12-8F3B1BBE0A3A}</a:tableStyleId>
              </a:tblPr>
              <a:tblGrid>
                <a:gridCol w="5415975"/>
                <a:gridCol w="3648225"/>
                <a:gridCol w="3648225"/>
              </a:tblGrid>
              <a:tr h="436550">
                <a:tc>
                  <a:txBody>
                    <a:bodyPr/>
                    <a:lstStyle/>
                    <a:p>
                      <a:pPr indent="0" lvl="0" marL="0" marR="0" rtl="0" algn="l">
                        <a:spcBef>
                          <a:spcPts val="0"/>
                        </a:spcBef>
                        <a:spcAft>
                          <a:spcPts val="0"/>
                        </a:spcAft>
                        <a:buNone/>
                      </a:pPr>
                      <a:r>
                        <a:rPr b="0" lang="en-US" sz="2000">
                          <a:solidFill>
                            <a:schemeClr val="lt1"/>
                          </a:solidFill>
                        </a:rPr>
                        <a:t>cuML</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Gradient Boosted Decision Trees (GBDT)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spcBef>
                          <a:spcPts val="0"/>
                        </a:spcBef>
                        <a:spcAft>
                          <a:spcPts val="0"/>
                        </a:spcAft>
                        <a:buNone/>
                      </a:pPr>
                      <a:r>
                        <a:rPr b="1" lang="en-US" sz="1600">
                          <a:solidFill>
                            <a:srgbClr val="868686"/>
                          </a:solidFill>
                        </a:rPr>
                        <a:t>Linear Regression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Logistic Regression</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Random Forest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K-Means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K-NN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DBSCAN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UMAP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Holt-Winters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ARIMA</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T-SNE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Principal Components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Singular Value Decomposition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SVM</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612" name="Google Shape;1612;p6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 cuML </a:t>
            </a:r>
            <a:endParaRPr/>
          </a:p>
        </p:txBody>
      </p:sp>
      <p:sp>
        <p:nvSpPr>
          <p:cNvPr id="1613" name="Google Shape;1613;p6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June 2020 - RAPIDS 0.14</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sp>
        <p:nvSpPr>
          <p:cNvPr id="1618" name="Google Shape;1618;p6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a:t>
            </a:r>
            <a:r>
              <a:rPr lang="en-US"/>
              <a:t>- cuML</a:t>
            </a:r>
            <a:endParaRPr/>
          </a:p>
        </p:txBody>
      </p:sp>
      <p:sp>
        <p:nvSpPr>
          <p:cNvPr id="1619" name="Google Shape;1619;p6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Later in 2020 - RAPIDS 1.0</a:t>
            </a:r>
            <a:endParaRPr/>
          </a:p>
        </p:txBody>
      </p:sp>
      <p:graphicFrame>
        <p:nvGraphicFramePr>
          <p:cNvPr id="1620" name="Google Shape;1620;p69"/>
          <p:cNvGraphicFramePr/>
          <p:nvPr/>
        </p:nvGraphicFramePr>
        <p:xfrm>
          <a:off x="2617968" y="3105438"/>
          <a:ext cx="3000000" cy="3000000"/>
        </p:xfrm>
        <a:graphic>
          <a:graphicData uri="http://schemas.openxmlformats.org/drawingml/2006/table">
            <a:tbl>
              <a:tblPr bandRow="1" firstRow="1">
                <a:noFill/>
                <a:tableStyleId>{DCA39D5F-E122-4496-8F12-8F3B1BBE0A3A}</a:tableStyleId>
              </a:tblPr>
              <a:tblGrid>
                <a:gridCol w="5415975"/>
                <a:gridCol w="3648225"/>
                <a:gridCol w="3648225"/>
              </a:tblGrid>
              <a:tr h="436550">
                <a:tc>
                  <a:txBody>
                    <a:bodyPr/>
                    <a:lstStyle/>
                    <a:p>
                      <a:pPr indent="0" lvl="0" marL="0" marR="0" rtl="0" algn="l">
                        <a:spcBef>
                          <a:spcPts val="0"/>
                        </a:spcBef>
                        <a:spcAft>
                          <a:spcPts val="0"/>
                        </a:spcAft>
                        <a:buNone/>
                      </a:pPr>
                      <a:r>
                        <a:rPr b="0" lang="en-US" sz="2000">
                          <a:solidFill>
                            <a:schemeClr val="lt1"/>
                          </a:solidFill>
                        </a:rPr>
                        <a:t>cuML</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Gradient Boosted Decision Trees (GBDT)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spcBef>
                          <a:spcPts val="0"/>
                        </a:spcBef>
                        <a:spcAft>
                          <a:spcPts val="0"/>
                        </a:spcAft>
                        <a:buNone/>
                      </a:pPr>
                      <a:r>
                        <a:rPr b="1" lang="en-US" sz="1600">
                          <a:solidFill>
                            <a:srgbClr val="868686"/>
                          </a:solidFill>
                        </a:rPr>
                        <a:t>Linear Regression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Logistic Regression</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Random Forest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K-Means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K-NN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DBSCAN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UMAP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Holt-Winters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ARIMA</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T-SNE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Principal Components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Singular Value Decomposition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SVM</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70"/>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cuGraph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cxnSp>
        <p:nvCxnSpPr>
          <p:cNvPr id="1631" name="Google Shape;1631;p71"/>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1632" name="Google Shape;1632;p71"/>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1800" u="none" cap="none" strike="noStrike">
              <a:solidFill>
                <a:srgbClr val="DBBDFF"/>
              </a:solidFill>
              <a:latin typeface="Arial"/>
              <a:ea typeface="Arial"/>
              <a:cs typeface="Arial"/>
              <a:sym typeface="Arial"/>
            </a:endParaRPr>
          </a:p>
        </p:txBody>
      </p:sp>
      <p:sp>
        <p:nvSpPr>
          <p:cNvPr id="1633" name="Google Shape;1633;p71"/>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PyTorch, TensorFlow, MxNet</a:t>
            </a:r>
            <a:endParaRPr b="0" i="0" sz="18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
        <p:nvSpPr>
          <p:cNvPr id="1634" name="Google Shape;1634;p71"/>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1635" name="Google Shape;1635;p71"/>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cxnSp>
        <p:nvCxnSpPr>
          <p:cNvPr id="1636" name="Google Shape;1636;p71"/>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1637" name="Google Shape;1637;p71"/>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1638" name="Google Shape;1638;p71"/>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1639" name="Google Shape;1639;p71"/>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1640" name="Google Shape;1640;p71"/>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641" name="Google Shape;1641;p71"/>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642" name="Google Shape;1642;p71"/>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1643" name="Google Shape;1643;p71"/>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644" name="Google Shape;1644;p71"/>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645" name="Google Shape;1645;p71"/>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646" name="Google Shape;1646;p71"/>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647" name="Google Shape;1647;p71"/>
          <p:cNvPicPr preferRelativeResize="0"/>
          <p:nvPr/>
        </p:nvPicPr>
        <p:blipFill rotWithShape="1">
          <a:blip r:embed="rId3">
            <a:alphaModFix/>
          </a:blip>
          <a:srcRect b="0" l="0" r="0" t="0"/>
          <a:stretch/>
        </p:blipFill>
        <p:spPr>
          <a:xfrm>
            <a:off x="7451909" y="7988850"/>
            <a:ext cx="1226463" cy="561140"/>
          </a:xfrm>
          <a:prstGeom prst="rect">
            <a:avLst/>
          </a:prstGeom>
          <a:noFill/>
          <a:ln>
            <a:noFill/>
          </a:ln>
        </p:spPr>
      </p:pic>
      <p:cxnSp>
        <p:nvCxnSpPr>
          <p:cNvPr id="1648" name="Google Shape;1648;p71"/>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649" name="Google Shape;1649;p7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 Analytics</a:t>
            </a:r>
            <a:endParaRPr/>
          </a:p>
        </p:txBody>
      </p:sp>
      <p:sp>
        <p:nvSpPr>
          <p:cNvPr id="1650" name="Google Shape;1650;p7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More Connections, More Insights</a:t>
            </a:r>
            <a:endParaRPr/>
          </a:p>
        </p:txBody>
      </p:sp>
      <p:sp>
        <p:nvSpPr>
          <p:cNvPr id="1651" name="Google Shape;1651;p71"/>
          <p:cNvSpPr/>
          <p:nvPr/>
        </p:nvSpPr>
        <p:spPr>
          <a:xfrm>
            <a:off x="1611755" y="2771728"/>
            <a:ext cx="149733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652" name="Google Shape;1652;p71"/>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Google Shape;1658;p7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Goals and Benefits of cuGraph</a:t>
            </a:r>
            <a:endParaRPr/>
          </a:p>
        </p:txBody>
      </p:sp>
      <p:sp>
        <p:nvSpPr>
          <p:cNvPr id="1659" name="Google Shape;1659;p72"/>
          <p:cNvSpPr txBox="1"/>
          <p:nvPr>
            <p:ph idx="1" type="body"/>
          </p:nvPr>
        </p:nvSpPr>
        <p:spPr>
          <a:xfrm>
            <a:off x="1595025" y="3392175"/>
            <a:ext cx="65190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rgbClr val="7400FF"/>
                </a:solidFill>
              </a:rPr>
              <a:t>BREAKTHROUGH PERFORMANCE</a:t>
            </a:r>
            <a:endParaRPr/>
          </a:p>
          <a:p>
            <a:pPr indent="-283111" lvl="0" marL="283111" rtl="0" algn="l">
              <a:lnSpc>
                <a:spcPct val="90000"/>
              </a:lnSpc>
              <a:spcBef>
                <a:spcPts val="1000"/>
              </a:spcBef>
              <a:spcAft>
                <a:spcPts val="0"/>
              </a:spcAft>
              <a:buSzPts val="1920"/>
              <a:buChar char="🞂"/>
            </a:pPr>
            <a:r>
              <a:rPr lang="en-US"/>
              <a:t>Up to 500 million edges on a single 32GB GPU</a:t>
            </a:r>
            <a:endParaRPr/>
          </a:p>
          <a:p>
            <a:pPr indent="-283110" lvl="0" marL="283110" rtl="0" algn="l">
              <a:lnSpc>
                <a:spcPct val="90000"/>
              </a:lnSpc>
              <a:spcBef>
                <a:spcPts val="1000"/>
              </a:spcBef>
              <a:spcAft>
                <a:spcPts val="0"/>
              </a:spcAft>
              <a:buSzPts val="1920"/>
              <a:buChar char="🞂"/>
            </a:pPr>
            <a:r>
              <a:rPr lang="en-US"/>
              <a:t>Multi-GPU support for scaling into the billions of edges</a:t>
            </a:r>
            <a:endParaRPr/>
          </a:p>
          <a:p>
            <a:pPr indent="0" lvl="0" marL="0" rtl="0" algn="l">
              <a:lnSpc>
                <a:spcPct val="90000"/>
              </a:lnSpc>
              <a:spcBef>
                <a:spcPts val="1000"/>
              </a:spcBef>
              <a:spcAft>
                <a:spcPts val="0"/>
              </a:spcAft>
              <a:buNone/>
            </a:pPr>
            <a:r>
              <a:t/>
            </a:r>
            <a:endParaRPr/>
          </a:p>
          <a:p>
            <a:pPr indent="0" lvl="0" marL="0" rtl="0" algn="l">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indent="-283110" lvl="0" marL="283110" rtl="0" algn="l">
              <a:lnSpc>
                <a:spcPct val="90000"/>
              </a:lnSpc>
              <a:spcBef>
                <a:spcPts val="1000"/>
              </a:spcBef>
              <a:spcAft>
                <a:spcPts val="0"/>
              </a:spcAft>
              <a:buClr>
                <a:srgbClr val="7400FF"/>
              </a:buClr>
              <a:buSzPts val="1920"/>
              <a:buChar char="🞂"/>
            </a:pPr>
            <a:r>
              <a:rPr lang="en-US"/>
              <a:t>Property Graph support via DataFrames</a:t>
            </a:r>
            <a:endParaRPr/>
          </a:p>
        </p:txBody>
      </p:sp>
      <p:sp>
        <p:nvSpPr>
          <p:cNvPr id="1660" name="Google Shape;1660;p7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Focus on Features and User Experience</a:t>
            </a:r>
            <a:endParaRPr/>
          </a:p>
        </p:txBody>
      </p:sp>
      <p:sp>
        <p:nvSpPr>
          <p:cNvPr id="1661" name="Google Shape;1661;p72"/>
          <p:cNvSpPr txBox="1"/>
          <p:nvPr>
            <p:ph idx="1" type="body"/>
          </p:nvPr>
        </p:nvSpPr>
        <p:spPr>
          <a:xfrm>
            <a:off x="10524550" y="3166350"/>
            <a:ext cx="59310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2000"/>
              </a:spcBef>
              <a:spcAft>
                <a:spcPts val="0"/>
              </a:spcAft>
              <a:buSzPts val="2240"/>
              <a:buNone/>
            </a:pPr>
            <a:r>
              <a:rPr lang="en-US" sz="2800">
                <a:solidFill>
                  <a:srgbClr val="7400FF"/>
                </a:solidFill>
              </a:rPr>
              <a:t>MULTIPLE APIs</a:t>
            </a:r>
            <a:endParaRPr/>
          </a:p>
          <a:p>
            <a:pPr indent="-283110" lvl="0" marL="283110" rtl="0" algn="l">
              <a:lnSpc>
                <a:spcPct val="90000"/>
              </a:lnSpc>
              <a:spcBef>
                <a:spcPts val="1000"/>
              </a:spcBef>
              <a:spcAft>
                <a:spcPts val="0"/>
              </a:spcAft>
              <a:buSzPts val="1920"/>
              <a:buChar char="🞂"/>
            </a:pPr>
            <a:r>
              <a:rPr b="1" lang="en-US"/>
              <a:t>Python: </a:t>
            </a:r>
            <a:r>
              <a:rPr lang="en-US"/>
              <a:t>Familiar NetworkX-like API</a:t>
            </a:r>
            <a:endParaRPr/>
          </a:p>
          <a:p>
            <a:pPr indent="-283110" lvl="0" marL="283110" rtl="0" algn="l">
              <a:lnSpc>
                <a:spcPct val="90000"/>
              </a:lnSpc>
              <a:spcBef>
                <a:spcPts val="1000"/>
              </a:spcBef>
              <a:spcAft>
                <a:spcPts val="0"/>
              </a:spcAft>
              <a:buSzPts val="1920"/>
              <a:buChar char="🞂"/>
            </a:pPr>
            <a:r>
              <a:rPr b="1" lang="en-US"/>
              <a:t>C/C++: </a:t>
            </a:r>
            <a:r>
              <a:rPr lang="en-US"/>
              <a:t>lower-level granular control for application developers</a:t>
            </a:r>
            <a:endParaRPr/>
          </a:p>
          <a:p>
            <a:pPr indent="0" lvl="0" marL="283110" rtl="0" algn="l">
              <a:lnSpc>
                <a:spcPct val="90000"/>
              </a:lnSpc>
              <a:spcBef>
                <a:spcPts val="1000"/>
              </a:spcBef>
              <a:spcAft>
                <a:spcPts val="0"/>
              </a:spcAft>
              <a:buNone/>
            </a:pPr>
            <a:r>
              <a:t/>
            </a:r>
            <a:endParaRPr/>
          </a:p>
          <a:p>
            <a:pPr indent="0" lvl="0" marL="0" rtl="0" algn="l">
              <a:lnSpc>
                <a:spcPct val="90000"/>
              </a:lnSpc>
              <a:spcBef>
                <a:spcPts val="2000"/>
              </a:spcBef>
              <a:spcAft>
                <a:spcPts val="0"/>
              </a:spcAft>
              <a:buClr>
                <a:srgbClr val="7400FF"/>
              </a:buClr>
              <a:buSzPts val="2240"/>
              <a:buNone/>
            </a:pPr>
            <a:r>
              <a:rPr lang="en-US" sz="2800">
                <a:solidFill>
                  <a:srgbClr val="7400FF"/>
                </a:solidFill>
              </a:rPr>
              <a:t>GROWING FUNCTIONALITY</a:t>
            </a:r>
            <a:endParaRPr/>
          </a:p>
          <a:p>
            <a:pPr indent="-283110" lvl="0" marL="283110" rtl="0" algn="l">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5" name="Shape 1665"/>
        <p:cNvGrpSpPr/>
        <p:nvPr/>
      </p:nvGrpSpPr>
      <p:grpSpPr>
        <a:xfrm>
          <a:off x="0" y="0"/>
          <a:ext cx="0" cy="0"/>
          <a:chOff x="0" y="0"/>
          <a:chExt cx="0" cy="0"/>
        </a:xfrm>
      </p:grpSpPr>
      <p:sp>
        <p:nvSpPr>
          <p:cNvPr id="1666" name="Google Shape;1666;p73"/>
          <p:cNvSpPr txBox="1"/>
          <p:nvPr/>
        </p:nvSpPr>
        <p:spPr>
          <a:xfrm>
            <a:off x="12881306" y="2771425"/>
            <a:ext cx="2691122" cy="1743965"/>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Dask cuGraph</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Dask 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Numpy</a:t>
            </a:r>
            <a:endParaRPr b="0" i="0" sz="2400" u="none" cap="none" strike="noStrike">
              <a:solidFill>
                <a:srgbClr val="4D4D4D"/>
              </a:solidFill>
              <a:latin typeface="Trebuchet MS"/>
              <a:ea typeface="Trebuchet MS"/>
              <a:cs typeface="Trebuchet MS"/>
              <a:sym typeface="Trebuchet MS"/>
            </a:endParaRPr>
          </a:p>
        </p:txBody>
      </p:sp>
      <p:sp>
        <p:nvSpPr>
          <p:cNvPr id="1667" name="Google Shape;1667;p73"/>
          <p:cNvSpPr/>
          <p:nvPr/>
        </p:nvSpPr>
        <p:spPr>
          <a:xfrm>
            <a:off x="3257550" y="2779967"/>
            <a:ext cx="6742916"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cxnSp>
        <p:nvCxnSpPr>
          <p:cNvPr id="1668" name="Google Shape;1668;p73"/>
          <p:cNvCxnSpPr/>
          <p:nvPr/>
        </p:nvCxnSpPr>
        <p:spPr>
          <a:xfrm>
            <a:off x="10364561" y="3203443"/>
            <a:ext cx="2152650" cy="0"/>
          </a:xfrm>
          <a:prstGeom prst="straightConnector1">
            <a:avLst/>
          </a:prstGeom>
          <a:noFill/>
          <a:ln cap="flat" cmpd="sng" w="31750">
            <a:solidFill>
              <a:srgbClr val="868686"/>
            </a:solidFill>
            <a:prstDash val="solid"/>
            <a:round/>
            <a:headEnd len="sm" w="sm" type="none"/>
            <a:tailEnd len="med" w="med" type="triangle"/>
          </a:ln>
        </p:spPr>
      </p:cxnSp>
      <p:sp>
        <p:nvSpPr>
          <p:cNvPr id="1669" name="Google Shape;1669;p73"/>
          <p:cNvSpPr txBox="1"/>
          <p:nvPr/>
        </p:nvSpPr>
        <p:spPr>
          <a:xfrm>
            <a:off x="12881319" y="6233880"/>
            <a:ext cx="2691000" cy="2317500"/>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Thrust</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Cub</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cuSolver</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cuSparse</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cuRand</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Gunrock*</a:t>
            </a:r>
            <a:endParaRPr b="0" i="0" sz="2400" u="none" cap="none" strike="noStrike">
              <a:solidFill>
                <a:srgbClr val="4D4D4D"/>
              </a:solidFill>
              <a:latin typeface="Trebuchet MS"/>
              <a:ea typeface="Trebuchet MS"/>
              <a:cs typeface="Trebuchet MS"/>
              <a:sym typeface="Trebuchet MS"/>
            </a:endParaRPr>
          </a:p>
        </p:txBody>
      </p:sp>
      <p:cxnSp>
        <p:nvCxnSpPr>
          <p:cNvPr id="1670" name="Google Shape;1670;p73"/>
          <p:cNvCxnSpPr/>
          <p:nvPr/>
        </p:nvCxnSpPr>
        <p:spPr>
          <a:xfrm>
            <a:off x="10364561" y="7392578"/>
            <a:ext cx="2152650" cy="0"/>
          </a:xfrm>
          <a:prstGeom prst="straightConnector1">
            <a:avLst/>
          </a:prstGeom>
          <a:noFill/>
          <a:ln cap="flat" cmpd="sng" w="31750">
            <a:solidFill>
              <a:srgbClr val="868686"/>
            </a:solidFill>
            <a:prstDash val="solid"/>
            <a:round/>
            <a:headEnd len="sm" w="sm" type="none"/>
            <a:tailEnd len="med" w="med" type="triangle"/>
          </a:ln>
        </p:spPr>
      </p:cxnSp>
      <p:sp>
        <p:nvSpPr>
          <p:cNvPr id="1671" name="Google Shape;1671;p73"/>
          <p:cNvSpPr/>
          <p:nvPr/>
        </p:nvSpPr>
        <p:spPr>
          <a:xfrm>
            <a:off x="3257550" y="3783715"/>
            <a:ext cx="6742916" cy="860500"/>
          </a:xfrm>
          <a:prstGeom prst="rect">
            <a:avLst/>
          </a:prstGeom>
          <a:solidFill>
            <a:srgbClr val="21A1B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1672" name="Google Shape;1672;p73"/>
          <p:cNvSpPr/>
          <p:nvPr/>
        </p:nvSpPr>
        <p:spPr>
          <a:xfrm>
            <a:off x="3257550" y="4828743"/>
            <a:ext cx="6742916" cy="860500"/>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cuGraph Algorithms</a:t>
            </a:r>
            <a:endParaRPr b="0" i="0" sz="2400" u="none" cap="none" strike="noStrike">
              <a:solidFill>
                <a:srgbClr val="FFFFFF"/>
              </a:solidFill>
              <a:latin typeface="Trebuchet MS"/>
              <a:ea typeface="Trebuchet MS"/>
              <a:cs typeface="Trebuchet MS"/>
              <a:sym typeface="Trebuchet MS"/>
            </a:endParaRPr>
          </a:p>
        </p:txBody>
      </p:sp>
      <p:sp>
        <p:nvSpPr>
          <p:cNvPr id="1673" name="Google Shape;1673;p73"/>
          <p:cNvSpPr/>
          <p:nvPr/>
        </p:nvSpPr>
        <p:spPr>
          <a:xfrm>
            <a:off x="3257550" y="7967406"/>
            <a:ext cx="6742916"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sp>
        <p:nvSpPr>
          <p:cNvPr id="1674" name="Google Shape;1674;p73"/>
          <p:cNvSpPr/>
          <p:nvPr/>
        </p:nvSpPr>
        <p:spPr>
          <a:xfrm>
            <a:off x="3257550" y="5874964"/>
            <a:ext cx="2167976" cy="860500"/>
          </a:xfrm>
          <a:prstGeom prst="rect">
            <a:avLst/>
          </a:prstGeom>
          <a:solidFill>
            <a:srgbClr val="A764F9"/>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Prims</a:t>
            </a:r>
            <a:endParaRPr b="0" i="0" sz="2400" u="none" cap="none" strike="noStrike">
              <a:solidFill>
                <a:srgbClr val="FFFFFF"/>
              </a:solidFill>
              <a:latin typeface="Trebuchet MS"/>
              <a:ea typeface="Trebuchet MS"/>
              <a:cs typeface="Trebuchet MS"/>
              <a:sym typeface="Trebuchet MS"/>
            </a:endParaRPr>
          </a:p>
        </p:txBody>
      </p:sp>
      <p:sp>
        <p:nvSpPr>
          <p:cNvPr id="1675" name="Google Shape;1675;p73"/>
          <p:cNvSpPr/>
          <p:nvPr/>
        </p:nvSpPr>
        <p:spPr>
          <a:xfrm>
            <a:off x="5468825" y="5874975"/>
            <a:ext cx="2287500" cy="860400"/>
          </a:xfrm>
          <a:prstGeom prst="rect">
            <a:avLst/>
          </a:prstGeom>
          <a:solidFill>
            <a:srgbClr val="A764F9"/>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1" lang="en-US" sz="2400" u="none" cap="none" strike="noStrike">
                <a:solidFill>
                  <a:srgbClr val="FFFFFF"/>
                </a:solidFill>
                <a:latin typeface="Trebuchet MS"/>
                <a:ea typeface="Trebuchet MS"/>
                <a:cs typeface="Trebuchet MS"/>
                <a:sym typeface="Trebuchet MS"/>
              </a:rPr>
              <a:t>cuGraphBLAS</a:t>
            </a:r>
            <a:r>
              <a:rPr b="0" baseline="30000" i="1" lang="en-US" sz="2400" u="none" cap="none" strike="noStrike">
                <a:solidFill>
                  <a:srgbClr val="FFFFFF"/>
                </a:solidFill>
                <a:latin typeface="Trebuchet MS"/>
                <a:ea typeface="Trebuchet MS"/>
                <a:cs typeface="Trebuchet MS"/>
                <a:sym typeface="Trebuchet MS"/>
              </a:rPr>
              <a:t>+</a:t>
            </a:r>
            <a:endParaRPr b="0" baseline="30000" i="1" sz="2400" u="none" cap="none" strike="noStrike">
              <a:solidFill>
                <a:srgbClr val="FFFFFF"/>
              </a:solidFill>
              <a:latin typeface="Trebuchet MS"/>
              <a:ea typeface="Trebuchet MS"/>
              <a:cs typeface="Trebuchet MS"/>
              <a:sym typeface="Trebuchet MS"/>
            </a:endParaRPr>
          </a:p>
        </p:txBody>
      </p:sp>
      <p:sp>
        <p:nvSpPr>
          <p:cNvPr id="1676" name="Google Shape;1676;p73"/>
          <p:cNvSpPr/>
          <p:nvPr/>
        </p:nvSpPr>
        <p:spPr>
          <a:xfrm>
            <a:off x="7832490" y="5874964"/>
            <a:ext cx="2167976" cy="860500"/>
          </a:xfrm>
          <a:prstGeom prst="rect">
            <a:avLst/>
          </a:prstGeom>
          <a:solidFill>
            <a:srgbClr val="A764F9"/>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cuHornet</a:t>
            </a:r>
            <a:endParaRPr b="0" i="0" sz="2400" u="none" cap="none" strike="noStrike">
              <a:solidFill>
                <a:srgbClr val="FFFFFF"/>
              </a:solidFill>
              <a:latin typeface="Trebuchet MS"/>
              <a:ea typeface="Trebuchet MS"/>
              <a:cs typeface="Trebuchet MS"/>
              <a:sym typeface="Trebuchet MS"/>
            </a:endParaRPr>
          </a:p>
        </p:txBody>
      </p:sp>
      <p:sp>
        <p:nvSpPr>
          <p:cNvPr id="1677" name="Google Shape;1677;p73"/>
          <p:cNvSpPr/>
          <p:nvPr/>
        </p:nvSpPr>
        <p:spPr>
          <a:xfrm>
            <a:off x="3257550" y="6921185"/>
            <a:ext cx="6742916" cy="860500"/>
          </a:xfrm>
          <a:prstGeom prst="rect">
            <a:avLst/>
          </a:prstGeom>
          <a:solidFill>
            <a:srgbClr val="8B8B8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 Libraries</a:t>
            </a:r>
            <a:endParaRPr b="0" i="0" sz="2400" u="none" cap="none" strike="noStrike">
              <a:solidFill>
                <a:srgbClr val="FFFFFF"/>
              </a:solidFill>
              <a:latin typeface="Trebuchet MS"/>
              <a:ea typeface="Trebuchet MS"/>
              <a:cs typeface="Trebuchet MS"/>
              <a:sym typeface="Trebuchet MS"/>
            </a:endParaRPr>
          </a:p>
        </p:txBody>
      </p:sp>
      <p:sp>
        <p:nvSpPr>
          <p:cNvPr id="1678" name="Google Shape;1678;p73"/>
          <p:cNvSpPr txBox="1"/>
          <p:nvPr/>
        </p:nvSpPr>
        <p:spPr>
          <a:xfrm>
            <a:off x="12572992" y="9471206"/>
            <a:ext cx="5715000" cy="529500"/>
          </a:xfrm>
          <a:prstGeom prst="rect">
            <a:avLst/>
          </a:prstGeom>
          <a:noFill/>
          <a:ln>
            <a:noFill/>
          </a:ln>
        </p:spPr>
        <p:txBody>
          <a:bodyPr anchorCtr="0" anchor="ctr" bIns="152375" lIns="152375" spcFirstLastPara="1" rIns="152375" wrap="square" tIns="152375">
            <a:noAutofit/>
          </a:bodyPr>
          <a:lstStyle/>
          <a:p>
            <a:pPr indent="0" lvl="0" marL="0" marR="0" rtl="0" algn="r">
              <a:lnSpc>
                <a:spcPct val="100000"/>
              </a:lnSpc>
              <a:spcBef>
                <a:spcPts val="0"/>
              </a:spcBef>
              <a:spcAft>
                <a:spcPts val="0"/>
              </a:spcAft>
              <a:buNone/>
            </a:pPr>
            <a:r>
              <a:rPr b="0" i="1" lang="en-US" sz="1400" u="none" cap="none" strike="noStrike">
                <a:solidFill>
                  <a:schemeClr val="accent4"/>
                </a:solidFill>
                <a:latin typeface="Trebuchet MS"/>
                <a:ea typeface="Trebuchet MS"/>
                <a:cs typeface="Trebuchet MS"/>
                <a:sym typeface="Trebuchet MS"/>
              </a:rPr>
              <a:t>* </a:t>
            </a:r>
            <a:r>
              <a:rPr b="0" i="1" lang="en-US" sz="1400" u="none" cap="none" strike="noStrike">
                <a:solidFill>
                  <a:schemeClr val="accent4"/>
                </a:solidFill>
                <a:latin typeface="Trebuchet MS"/>
                <a:ea typeface="Trebuchet MS"/>
                <a:cs typeface="Trebuchet MS"/>
                <a:sym typeface="Trebuchet MS"/>
              </a:rPr>
              <a:t>Gunrock is from UC Davis</a:t>
            </a:r>
            <a:endParaRPr b="0" i="1" sz="1400" u="none" cap="none" strike="noStrike">
              <a:solidFill>
                <a:schemeClr val="accent4"/>
              </a:solidFill>
              <a:latin typeface="Trebuchet MS"/>
              <a:ea typeface="Trebuchet MS"/>
              <a:cs typeface="Trebuchet MS"/>
              <a:sym typeface="Trebuchet MS"/>
            </a:endParaRPr>
          </a:p>
        </p:txBody>
      </p:sp>
      <p:sp>
        <p:nvSpPr>
          <p:cNvPr id="1679" name="Google Shape;1679;p7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 Technology Stack</a:t>
            </a:r>
            <a:endParaRPr/>
          </a:p>
        </p:txBody>
      </p:sp>
      <p:sp>
        <p:nvSpPr>
          <p:cNvPr id="1680" name="Google Shape;1680;p73"/>
          <p:cNvSpPr txBox="1"/>
          <p:nvPr/>
        </p:nvSpPr>
        <p:spPr>
          <a:xfrm>
            <a:off x="0" y="9452700"/>
            <a:ext cx="5939700" cy="529500"/>
          </a:xfrm>
          <a:prstGeom prst="rect">
            <a:avLst/>
          </a:prstGeom>
          <a:no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rPr i="1" lang="en-US">
                <a:solidFill>
                  <a:schemeClr val="accent4"/>
                </a:solidFill>
                <a:latin typeface="Trebuchet MS"/>
                <a:ea typeface="Trebuchet MS"/>
                <a:cs typeface="Trebuchet MS"/>
                <a:sym typeface="Trebuchet MS"/>
              </a:rPr>
              <a:t>+</a:t>
            </a:r>
            <a:r>
              <a:rPr i="1" lang="en-US">
                <a:solidFill>
                  <a:schemeClr val="accent4"/>
                </a:solidFill>
                <a:latin typeface="Trebuchet MS"/>
                <a:ea typeface="Trebuchet MS"/>
                <a:cs typeface="Trebuchet MS"/>
                <a:sym typeface="Trebuchet MS"/>
              </a:rPr>
              <a:t>cuGraphBLAS is still in development and will be ready late 2020</a:t>
            </a:r>
            <a:endParaRPr b="0" i="1" sz="1400" u="none" cap="none" strike="noStrike">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74"/>
          <p:cNvSpPr txBox="1"/>
          <p:nvPr/>
        </p:nvSpPr>
        <p:spPr>
          <a:xfrm>
            <a:off x="11395775" y="2842075"/>
            <a:ext cx="6298200" cy="17733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 - </a:t>
            </a:r>
            <a:r>
              <a:rPr lang="en-US" sz="1800">
                <a:solidFill>
                  <a:schemeClr val="accent4"/>
                </a:solidFill>
                <a:latin typeface="Trebuchet MS"/>
                <a:ea typeface="Trebuchet MS"/>
                <a:cs typeface="Trebuchet MS"/>
                <a:sym typeface="Trebuchet MS"/>
              </a:rPr>
              <a:t>Balanced</a:t>
            </a:r>
            <a:r>
              <a:rPr lang="en-US" sz="1800">
                <a:solidFill>
                  <a:schemeClr val="accent4"/>
                </a:solidFill>
                <a:latin typeface="Trebuchet MS"/>
                <a:ea typeface="Trebuchet MS"/>
                <a:cs typeface="Trebuchet MS"/>
                <a:sym typeface="Trebuchet MS"/>
              </a:rPr>
              <a:t> Cu and Modularity Maxim</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b="1" lang="en-US" sz="1800">
                <a:solidFill>
                  <a:schemeClr val="accent4"/>
                </a:solidFill>
                <a:latin typeface="Trebuchet MS"/>
                <a:ea typeface="Trebuchet MS"/>
                <a:cs typeface="Trebuchet MS"/>
                <a:sym typeface="Trebuchet MS"/>
              </a:rPr>
              <a:t>Louvain (redone for 0.14)</a:t>
            </a:r>
            <a:endParaRPr b="1"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687" name="Google Shape;1687;p74"/>
          <p:cNvSpPr txBox="1"/>
          <p:nvPr/>
        </p:nvSpPr>
        <p:spPr>
          <a:xfrm>
            <a:off x="11395775" y="6328105"/>
            <a:ext cx="4272600" cy="876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Jaccard</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Weighted Jaccard</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Overlap Coefficient</a:t>
            </a:r>
            <a:endParaRPr b="0" i="0" sz="1800" u="none" cap="none" strike="noStrike">
              <a:solidFill>
                <a:schemeClr val="accent4"/>
              </a:solidFill>
              <a:latin typeface="Trebuchet MS"/>
              <a:ea typeface="Trebuchet MS"/>
              <a:cs typeface="Trebuchet MS"/>
              <a:sym typeface="Trebuchet MS"/>
            </a:endParaRPr>
          </a:p>
        </p:txBody>
      </p:sp>
      <p:sp>
        <p:nvSpPr>
          <p:cNvPr id="1688" name="Google Shape;1688;p74"/>
          <p:cNvSpPr txBox="1"/>
          <p:nvPr/>
        </p:nvSpPr>
        <p:spPr>
          <a:xfrm>
            <a:off x="11395775" y="7353032"/>
            <a:ext cx="4686600" cy="7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Single Source Shortest Path (SSSP)</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Breadth First Search (BFS)</a:t>
            </a:r>
            <a:endParaRPr b="0" i="0" sz="1800" u="none" cap="none" strike="noStrike">
              <a:solidFill>
                <a:schemeClr val="accent4"/>
              </a:solidFill>
              <a:latin typeface="Trebuchet MS"/>
              <a:ea typeface="Trebuchet MS"/>
              <a:cs typeface="Trebuchet MS"/>
              <a:sym typeface="Trebuchet MS"/>
            </a:endParaRPr>
          </a:p>
        </p:txBody>
      </p:sp>
      <p:sp>
        <p:nvSpPr>
          <p:cNvPr id="1689" name="Google Shape;1689;p74"/>
          <p:cNvSpPr txBox="1"/>
          <p:nvPr/>
        </p:nvSpPr>
        <p:spPr>
          <a:xfrm>
            <a:off x="11395775" y="8218050"/>
            <a:ext cx="5026500" cy="876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1" lang="en-US" sz="1800">
                <a:solidFill>
                  <a:schemeClr val="accent4"/>
                </a:solidFill>
                <a:latin typeface="Trebuchet MS"/>
                <a:ea typeface="Trebuchet MS"/>
                <a:cs typeface="Trebuchet MS"/>
                <a:sym typeface="Trebuchet MS"/>
              </a:rPr>
              <a:t>Betweenness Centrality (redone in 0.14)</a:t>
            </a:r>
            <a:endParaRPr b="1" sz="1800">
              <a:solidFill>
                <a:schemeClr val="accent4"/>
              </a:solidFill>
              <a:latin typeface="Trebuchet MS"/>
              <a:ea typeface="Trebuchet MS"/>
              <a:cs typeface="Trebuchet MS"/>
              <a:sym typeface="Trebuchet MS"/>
            </a:endParaRPr>
          </a:p>
        </p:txBody>
      </p:sp>
      <p:sp>
        <p:nvSpPr>
          <p:cNvPr id="1690" name="Google Shape;1690;p74"/>
          <p:cNvSpPr txBox="1"/>
          <p:nvPr/>
        </p:nvSpPr>
        <p:spPr>
          <a:xfrm>
            <a:off x="11395775" y="4676136"/>
            <a:ext cx="4272600" cy="7209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Weakly Connected Components</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Strongly Connected Components</a:t>
            </a:r>
            <a:endParaRPr b="0" i="0" sz="1800" u="none" cap="none" strike="noStrike">
              <a:solidFill>
                <a:schemeClr val="accent4"/>
              </a:solidFill>
              <a:latin typeface="Trebuchet MS"/>
              <a:ea typeface="Trebuchet MS"/>
              <a:cs typeface="Trebuchet MS"/>
              <a:sym typeface="Trebuchet MS"/>
            </a:endParaRPr>
          </a:p>
        </p:txBody>
      </p:sp>
      <p:sp>
        <p:nvSpPr>
          <p:cNvPr id="1691" name="Google Shape;1691;p74"/>
          <p:cNvSpPr txBox="1"/>
          <p:nvPr/>
        </p:nvSpPr>
        <p:spPr>
          <a:xfrm>
            <a:off x="11395775" y="5502111"/>
            <a:ext cx="4272600" cy="7209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Page Rank (Multi-GPU)</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Personal Page Rank</a:t>
            </a:r>
            <a:endParaRPr b="0" i="0" sz="1800" u="none" cap="none" strike="noStrike">
              <a:solidFill>
                <a:schemeClr val="accent4"/>
              </a:solidFill>
              <a:latin typeface="Trebuchet MS"/>
              <a:ea typeface="Trebuchet MS"/>
              <a:cs typeface="Trebuchet MS"/>
              <a:sym typeface="Trebuchet MS"/>
            </a:endParaRPr>
          </a:p>
        </p:txBody>
      </p:sp>
      <p:pic>
        <p:nvPicPr>
          <p:cNvPr id="1692" name="Google Shape;1692;p74"/>
          <p:cNvPicPr preferRelativeResize="0"/>
          <p:nvPr/>
        </p:nvPicPr>
        <p:blipFill rotWithShape="1">
          <a:blip r:embed="rId3">
            <a:alphaModFix/>
          </a:blip>
          <a:srcRect b="0" l="0" r="0" t="0"/>
          <a:stretch/>
        </p:blipFill>
        <p:spPr>
          <a:xfrm>
            <a:off x="1846722" y="1573365"/>
            <a:ext cx="3711400" cy="3711437"/>
          </a:xfrm>
          <a:prstGeom prst="rect">
            <a:avLst/>
          </a:prstGeom>
          <a:noFill/>
          <a:ln>
            <a:noFill/>
          </a:ln>
        </p:spPr>
      </p:pic>
      <p:sp>
        <p:nvSpPr>
          <p:cNvPr id="1693" name="Google Shape;1693;p74"/>
          <p:cNvSpPr txBox="1"/>
          <p:nvPr/>
        </p:nvSpPr>
        <p:spPr>
          <a:xfrm>
            <a:off x="461903" y="7342275"/>
            <a:ext cx="2942100" cy="16488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Renumbering</a:t>
            </a:r>
            <a:endParaRPr b="0" i="0" sz="1800" u="none" cap="none" strike="noStrike">
              <a:solidFill>
                <a:schemeClr val="accent4"/>
              </a:solidFill>
              <a:latin typeface="Trebuchet MS"/>
              <a:ea typeface="Trebuchet MS"/>
              <a:cs typeface="Trebuchet MS"/>
              <a:sym typeface="Trebuchet MS"/>
            </a:endParaRPr>
          </a:p>
          <a:p>
            <a:pPr indent="0" lvl="0" marL="0" marR="0" rtl="0" algn="r">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indent="0" lvl="0" marL="0" marR="0" rtl="0" algn="r">
              <a:lnSpc>
                <a:spcPct val="90000"/>
              </a:lnSpc>
              <a:spcBef>
                <a:spcPts val="0"/>
              </a:spcBef>
              <a:spcAft>
                <a:spcPts val="0"/>
              </a:spcAft>
              <a:buNone/>
            </a:pPr>
            <a:r>
              <a:rPr b="1" lang="en-US" sz="1800">
                <a:solidFill>
                  <a:schemeClr val="accent4"/>
                </a:solidFill>
                <a:latin typeface="Trebuchet MS"/>
                <a:ea typeface="Trebuchet MS"/>
                <a:cs typeface="Trebuchet MS"/>
                <a:sym typeface="Trebuchet MS"/>
              </a:rPr>
              <a:t>Force Atlas 2</a:t>
            </a:r>
            <a:endParaRPr b="1" sz="1800">
              <a:solidFill>
                <a:schemeClr val="accent4"/>
              </a:solidFill>
              <a:latin typeface="Trebuchet MS"/>
              <a:ea typeface="Trebuchet MS"/>
              <a:cs typeface="Trebuchet MS"/>
              <a:sym typeface="Trebuchet MS"/>
            </a:endParaRPr>
          </a:p>
        </p:txBody>
      </p:sp>
      <p:sp>
        <p:nvSpPr>
          <p:cNvPr id="1694" name="Google Shape;1694;p74"/>
          <p:cNvSpPr/>
          <p:nvPr/>
        </p:nvSpPr>
        <p:spPr>
          <a:xfrm>
            <a:off x="7734222" y="8286087"/>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b="0" i="0" sz="2000" u="none" cap="none" strike="noStrike">
              <a:solidFill>
                <a:srgbClr val="FFFFFF"/>
              </a:solidFill>
              <a:latin typeface="Trebuchet MS"/>
              <a:ea typeface="Trebuchet MS"/>
              <a:cs typeface="Trebuchet MS"/>
              <a:sym typeface="Trebuchet MS"/>
            </a:endParaRPr>
          </a:p>
        </p:txBody>
      </p:sp>
      <p:sp>
        <p:nvSpPr>
          <p:cNvPr id="1695" name="Google Shape;1695;p74"/>
          <p:cNvSpPr/>
          <p:nvPr/>
        </p:nvSpPr>
        <p:spPr>
          <a:xfrm>
            <a:off x="7734222" y="7345159"/>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Traversal</a:t>
            </a:r>
            <a:endParaRPr b="0" i="0" sz="2000" u="none" cap="none" strike="noStrike">
              <a:solidFill>
                <a:srgbClr val="FFFFFF"/>
              </a:solidFill>
              <a:latin typeface="Trebuchet MS"/>
              <a:ea typeface="Trebuchet MS"/>
              <a:cs typeface="Trebuchet MS"/>
              <a:sym typeface="Trebuchet MS"/>
            </a:endParaRPr>
          </a:p>
        </p:txBody>
      </p:sp>
      <p:sp>
        <p:nvSpPr>
          <p:cNvPr id="1696" name="Google Shape;1696;p74"/>
          <p:cNvSpPr/>
          <p:nvPr/>
        </p:nvSpPr>
        <p:spPr>
          <a:xfrm>
            <a:off x="7734222" y="6404232"/>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Link Prediction</a:t>
            </a:r>
            <a:endParaRPr b="0" i="0" sz="2000" u="none" cap="none" strike="noStrike">
              <a:solidFill>
                <a:srgbClr val="FFFFFF"/>
              </a:solidFill>
              <a:latin typeface="Trebuchet MS"/>
              <a:ea typeface="Trebuchet MS"/>
              <a:cs typeface="Trebuchet MS"/>
              <a:sym typeface="Trebuchet MS"/>
            </a:endParaRPr>
          </a:p>
        </p:txBody>
      </p:sp>
      <p:sp>
        <p:nvSpPr>
          <p:cNvPr id="1697" name="Google Shape;1697;p74"/>
          <p:cNvSpPr/>
          <p:nvPr/>
        </p:nvSpPr>
        <p:spPr>
          <a:xfrm>
            <a:off x="7734222" y="5539505"/>
            <a:ext cx="3582900" cy="7236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Link Analysis</a:t>
            </a:r>
            <a:endParaRPr b="0" i="0" sz="2000" u="none" cap="none" strike="noStrike">
              <a:solidFill>
                <a:srgbClr val="FFFFFF"/>
              </a:solidFill>
              <a:latin typeface="Trebuchet MS"/>
              <a:ea typeface="Trebuchet MS"/>
              <a:cs typeface="Trebuchet MS"/>
              <a:sym typeface="Trebuchet MS"/>
            </a:endParaRPr>
          </a:p>
        </p:txBody>
      </p:sp>
      <p:sp>
        <p:nvSpPr>
          <p:cNvPr id="1698" name="Google Shape;1698;p74"/>
          <p:cNvSpPr/>
          <p:nvPr/>
        </p:nvSpPr>
        <p:spPr>
          <a:xfrm>
            <a:off x="7734222" y="4674778"/>
            <a:ext cx="3582900" cy="7236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Components</a:t>
            </a:r>
            <a:endParaRPr b="0" i="0" sz="2000" u="none" cap="none" strike="noStrike">
              <a:solidFill>
                <a:srgbClr val="FFFFFF"/>
              </a:solidFill>
              <a:latin typeface="Trebuchet MS"/>
              <a:ea typeface="Trebuchet MS"/>
              <a:cs typeface="Trebuchet MS"/>
              <a:sym typeface="Trebuchet MS"/>
            </a:endParaRPr>
          </a:p>
        </p:txBody>
      </p:sp>
      <p:sp>
        <p:nvSpPr>
          <p:cNvPr id="1699" name="Google Shape;1699;p74"/>
          <p:cNvSpPr/>
          <p:nvPr/>
        </p:nvSpPr>
        <p:spPr>
          <a:xfrm>
            <a:off x="7734225" y="2885575"/>
            <a:ext cx="3582900" cy="16863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Community</a:t>
            </a:r>
            <a:endParaRPr b="0" i="0" sz="2000" u="none" cap="none" strike="noStrike">
              <a:solidFill>
                <a:srgbClr val="FFFFFF"/>
              </a:solidFill>
              <a:latin typeface="Trebuchet MS"/>
              <a:ea typeface="Trebuchet MS"/>
              <a:cs typeface="Trebuchet MS"/>
              <a:sym typeface="Trebuchet MS"/>
            </a:endParaRPr>
          </a:p>
        </p:txBody>
      </p:sp>
      <p:sp>
        <p:nvSpPr>
          <p:cNvPr id="1700" name="Google Shape;1700;p74"/>
          <p:cNvSpPr/>
          <p:nvPr/>
        </p:nvSpPr>
        <p:spPr>
          <a:xfrm>
            <a:off x="3524725" y="7323514"/>
            <a:ext cx="3582900" cy="16863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Utilities</a:t>
            </a:r>
            <a:endParaRPr b="0" i="0" sz="2000" u="none" cap="none" strike="noStrike">
              <a:solidFill>
                <a:srgbClr val="FFFFFF"/>
              </a:solidFill>
              <a:latin typeface="Trebuchet MS"/>
              <a:ea typeface="Trebuchet MS"/>
              <a:cs typeface="Trebuchet MS"/>
              <a:sym typeface="Trebuchet MS"/>
            </a:endParaRPr>
          </a:p>
        </p:txBody>
      </p:sp>
      <p:sp>
        <p:nvSpPr>
          <p:cNvPr id="1701" name="Google Shape;1701;p74"/>
          <p:cNvSpPr/>
          <p:nvPr/>
        </p:nvSpPr>
        <p:spPr>
          <a:xfrm>
            <a:off x="3524725" y="6404223"/>
            <a:ext cx="3582900" cy="7239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b="0" i="0" sz="2000" u="none" cap="none" strike="noStrike">
              <a:solidFill>
                <a:srgbClr val="FFFFFF"/>
              </a:solidFill>
              <a:latin typeface="Trebuchet MS"/>
              <a:ea typeface="Trebuchet MS"/>
              <a:cs typeface="Trebuchet MS"/>
              <a:sym typeface="Trebuchet MS"/>
            </a:endParaRPr>
          </a:p>
        </p:txBody>
      </p:sp>
      <p:sp>
        <p:nvSpPr>
          <p:cNvPr id="1702" name="Google Shape;1702;p74"/>
          <p:cNvSpPr txBox="1"/>
          <p:nvPr>
            <p:ph idx="2" type="body"/>
          </p:nvPr>
        </p:nvSpPr>
        <p:spPr>
          <a:xfrm>
            <a:off x="830555" y="202317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3000"/>
              <a:buFont typeface="Trebuchet MS"/>
              <a:buNone/>
            </a:pPr>
            <a:r>
              <a:rPr lang="en-US"/>
              <a:t>GPU-accelerated NetworkX</a:t>
            </a:r>
            <a:endParaRPr/>
          </a:p>
        </p:txBody>
      </p:sp>
      <p:sp>
        <p:nvSpPr>
          <p:cNvPr id="1703" name="Google Shape;1703;p7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Algorithms</a:t>
            </a:r>
            <a:endParaRPr/>
          </a:p>
        </p:txBody>
      </p:sp>
      <p:sp>
        <p:nvSpPr>
          <p:cNvPr id="1704" name="Google Shape;1704;p74"/>
          <p:cNvSpPr txBox="1"/>
          <p:nvPr/>
        </p:nvSpPr>
        <p:spPr>
          <a:xfrm>
            <a:off x="461903" y="6412100"/>
            <a:ext cx="29421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indent="0" lvl="0" marL="0" rtl="0" algn="r">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8" name="Shape 1708"/>
        <p:cNvGrpSpPr/>
        <p:nvPr/>
      </p:nvGrpSpPr>
      <p:grpSpPr>
        <a:xfrm>
          <a:off x="0" y="0"/>
          <a:ext cx="0" cy="0"/>
          <a:chOff x="0" y="0"/>
          <a:chExt cx="0" cy="0"/>
        </a:xfrm>
      </p:grpSpPr>
      <p:sp>
        <p:nvSpPr>
          <p:cNvPr id="1709" name="Google Shape;1709;p7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Benchmarks: Single-GPU cuGraph vs NetworkX</a:t>
            </a:r>
            <a:endParaRPr/>
          </a:p>
        </p:txBody>
      </p:sp>
      <p:pic>
        <p:nvPicPr>
          <p:cNvPr id="1710" name="Google Shape;1710;p75" title="Chart"/>
          <p:cNvPicPr preferRelativeResize="0"/>
          <p:nvPr/>
        </p:nvPicPr>
        <p:blipFill>
          <a:blip r:embed="rId3">
            <a:alphaModFix/>
          </a:blip>
          <a:stretch>
            <a:fillRect/>
          </a:stretch>
        </p:blipFill>
        <p:spPr>
          <a:xfrm>
            <a:off x="152400" y="2366325"/>
            <a:ext cx="12425025" cy="7144926"/>
          </a:xfrm>
          <a:prstGeom prst="rect">
            <a:avLst/>
          </a:prstGeom>
          <a:noFill/>
          <a:ln>
            <a:noFill/>
          </a:ln>
        </p:spPr>
      </p:pic>
      <p:graphicFrame>
        <p:nvGraphicFramePr>
          <p:cNvPr id="1711" name="Google Shape;1711;p75"/>
          <p:cNvGraphicFramePr/>
          <p:nvPr/>
        </p:nvGraphicFramePr>
        <p:xfrm>
          <a:off x="12310870" y="2682496"/>
          <a:ext cx="3000000" cy="3000000"/>
        </p:xfrm>
        <a:graphic>
          <a:graphicData uri="http://schemas.openxmlformats.org/drawingml/2006/table">
            <a:tbl>
              <a:tblPr bandRow="1" firstRow="1">
                <a:noFill/>
                <a:tableStyleId>{DCA39D5F-E122-4496-8F12-8F3B1BBE0A3A}</a:tableStyleId>
              </a:tblPr>
              <a:tblGrid>
                <a:gridCol w="2852925"/>
                <a:gridCol w="1481325"/>
                <a:gridCol w="1481325"/>
              </a:tblGrid>
              <a:tr h="436550">
                <a:tc>
                  <a:txBody>
                    <a:bodyPr/>
                    <a:lstStyle/>
                    <a:p>
                      <a:pPr indent="0" lvl="0" marL="0" marR="0" rtl="0" algn="l">
                        <a:spcBef>
                          <a:spcPts val="0"/>
                        </a:spcBef>
                        <a:spcAft>
                          <a:spcPts val="0"/>
                        </a:spcAft>
                        <a:buNone/>
                      </a:pPr>
                      <a:r>
                        <a:rPr b="0" lang="en-US" sz="2000">
                          <a:solidFill>
                            <a:schemeClr val="lt1"/>
                          </a:solidFill>
                        </a:rPr>
                        <a:t>Dataset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Nodes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Edges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preferentialAttachment</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100,000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999,970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spcBef>
                          <a:spcPts val="0"/>
                        </a:spcBef>
                        <a:spcAft>
                          <a:spcPts val="0"/>
                        </a:spcAft>
                        <a:buNone/>
                      </a:pPr>
                      <a:r>
                        <a:rPr b="1" lang="en-US" sz="1600">
                          <a:solidFill>
                            <a:srgbClr val="868686"/>
                          </a:solidFill>
                        </a:rPr>
                        <a:t>caidaRouterLevel</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192,244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1,218,132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coAuthorsDBLP</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299,067</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299,067</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Dblp-2010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326,186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1,615,400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citationCiteseer</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268,495</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2,313,294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429925">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coPapersDBLP</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540,486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20,491,458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coPapersCiteseer</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434,102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32,073,440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As-Skitter</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1,696,415</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22,190,596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2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371" name="Google Shape;371;p2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What if We Could Keep Data on the GPU?</a:t>
            </a:r>
            <a:endParaRPr/>
          </a:p>
        </p:txBody>
      </p:sp>
      <p:sp>
        <p:nvSpPr>
          <p:cNvPr id="372" name="Google Shape;372;p22"/>
          <p:cNvSpPr/>
          <p:nvPr/>
        </p:nvSpPr>
        <p:spPr>
          <a:xfrm>
            <a:off x="12427156" y="4375933"/>
            <a:ext cx="1380779" cy="366813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373" name="Google Shape;373;p22"/>
          <p:cNvSpPr/>
          <p:nvPr/>
        </p:nvSpPr>
        <p:spPr>
          <a:xfrm>
            <a:off x="12287196" y="4729655"/>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374" name="Google Shape;374;p22"/>
          <p:cNvSpPr/>
          <p:nvPr/>
        </p:nvSpPr>
        <p:spPr>
          <a:xfrm>
            <a:off x="12287196" y="6495393"/>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375" name="Google Shape;375;p22"/>
          <p:cNvGrpSpPr/>
          <p:nvPr/>
        </p:nvGrpSpPr>
        <p:grpSpPr>
          <a:xfrm>
            <a:off x="4457564" y="4507686"/>
            <a:ext cx="3387118" cy="3385062"/>
            <a:chOff x="41147" y="4310438"/>
            <a:chExt cx="3387118" cy="3385062"/>
          </a:xfrm>
        </p:grpSpPr>
        <p:sp>
          <p:nvSpPr>
            <p:cNvPr id="376" name="Google Shape;376;p22"/>
            <p:cNvSpPr/>
            <p:nvPr/>
          </p:nvSpPr>
          <p:spPr>
            <a:xfrm>
              <a:off x="42251" y="4310995"/>
              <a:ext cx="3372012" cy="3372012"/>
            </a:xfrm>
            <a:custGeom>
              <a:rect b="b" l="l" r="r" t="t"/>
              <a:pathLst>
                <a:path extrusionOk="0" h="3372011" w="3372011">
                  <a:moveTo>
                    <a:pt x="3384348" y="3384348"/>
                  </a:moveTo>
                  <a:lnTo>
                    <a:pt x="0" y="3384348"/>
                  </a:lnTo>
                  <a:lnTo>
                    <a:pt x="0" y="0"/>
                  </a:lnTo>
                  <a:lnTo>
                    <a:pt x="3384348" y="0"/>
                  </a:lnTo>
                  <a:close/>
                </a:path>
              </a:pathLst>
            </a:custGeom>
            <a:noFill/>
            <a:ln cap="flat" cmpd="sng" w="104775">
              <a:solidFill>
                <a:srgbClr val="86868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77" name="Google Shape;377;p22"/>
            <p:cNvSpPr/>
            <p:nvPr/>
          </p:nvSpPr>
          <p:spPr>
            <a:xfrm>
              <a:off x="1118128" y="7387084"/>
              <a:ext cx="1213102" cy="308416"/>
            </a:xfrm>
            <a:custGeom>
              <a:rect b="b" l="l" r="r" t="t"/>
              <a:pathLst>
                <a:path extrusionOk="0" h="308415" w="1213101">
                  <a:moveTo>
                    <a:pt x="1231607" y="0"/>
                  </a:moveTo>
                  <a:lnTo>
                    <a:pt x="1231607" y="308416"/>
                  </a:lnTo>
                  <a:lnTo>
                    <a:pt x="0" y="308416"/>
                  </a:lnTo>
                  <a:lnTo>
                    <a:pt x="0"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78" name="Google Shape;378;p22"/>
            <p:cNvSpPr/>
            <p:nvPr/>
          </p:nvSpPr>
          <p:spPr>
            <a:xfrm>
              <a:off x="41147" y="5386338"/>
              <a:ext cx="308416" cy="1213102"/>
            </a:xfrm>
            <a:custGeom>
              <a:rect b="b" l="l" r="r" t="t"/>
              <a:pathLst>
                <a:path extrusionOk="0" h="1213101" w="308415">
                  <a:moveTo>
                    <a:pt x="308416" y="1231607"/>
                  </a:moveTo>
                  <a:lnTo>
                    <a:pt x="0" y="1231607"/>
                  </a:lnTo>
                  <a:lnTo>
                    <a:pt x="0" y="0"/>
                  </a:lnTo>
                  <a:lnTo>
                    <a:pt x="308416"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79" name="Google Shape;379;p22"/>
            <p:cNvSpPr/>
            <p:nvPr/>
          </p:nvSpPr>
          <p:spPr>
            <a:xfrm>
              <a:off x="1119806" y="4310438"/>
              <a:ext cx="1213102" cy="308416"/>
            </a:xfrm>
            <a:custGeom>
              <a:rect b="b" l="l" r="r" t="t"/>
              <a:pathLst>
                <a:path extrusionOk="0" h="308415" w="1213101">
                  <a:moveTo>
                    <a:pt x="0" y="308416"/>
                  </a:moveTo>
                  <a:lnTo>
                    <a:pt x="0" y="0"/>
                  </a:lnTo>
                  <a:lnTo>
                    <a:pt x="1231607" y="0"/>
                  </a:lnTo>
                  <a:lnTo>
                    <a:pt x="1231607" y="308416"/>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0" name="Google Shape;380;p22"/>
            <p:cNvSpPr/>
            <p:nvPr/>
          </p:nvSpPr>
          <p:spPr>
            <a:xfrm>
              <a:off x="3119849" y="5388003"/>
              <a:ext cx="308416" cy="1213102"/>
            </a:xfrm>
            <a:custGeom>
              <a:rect b="b" l="l" r="r" t="t"/>
              <a:pathLst>
                <a:path extrusionOk="0" h="1213101" w="308415">
                  <a:moveTo>
                    <a:pt x="0" y="0"/>
                  </a:moveTo>
                  <a:lnTo>
                    <a:pt x="308416" y="0"/>
                  </a:lnTo>
                  <a:lnTo>
                    <a:pt x="308416" y="1231607"/>
                  </a:lnTo>
                  <a:lnTo>
                    <a:pt x="0" y="1231607"/>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1" name="Google Shape;381;p22"/>
            <p:cNvSpPr/>
            <p:nvPr/>
          </p:nvSpPr>
          <p:spPr>
            <a:xfrm>
              <a:off x="1887831"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2" name="Google Shape;382;p22"/>
            <p:cNvSpPr/>
            <p:nvPr/>
          </p:nvSpPr>
          <p:spPr>
            <a:xfrm>
              <a:off x="657807"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3" name="Google Shape;383;p22"/>
            <p:cNvSpPr/>
            <p:nvPr/>
          </p:nvSpPr>
          <p:spPr>
            <a:xfrm>
              <a:off x="1887831"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4" name="Google Shape;384;p22"/>
            <p:cNvSpPr/>
            <p:nvPr/>
          </p:nvSpPr>
          <p:spPr>
            <a:xfrm>
              <a:off x="657807"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385" name="Google Shape;385;p22"/>
          <p:cNvSpPr/>
          <p:nvPr/>
        </p:nvSpPr>
        <p:spPr>
          <a:xfrm>
            <a:off x="7601240" y="5264776"/>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386" name="Google Shape;386;p22"/>
          <p:cNvSpPr/>
          <p:nvPr/>
        </p:nvSpPr>
        <p:spPr>
          <a:xfrm>
            <a:off x="7601240" y="7026100"/>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387" name="Google Shape;387;p22"/>
          <p:cNvSpPr txBox="1"/>
          <p:nvPr/>
        </p:nvSpPr>
        <p:spPr>
          <a:xfrm>
            <a:off x="3370324" y="5970056"/>
            <a:ext cx="1001338" cy="441043"/>
          </a:xfrm>
          <a:prstGeom prst="rect">
            <a:avLst/>
          </a:prstGeom>
          <a:solidFill>
            <a:srgbClr val="FFFFFF"/>
          </a:solid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CPU</a:t>
            </a:r>
            <a:endParaRPr b="0" i="0" sz="1100" u="none" cap="none" strike="noStrike">
              <a:solidFill>
                <a:schemeClr val="accent4"/>
              </a:solidFill>
              <a:latin typeface="Arial"/>
              <a:ea typeface="Arial"/>
              <a:cs typeface="Arial"/>
              <a:sym typeface="Arial"/>
            </a:endParaRPr>
          </a:p>
        </p:txBody>
      </p:sp>
      <p:sp>
        <p:nvSpPr>
          <p:cNvPr id="388" name="Google Shape;388;p22"/>
          <p:cNvSpPr/>
          <p:nvPr/>
        </p:nvSpPr>
        <p:spPr>
          <a:xfrm>
            <a:off x="8844251" y="5428344"/>
            <a:ext cx="2147908" cy="33653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Copy </a:t>
            </a:r>
            <a:r>
              <a:rPr b="0" i="0" lang="en-US" sz="1600" u="none" cap="none" strike="noStrike">
                <a:solidFill>
                  <a:srgbClr val="000000"/>
                </a:solidFill>
                <a:latin typeface="Arial"/>
                <a:ea typeface="Arial"/>
                <a:cs typeface="Arial"/>
                <a:sym typeface="Arial"/>
              </a:rPr>
              <a:t>&amp;</a:t>
            </a:r>
            <a:r>
              <a:rPr b="0" i="0" lang="en-US" sz="1600" u="none" cap="none" strike="noStrike">
                <a:solidFill>
                  <a:srgbClr val="000000"/>
                </a:solidFill>
                <a:latin typeface="Trebuchet MS"/>
                <a:ea typeface="Trebuchet MS"/>
                <a:cs typeface="Trebuchet MS"/>
                <a:sym typeface="Trebuchet MS"/>
              </a:rPr>
              <a:t> Convert</a:t>
            </a:r>
            <a:endParaRPr b="0" i="0" sz="1600" u="none" cap="none" strike="noStrike">
              <a:solidFill>
                <a:srgbClr val="000000"/>
              </a:solidFill>
              <a:latin typeface="Arial"/>
              <a:ea typeface="Arial"/>
              <a:cs typeface="Arial"/>
              <a:sym typeface="Arial"/>
            </a:endParaRPr>
          </a:p>
        </p:txBody>
      </p:sp>
      <p:sp>
        <p:nvSpPr>
          <p:cNvPr id="389" name="Google Shape;389;p22"/>
          <p:cNvSpPr/>
          <p:nvPr/>
        </p:nvSpPr>
        <p:spPr>
          <a:xfrm>
            <a:off x="8636291" y="6641924"/>
            <a:ext cx="2563828" cy="34302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Copy </a:t>
            </a:r>
            <a:r>
              <a:rPr b="0" i="0" lang="en-US" sz="1600" u="none" cap="none" strike="noStrike">
                <a:solidFill>
                  <a:schemeClr val="accent4"/>
                </a:solidFill>
                <a:latin typeface="Arial"/>
                <a:ea typeface="Arial"/>
                <a:cs typeface="Arial"/>
                <a:sym typeface="Arial"/>
              </a:rPr>
              <a:t>&amp;</a:t>
            </a:r>
            <a:r>
              <a:rPr b="0" i="0" lang="en-US" sz="1600" u="none" cap="none" strike="noStrike">
                <a:solidFill>
                  <a:schemeClr val="accent4"/>
                </a:solidFill>
                <a:latin typeface="Trebuchet MS"/>
                <a:ea typeface="Trebuchet MS"/>
                <a:cs typeface="Trebuchet MS"/>
                <a:sym typeface="Trebuchet MS"/>
              </a:rPr>
              <a:t> Convert</a:t>
            </a:r>
            <a:endParaRPr b="0" i="0" sz="1600" u="none" cap="none" strike="noStrike">
              <a:solidFill>
                <a:schemeClr val="accent4"/>
              </a:solidFill>
              <a:latin typeface="Arial"/>
              <a:ea typeface="Arial"/>
              <a:cs typeface="Arial"/>
              <a:sym typeface="Arial"/>
            </a:endParaRPr>
          </a:p>
        </p:txBody>
      </p:sp>
      <p:cxnSp>
        <p:nvCxnSpPr>
          <p:cNvPr id="390" name="Google Shape;390;p22"/>
          <p:cNvCxnSpPr/>
          <p:nvPr/>
        </p:nvCxnSpPr>
        <p:spPr>
          <a:xfrm rot="10800000">
            <a:off x="6128530" y="5903497"/>
            <a:ext cx="0" cy="1006265"/>
          </a:xfrm>
          <a:prstGeom prst="straightConnector1">
            <a:avLst/>
          </a:prstGeom>
          <a:noFill/>
          <a:ln cap="flat" cmpd="sng" w="38100">
            <a:solidFill>
              <a:srgbClr val="868686"/>
            </a:solidFill>
            <a:prstDash val="solid"/>
            <a:round/>
            <a:headEnd len="sm" w="sm" type="none"/>
            <a:tailEnd len="lg" w="lg" type="triangle"/>
          </a:ln>
        </p:spPr>
      </p:cxnSp>
      <p:sp>
        <p:nvSpPr>
          <p:cNvPr id="391" name="Google Shape;391;p22"/>
          <p:cNvSpPr/>
          <p:nvPr/>
        </p:nvSpPr>
        <p:spPr>
          <a:xfrm>
            <a:off x="5108073" y="6107320"/>
            <a:ext cx="2100862" cy="171737"/>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dk2"/>
                </a:solidFill>
                <a:latin typeface="Trebuchet MS"/>
                <a:ea typeface="Trebuchet MS"/>
                <a:cs typeface="Trebuchet MS"/>
                <a:sym typeface="Trebuchet MS"/>
              </a:rPr>
              <a:t>Copy </a:t>
            </a:r>
            <a:r>
              <a:rPr b="0" i="0" lang="en-US" sz="1600" u="none" cap="none" strike="noStrike">
                <a:solidFill>
                  <a:schemeClr val="dk2"/>
                </a:solidFill>
                <a:latin typeface="Arial"/>
                <a:ea typeface="Arial"/>
                <a:cs typeface="Arial"/>
                <a:sym typeface="Arial"/>
              </a:rPr>
              <a:t>&amp;</a:t>
            </a:r>
            <a:r>
              <a:rPr b="0" i="0" lang="en-US" sz="1600" u="none" cap="none" strike="noStrike">
                <a:solidFill>
                  <a:schemeClr val="dk2"/>
                </a:solidFill>
                <a:latin typeface="Trebuchet MS"/>
                <a:ea typeface="Trebuchet MS"/>
                <a:cs typeface="Trebuchet MS"/>
                <a:sym typeface="Trebuchet MS"/>
              </a:rPr>
              <a:t> Convert</a:t>
            </a:r>
            <a:endParaRPr b="0" i="0" sz="1600" u="none" cap="none" strike="noStrike">
              <a:solidFill>
                <a:schemeClr val="dk2"/>
              </a:solidFill>
              <a:latin typeface="Arial"/>
              <a:ea typeface="Arial"/>
              <a:cs typeface="Arial"/>
              <a:sym typeface="Arial"/>
            </a:endParaRPr>
          </a:p>
        </p:txBody>
      </p:sp>
      <p:sp>
        <p:nvSpPr>
          <p:cNvPr id="392" name="Google Shape;392;p22"/>
          <p:cNvSpPr/>
          <p:nvPr/>
        </p:nvSpPr>
        <p:spPr>
          <a:xfrm>
            <a:off x="5251138" y="6525089"/>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cxnSp>
        <p:nvCxnSpPr>
          <p:cNvPr id="393" name="Google Shape;393;p22"/>
          <p:cNvCxnSpPr/>
          <p:nvPr/>
        </p:nvCxnSpPr>
        <p:spPr>
          <a:xfrm flipH="1" rot="10800000">
            <a:off x="7311077" y="8134482"/>
            <a:ext cx="5483400" cy="457200"/>
          </a:xfrm>
          <a:prstGeom prst="bentConnector3">
            <a:avLst>
              <a:gd fmla="val 99835" name="adj1"/>
            </a:avLst>
          </a:prstGeom>
          <a:noFill/>
          <a:ln cap="flat" cmpd="sng" w="38100">
            <a:solidFill>
              <a:schemeClr val="accent1"/>
            </a:solidFill>
            <a:prstDash val="solid"/>
            <a:round/>
            <a:headEnd len="sm" w="sm" type="none"/>
            <a:tailEnd len="lg" w="lg" type="triangle"/>
          </a:ln>
        </p:spPr>
      </p:cxnSp>
      <p:sp>
        <p:nvSpPr>
          <p:cNvPr id="394" name="Google Shape;394;p22"/>
          <p:cNvSpPr/>
          <p:nvPr/>
        </p:nvSpPr>
        <p:spPr>
          <a:xfrm>
            <a:off x="5248861" y="5317742"/>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cxnSp>
        <p:nvCxnSpPr>
          <p:cNvPr id="395" name="Google Shape;395;p22"/>
          <p:cNvCxnSpPr/>
          <p:nvPr/>
        </p:nvCxnSpPr>
        <p:spPr>
          <a:xfrm>
            <a:off x="7311077" y="3830603"/>
            <a:ext cx="5486400" cy="365700"/>
          </a:xfrm>
          <a:prstGeom prst="bentConnector3">
            <a:avLst>
              <a:gd fmla="val 99783" name="adj1"/>
            </a:avLst>
          </a:prstGeom>
          <a:noFill/>
          <a:ln cap="flat" cmpd="sng" w="38100">
            <a:solidFill>
              <a:schemeClr val="accent1"/>
            </a:solidFill>
            <a:prstDash val="solid"/>
            <a:round/>
            <a:headEnd len="lg" w="lg" type="triangle"/>
            <a:tailEnd len="sm" w="sm" type="none"/>
          </a:ln>
        </p:spPr>
      </p:cxnSp>
      <p:sp>
        <p:nvSpPr>
          <p:cNvPr id="396" name="Google Shape;396;p22"/>
          <p:cNvSpPr/>
          <p:nvPr/>
        </p:nvSpPr>
        <p:spPr>
          <a:xfrm>
            <a:off x="9029729" y="3451109"/>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Read Data</a:t>
            </a:r>
            <a:endParaRPr b="0" i="0" sz="1600" u="none" cap="none" strike="noStrike">
              <a:solidFill>
                <a:schemeClr val="accent4"/>
              </a:solidFill>
              <a:latin typeface="Arial"/>
              <a:ea typeface="Arial"/>
              <a:cs typeface="Arial"/>
              <a:sym typeface="Arial"/>
            </a:endParaRPr>
          </a:p>
        </p:txBody>
      </p:sp>
      <p:sp>
        <p:nvSpPr>
          <p:cNvPr id="397" name="Google Shape;397;p22"/>
          <p:cNvSpPr/>
          <p:nvPr/>
        </p:nvSpPr>
        <p:spPr>
          <a:xfrm>
            <a:off x="9029729" y="8674063"/>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Load Data</a:t>
            </a:r>
            <a:endParaRPr b="0" i="0" sz="1600" u="none" cap="none" strike="noStrike">
              <a:solidFill>
                <a:schemeClr val="accent4"/>
              </a:solidFill>
              <a:latin typeface="Arial"/>
              <a:ea typeface="Arial"/>
              <a:cs typeface="Arial"/>
              <a:sym typeface="Arial"/>
            </a:endParaRPr>
          </a:p>
        </p:txBody>
      </p:sp>
      <p:sp>
        <p:nvSpPr>
          <p:cNvPr id="398" name="Google Shape;398;p22"/>
          <p:cNvSpPr/>
          <p:nvPr/>
        </p:nvSpPr>
        <p:spPr>
          <a:xfrm>
            <a:off x="5248861" y="3546371"/>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sp>
        <p:nvSpPr>
          <p:cNvPr id="399" name="Google Shape;399;p22"/>
          <p:cNvSpPr/>
          <p:nvPr/>
        </p:nvSpPr>
        <p:spPr>
          <a:xfrm>
            <a:off x="5248861" y="8293755"/>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sp>
        <p:nvSpPr>
          <p:cNvPr id="400" name="Google Shape;400;p22"/>
          <p:cNvSpPr txBox="1"/>
          <p:nvPr/>
        </p:nvSpPr>
        <p:spPr>
          <a:xfrm>
            <a:off x="13867720" y="5970056"/>
            <a:ext cx="1049955" cy="441043"/>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GPU</a:t>
            </a:r>
            <a:endParaRPr b="0" i="0" sz="2000" u="none" cap="none" strike="noStrike">
              <a:solidFill>
                <a:schemeClr val="accent4"/>
              </a:solidFill>
              <a:latin typeface="Trebuchet MS"/>
              <a:ea typeface="Trebuchet MS"/>
              <a:cs typeface="Trebuchet MS"/>
              <a:sym typeface="Trebuchet MS"/>
            </a:endParaRPr>
          </a:p>
        </p:txBody>
      </p:sp>
      <p:cxnSp>
        <p:nvCxnSpPr>
          <p:cNvPr id="401" name="Google Shape;401;p22"/>
          <p:cNvCxnSpPr/>
          <p:nvPr/>
        </p:nvCxnSpPr>
        <p:spPr>
          <a:xfrm>
            <a:off x="7443261" y="5329317"/>
            <a:ext cx="4702811" cy="0"/>
          </a:xfrm>
          <a:prstGeom prst="straightConnector1">
            <a:avLst/>
          </a:prstGeom>
          <a:noFill/>
          <a:ln cap="flat" cmpd="sng" w="38100">
            <a:solidFill>
              <a:srgbClr val="868686"/>
            </a:solidFill>
            <a:prstDash val="solid"/>
            <a:round/>
            <a:headEnd len="lg" w="lg" type="none"/>
            <a:tailEnd len="lg" w="lg" type="triangle"/>
          </a:ln>
        </p:spPr>
      </p:cxnSp>
      <p:grpSp>
        <p:nvGrpSpPr>
          <p:cNvPr id="402" name="Google Shape;402;p22"/>
          <p:cNvGrpSpPr/>
          <p:nvPr/>
        </p:nvGrpSpPr>
        <p:grpSpPr>
          <a:xfrm>
            <a:off x="12278144" y="4781002"/>
            <a:ext cx="1102936" cy="1108006"/>
            <a:chOff x="15478450" y="3449957"/>
            <a:chExt cx="1657350" cy="1664968"/>
          </a:xfrm>
        </p:grpSpPr>
        <p:sp>
          <p:nvSpPr>
            <p:cNvPr id="403" name="Google Shape;403;p22"/>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4" name="Google Shape;404;p22"/>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5" name="Google Shape;405;p22"/>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6" name="Google Shape;406;p22"/>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7" name="Google Shape;407;p22"/>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8" name="Google Shape;408;p22"/>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9" name="Google Shape;409;p22"/>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0" name="Google Shape;410;p22"/>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1" name="Google Shape;411;p22"/>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2" name="Google Shape;412;p22"/>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3" name="Google Shape;413;p22"/>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4" name="Google Shape;414;p22"/>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5" name="Google Shape;415;p22"/>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6" name="Google Shape;416;p22"/>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7" name="Google Shape;417;p22"/>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8" name="Google Shape;418;p22"/>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9" name="Google Shape;419;p22"/>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0" name="Google Shape;420;p22"/>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1" name="Google Shape;421;p22"/>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2" name="Google Shape;422;p22"/>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3" name="Google Shape;423;p22"/>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4" name="Google Shape;424;p22"/>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5" name="Google Shape;425;p22"/>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6" name="Google Shape;426;p22"/>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7" name="Google Shape;427;p22"/>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8" name="Google Shape;428;p22"/>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9" name="Google Shape;429;p22"/>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0" name="Google Shape;430;p22"/>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1" name="Google Shape;431;p22"/>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2" name="Google Shape;432;p22"/>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3" name="Google Shape;433;p22"/>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4" name="Google Shape;434;p22"/>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5" name="Google Shape;435;p22"/>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6" name="Google Shape;436;p22"/>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7" name="Google Shape;437;p22"/>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8" name="Google Shape;438;p22"/>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9" name="Google Shape;439;p22"/>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0" name="Google Shape;440;p22"/>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1" name="Google Shape;441;p22"/>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2" name="Google Shape;442;p22"/>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3" name="Google Shape;443;p22"/>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4" name="Google Shape;444;p22"/>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5" name="Google Shape;445;p22"/>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6" name="Google Shape;446;p22"/>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7" name="Google Shape;447;p22"/>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8" name="Google Shape;448;p22"/>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9" name="Google Shape;449;p22"/>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0" name="Google Shape;450;p22"/>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1" name="Google Shape;451;p22"/>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2" name="Google Shape;452;p22"/>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3" name="Google Shape;453;p22"/>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4" name="Google Shape;454;p22"/>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5" name="Google Shape;455;p22"/>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6" name="Google Shape;456;p22"/>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7" name="Google Shape;457;p22"/>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8" name="Google Shape;458;p22"/>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9" name="Google Shape;459;p22"/>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0" name="Google Shape;460;p22"/>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1" name="Google Shape;461;p22"/>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2" name="Google Shape;462;p22"/>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3" name="Google Shape;463;p22"/>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4" name="Google Shape;464;p22"/>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5" name="Google Shape;465;p22"/>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6" name="Google Shape;466;p22"/>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7" name="Google Shape;467;p22"/>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8" name="Google Shape;468;p22"/>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9" name="Google Shape;469;p22"/>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0" name="Google Shape;470;p22"/>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1" name="Google Shape;471;p22"/>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2" name="Google Shape;472;p22"/>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3" name="Google Shape;473;p22"/>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4" name="Google Shape;474;p22"/>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5" name="Google Shape;475;p22"/>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6" name="Google Shape;476;p22"/>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7" name="Google Shape;477;p22"/>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8" name="Google Shape;478;p22"/>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9" name="Google Shape;479;p22"/>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0" name="Google Shape;480;p22"/>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1" name="Google Shape;481;p22"/>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2" name="Google Shape;482;p22"/>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3" name="Google Shape;483;p22"/>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4" name="Google Shape;484;p22"/>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5" name="Google Shape;485;p22"/>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6" name="Google Shape;486;p22"/>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7" name="Google Shape;487;p22"/>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8" name="Google Shape;488;p22"/>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grpSp>
        <p:nvGrpSpPr>
          <p:cNvPr id="489" name="Google Shape;489;p22"/>
          <p:cNvGrpSpPr/>
          <p:nvPr/>
        </p:nvGrpSpPr>
        <p:grpSpPr>
          <a:xfrm>
            <a:off x="12278144" y="6544715"/>
            <a:ext cx="1102936" cy="1108006"/>
            <a:chOff x="15478450" y="3449957"/>
            <a:chExt cx="1657350" cy="1664968"/>
          </a:xfrm>
        </p:grpSpPr>
        <p:sp>
          <p:nvSpPr>
            <p:cNvPr id="490" name="Google Shape;490;p22"/>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1" name="Google Shape;491;p22"/>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2" name="Google Shape;492;p22"/>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3" name="Google Shape;493;p22"/>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4" name="Google Shape;494;p22"/>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5" name="Google Shape;495;p22"/>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6" name="Google Shape;496;p22"/>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7" name="Google Shape;497;p22"/>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8" name="Google Shape;498;p22"/>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9" name="Google Shape;499;p22"/>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0" name="Google Shape;500;p22"/>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1" name="Google Shape;501;p22"/>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2" name="Google Shape;502;p22"/>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3" name="Google Shape;503;p22"/>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4" name="Google Shape;504;p22"/>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5" name="Google Shape;505;p22"/>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6" name="Google Shape;506;p22"/>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7" name="Google Shape;507;p22"/>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8" name="Google Shape;508;p22"/>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9" name="Google Shape;509;p22"/>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0" name="Google Shape;510;p22"/>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1" name="Google Shape;511;p22"/>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2" name="Google Shape;512;p22"/>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3" name="Google Shape;513;p22"/>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4" name="Google Shape;514;p22"/>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5" name="Google Shape;515;p22"/>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6" name="Google Shape;516;p22"/>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7" name="Google Shape;517;p22"/>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8" name="Google Shape;518;p22"/>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9" name="Google Shape;519;p22"/>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0" name="Google Shape;520;p22"/>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1" name="Google Shape;521;p22"/>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2" name="Google Shape;522;p22"/>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3" name="Google Shape;523;p22"/>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4" name="Google Shape;524;p22"/>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5" name="Google Shape;525;p22"/>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6" name="Google Shape;526;p22"/>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7" name="Google Shape;527;p22"/>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8" name="Google Shape;528;p22"/>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9" name="Google Shape;529;p22"/>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0" name="Google Shape;530;p22"/>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1" name="Google Shape;531;p22"/>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2" name="Google Shape;532;p22"/>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3" name="Google Shape;533;p22"/>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4" name="Google Shape;534;p22"/>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5" name="Google Shape;535;p22"/>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6" name="Google Shape;536;p22"/>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7" name="Google Shape;537;p22"/>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8" name="Google Shape;538;p22"/>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9" name="Google Shape;539;p22"/>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0" name="Google Shape;540;p22"/>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1" name="Google Shape;541;p22"/>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2" name="Google Shape;542;p22"/>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3" name="Google Shape;543;p22"/>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4" name="Google Shape;544;p22"/>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5" name="Google Shape;545;p22"/>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6" name="Google Shape;546;p22"/>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7" name="Google Shape;547;p22"/>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8" name="Google Shape;548;p22"/>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9" name="Google Shape;549;p22"/>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0" name="Google Shape;550;p22"/>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1" name="Google Shape;551;p22"/>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2" name="Google Shape;552;p22"/>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3" name="Google Shape;553;p22"/>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4" name="Google Shape;554;p22"/>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5" name="Google Shape;555;p22"/>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6" name="Google Shape;556;p22"/>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7" name="Google Shape;557;p22"/>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8" name="Google Shape;558;p22"/>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9" name="Google Shape;559;p22"/>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0" name="Google Shape;560;p22"/>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1" name="Google Shape;561;p22"/>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2" name="Google Shape;562;p22"/>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3" name="Google Shape;563;p22"/>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4" name="Google Shape;564;p22"/>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5" name="Google Shape;565;p22"/>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6" name="Google Shape;566;p22"/>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7" name="Google Shape;567;p22"/>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8" name="Google Shape;568;p22"/>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9" name="Google Shape;569;p22"/>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0" name="Google Shape;570;p22"/>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1" name="Google Shape;571;p22"/>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2" name="Google Shape;572;p22"/>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3" name="Google Shape;573;p22"/>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4" name="Google Shape;574;p22"/>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5" name="Google Shape;575;p22"/>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576" name="Google Shape;576;p22"/>
          <p:cNvSpPr/>
          <p:nvPr/>
        </p:nvSpPr>
        <p:spPr>
          <a:xfrm>
            <a:off x="12417763" y="5108916"/>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sp>
        <p:nvSpPr>
          <p:cNvPr id="577" name="Google Shape;577;p22"/>
          <p:cNvSpPr/>
          <p:nvPr/>
        </p:nvSpPr>
        <p:spPr>
          <a:xfrm>
            <a:off x="12417763" y="6874450"/>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cxnSp>
        <p:nvCxnSpPr>
          <p:cNvPr id="578" name="Google Shape;578;p22"/>
          <p:cNvCxnSpPr/>
          <p:nvPr/>
        </p:nvCxnSpPr>
        <p:spPr>
          <a:xfrm>
            <a:off x="7443261" y="7083720"/>
            <a:ext cx="4702811" cy="0"/>
          </a:xfrm>
          <a:prstGeom prst="straightConnector1">
            <a:avLst/>
          </a:prstGeom>
          <a:noFill/>
          <a:ln cap="flat" cmpd="sng" w="38100">
            <a:solidFill>
              <a:srgbClr val="868686"/>
            </a:solidFill>
            <a:prstDash val="solid"/>
            <a:round/>
            <a:headEnd len="lg" w="lg" type="triangle"/>
            <a:tailEnd len="sm" w="sm" type="none"/>
          </a:ln>
        </p:spPr>
      </p:cxnSp>
      <p:sp>
        <p:nvSpPr>
          <p:cNvPr id="579" name="Google Shape;579;p22"/>
          <p:cNvSpPr txBox="1"/>
          <p:nvPr/>
        </p:nvSpPr>
        <p:spPr>
          <a:xfrm>
            <a:off x="12731182" y="7698415"/>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Trebuchet MS"/>
              <a:ea typeface="Trebuchet MS"/>
              <a:cs typeface="Trebuchet MS"/>
              <a:sym typeface="Trebuchet MS"/>
            </a:endParaRPr>
          </a:p>
        </p:txBody>
      </p:sp>
      <p:sp>
        <p:nvSpPr>
          <p:cNvPr id="580" name="Google Shape;580;p22"/>
          <p:cNvSpPr txBox="1"/>
          <p:nvPr/>
        </p:nvSpPr>
        <p:spPr>
          <a:xfrm>
            <a:off x="12731182" y="4359013"/>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Trebuchet MS"/>
              <a:ea typeface="Trebuchet MS"/>
              <a:cs typeface="Trebuchet MS"/>
              <a:sym typeface="Trebuchet MS"/>
            </a:endParaRPr>
          </a:p>
        </p:txBody>
      </p:sp>
      <p:sp>
        <p:nvSpPr>
          <p:cNvPr id="581" name="Google Shape;581;p22"/>
          <p:cNvSpPr txBox="1"/>
          <p:nvPr/>
        </p:nvSpPr>
        <p:spPr>
          <a:xfrm>
            <a:off x="9258857" y="5415786"/>
            <a:ext cx="1049955" cy="44104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4000" u="none" cap="none" strike="noStrike">
                <a:solidFill>
                  <a:srgbClr val="FF0000"/>
                </a:solidFill>
                <a:latin typeface="Trebuchet MS"/>
                <a:ea typeface="Trebuchet MS"/>
                <a:cs typeface="Trebuchet MS"/>
                <a:sym typeface="Trebuchet MS"/>
              </a:rPr>
              <a:t>X</a:t>
            </a:r>
            <a:endParaRPr b="0" i="0" sz="4000" u="none" cap="none" strike="noStrike">
              <a:solidFill>
                <a:srgbClr val="FF0000"/>
              </a:solidFill>
              <a:latin typeface="Trebuchet MS"/>
              <a:ea typeface="Trebuchet MS"/>
              <a:cs typeface="Trebuchet MS"/>
              <a:sym typeface="Trebuchet MS"/>
            </a:endParaRPr>
          </a:p>
        </p:txBody>
      </p:sp>
      <p:sp>
        <p:nvSpPr>
          <p:cNvPr id="582" name="Google Shape;582;p22"/>
          <p:cNvSpPr txBox="1"/>
          <p:nvPr/>
        </p:nvSpPr>
        <p:spPr>
          <a:xfrm>
            <a:off x="9258857" y="6645444"/>
            <a:ext cx="1049955" cy="44104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4000" u="none" cap="none" strike="noStrike">
                <a:solidFill>
                  <a:srgbClr val="FF0000"/>
                </a:solidFill>
                <a:latin typeface="Trebuchet MS"/>
                <a:ea typeface="Trebuchet MS"/>
                <a:cs typeface="Trebuchet MS"/>
                <a:sym typeface="Trebuchet MS"/>
              </a:rPr>
              <a:t>X</a:t>
            </a:r>
            <a:endParaRPr b="0" i="0" sz="4000" u="none" cap="none" strike="noStrike">
              <a:solidFill>
                <a:srgbClr val="FF0000"/>
              </a:solidFill>
              <a:latin typeface="Trebuchet MS"/>
              <a:ea typeface="Trebuchet MS"/>
              <a:cs typeface="Trebuchet MS"/>
              <a:sym typeface="Trebuchet MS"/>
            </a:endParaRPr>
          </a:p>
        </p:txBody>
      </p:sp>
      <p:sp>
        <p:nvSpPr>
          <p:cNvPr id="583" name="Google Shape;583;p22"/>
          <p:cNvSpPr txBox="1"/>
          <p:nvPr/>
        </p:nvSpPr>
        <p:spPr>
          <a:xfrm>
            <a:off x="5619696" y="6068195"/>
            <a:ext cx="1049955" cy="44104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4000" u="none" cap="none" strike="noStrike">
                <a:solidFill>
                  <a:srgbClr val="FF0000"/>
                </a:solidFill>
                <a:latin typeface="Trebuchet MS"/>
                <a:ea typeface="Trebuchet MS"/>
                <a:cs typeface="Trebuchet MS"/>
                <a:sym typeface="Trebuchet MS"/>
              </a:rPr>
              <a:t>X</a:t>
            </a:r>
            <a:endParaRPr b="0" i="0" sz="4000" u="none" cap="none" strike="noStrike">
              <a:solidFill>
                <a:srgbClr val="FF0000"/>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5" name="Shape 1715"/>
        <p:cNvGrpSpPr/>
        <p:nvPr/>
      </p:nvGrpSpPr>
      <p:grpSpPr>
        <a:xfrm>
          <a:off x="0" y="0"/>
          <a:ext cx="0" cy="0"/>
          <a:chOff x="0" y="0"/>
          <a:chExt cx="0" cy="0"/>
        </a:xfrm>
      </p:grpSpPr>
      <p:sp>
        <p:nvSpPr>
          <p:cNvPr id="1716" name="Google Shape;1716;p76"/>
          <p:cNvSpPr/>
          <p:nvPr/>
        </p:nvSpPr>
        <p:spPr>
          <a:xfrm>
            <a:off x="864225" y="9057956"/>
            <a:ext cx="16593196" cy="41357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400" u="none" cap="none" strike="noStrik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717" name="Google Shape;1717;p76"/>
          <p:cNvGraphicFramePr/>
          <p:nvPr/>
        </p:nvGraphicFramePr>
        <p:xfrm>
          <a:off x="1863937" y="3455893"/>
          <a:ext cx="3000000" cy="3000000"/>
        </p:xfrm>
        <a:graphic>
          <a:graphicData uri="http://schemas.openxmlformats.org/drawingml/2006/table">
            <a:tbl>
              <a:tblPr bandRow="1" firstRow="1">
                <a:noFill/>
                <a:tableStyleId>{DCA39D5F-E122-4496-8F12-8F3B1BBE0A3A}</a:tableStyleId>
              </a:tblPr>
              <a:tblGrid>
                <a:gridCol w="1976675"/>
                <a:gridCol w="2132025"/>
                <a:gridCol w="2544775"/>
                <a:gridCol w="1976675"/>
                <a:gridCol w="1976675"/>
                <a:gridCol w="1976675"/>
                <a:gridCol w="1976675"/>
              </a:tblGrid>
              <a:tr h="1023550">
                <a:tc>
                  <a:txBody>
                    <a:bodyPr/>
                    <a:lstStyle/>
                    <a:p>
                      <a:pPr indent="0" lvl="0" marL="0" marR="0" rtl="0" algn="l">
                        <a:spcBef>
                          <a:spcPts val="0"/>
                        </a:spcBef>
                        <a:spcAft>
                          <a:spcPts val="0"/>
                        </a:spcAft>
                        <a:buNone/>
                      </a:pPr>
                      <a:r>
                        <a:rPr b="0" lang="en-US" sz="2000">
                          <a:solidFill>
                            <a:schemeClr val="lt1"/>
                          </a:solidFill>
                        </a:rPr>
                        <a:t>HiBench Scale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Vertices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Edges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CSV File (GB)</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 of GPUs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 of CPU Threads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Pagerank for 3 Iterations (secs)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712350">
                <a:tc>
                  <a:txBody>
                    <a:bodyPr/>
                    <a:lstStyle/>
                    <a:p>
                      <a:pPr indent="0" lvl="0" marL="0" marR="0" rtl="0" algn="l">
                        <a:spcBef>
                          <a:spcPts val="0"/>
                        </a:spcBef>
                        <a:spcAft>
                          <a:spcPts val="0"/>
                        </a:spcAft>
                        <a:buNone/>
                      </a:pPr>
                      <a:r>
                        <a:rPr b="1" lang="en-US" sz="2000">
                          <a:solidFill>
                            <a:srgbClr val="868686"/>
                          </a:solidFill>
                        </a:rPr>
                        <a:t>Huge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198,000,000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1.1</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spcBef>
                          <a:spcPts val="0"/>
                        </a:spcBef>
                        <a:spcAft>
                          <a:spcPts val="0"/>
                        </a:spcAft>
                        <a:buNone/>
                      </a:pPr>
                      <a:r>
                        <a:rPr b="1" lang="en-US" sz="2000">
                          <a:solidFill>
                            <a:srgbClr val="868686"/>
                          </a:solidFill>
                        </a:rPr>
                        <a:t>BigData</a:t>
                      </a:r>
                      <a:endParaRPr b="1"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1,980,000,000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5.1</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4,000,000,000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69</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9.0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200,000,000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8,000,000,000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146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18.2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400,000,000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16,000,000,000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31.8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400,000,000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16,000,000,000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800*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5760*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718" name="Google Shape;1718;p7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Multi-GPU PageRank Performance </a:t>
            </a:r>
            <a:endParaRPr/>
          </a:p>
        </p:txBody>
      </p:sp>
      <p:sp>
        <p:nvSpPr>
          <p:cNvPr id="1719" name="Google Shape;1719;p76"/>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3" name="Shape 1723"/>
        <p:cNvGrpSpPr/>
        <p:nvPr/>
      </p:nvGrpSpPr>
      <p:grpSpPr>
        <a:xfrm>
          <a:off x="0" y="0"/>
          <a:ext cx="0" cy="0"/>
          <a:chOff x="0" y="0"/>
          <a:chExt cx="0" cy="0"/>
        </a:xfrm>
      </p:grpSpPr>
      <p:graphicFrame>
        <p:nvGraphicFramePr>
          <p:cNvPr id="1724" name="Google Shape;1724;p77"/>
          <p:cNvGraphicFramePr/>
          <p:nvPr/>
        </p:nvGraphicFramePr>
        <p:xfrm>
          <a:off x="5480868" y="2845547"/>
          <a:ext cx="3000000" cy="3000000"/>
        </p:xfrm>
        <a:graphic>
          <a:graphicData uri="http://schemas.openxmlformats.org/drawingml/2006/table">
            <a:tbl>
              <a:tblPr bandRow="1" firstRow="1">
                <a:noFill/>
                <a:tableStyleId>{DCA39D5F-E122-4496-8F12-8F3B1BBE0A3A}</a:tableStyleId>
              </a:tblPr>
              <a:tblGrid>
                <a:gridCol w="4856050"/>
                <a:gridCol w="2470200"/>
              </a:tblGrid>
              <a:tr h="436550">
                <a:tc>
                  <a:txBody>
                    <a:bodyPr/>
                    <a:lstStyle/>
                    <a:p>
                      <a:pPr indent="0" lvl="0" marL="0" marR="0" rtl="0" algn="l">
                        <a:spcBef>
                          <a:spcPts val="0"/>
                        </a:spcBef>
                        <a:spcAft>
                          <a:spcPts val="0"/>
                        </a:spcAft>
                        <a:buNone/>
                      </a:pPr>
                      <a:r>
                        <a:rPr b="0" lang="en-US" sz="2000">
                          <a:solidFill>
                            <a:schemeClr val="lt1"/>
                          </a:solidFill>
                        </a:rPr>
                        <a:t>cuGRAPH</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Personal 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Katz</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Betweenness Centrality</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Spectral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Louvain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Ensemble Clustering for Graphs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K-Truss &amp; K-Core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rtl="0" algn="l">
                        <a:spcBef>
                          <a:spcPts val="0"/>
                        </a:spcBef>
                        <a:spcAft>
                          <a:spcPts val="0"/>
                        </a:spcAft>
                        <a:buClr>
                          <a:srgbClr val="868686"/>
                        </a:buClr>
                        <a:buSzPts val="1600"/>
                        <a:buFont typeface="Trebuchet MS"/>
                        <a:buNone/>
                      </a:pPr>
                      <a:r>
                        <a:rPr b="1" lang="en-US" sz="1600">
                          <a:solidFill>
                            <a:srgbClr val="868686"/>
                          </a:solidFill>
                        </a:rPr>
                        <a:t>Connected Components (Weak &amp; Strong)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Triangle Counting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Single Source Shortest Path (SSSP)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Breadth-First Search (BFS)</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rtl="0" algn="l">
                        <a:spcBef>
                          <a:spcPts val="0"/>
                        </a:spcBef>
                        <a:spcAft>
                          <a:spcPts val="0"/>
                        </a:spcAft>
                        <a:buClr>
                          <a:schemeClr val="dk2"/>
                        </a:buClr>
                        <a:buSzPts val="1100"/>
                        <a:buFont typeface="Arial"/>
                        <a:buNone/>
                      </a:pPr>
                      <a:r>
                        <a:rPr b="1" lang="en-US" sz="1600">
                          <a:solidFill>
                            <a:srgbClr val="868686"/>
                          </a:solidFill>
                        </a:rPr>
                        <a:t>Jaccard &amp; Overlap Coefficient</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rtl="0" algn="l">
                        <a:spcBef>
                          <a:spcPts val="0"/>
                        </a:spcBef>
                        <a:spcAft>
                          <a:spcPts val="0"/>
                        </a:spcAft>
                        <a:buClr>
                          <a:srgbClr val="868686"/>
                        </a:buClr>
                        <a:buSzPts val="1600"/>
                        <a:buFont typeface="Trebuchet MS"/>
                        <a:buNone/>
                      </a:pPr>
                      <a:r>
                        <a:rPr b="1" lang="en-US" sz="1600">
                          <a:solidFill>
                            <a:srgbClr val="868686"/>
                          </a:solidFill>
                        </a:rPr>
                        <a:t>Force Atlas 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203200">
                <a:tc>
                  <a:txBody>
                    <a:bodyPr/>
                    <a:lstStyle/>
                    <a:p>
                      <a:pPr indent="0" lvl="0" marL="0" rtl="0" algn="l">
                        <a:spcBef>
                          <a:spcPts val="0"/>
                        </a:spcBef>
                        <a:spcAft>
                          <a:spcPts val="0"/>
                        </a:spcAft>
                        <a:buNone/>
                      </a:pPr>
                      <a:r>
                        <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bl>
          </a:graphicData>
        </a:graphic>
      </p:graphicFrame>
      <p:sp>
        <p:nvSpPr>
          <p:cNvPr id="1725" name="Google Shape;1725;p7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a:t>
            </a:r>
            <a:endParaRPr/>
          </a:p>
        </p:txBody>
      </p:sp>
      <p:sp>
        <p:nvSpPr>
          <p:cNvPr id="1726" name="Google Shape;1726;p77"/>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December</a:t>
            </a:r>
            <a:r>
              <a:rPr lang="en-US"/>
              <a:t> 20</a:t>
            </a:r>
            <a:r>
              <a:rPr lang="en-US"/>
              <a:t>19</a:t>
            </a:r>
            <a:r>
              <a:rPr lang="en-US"/>
              <a:t> - RAPIDS 0.14</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graphicFrame>
        <p:nvGraphicFramePr>
          <p:cNvPr id="1731" name="Google Shape;1731;p78"/>
          <p:cNvGraphicFramePr/>
          <p:nvPr/>
        </p:nvGraphicFramePr>
        <p:xfrm>
          <a:off x="3703613" y="2845547"/>
          <a:ext cx="3000000" cy="3000000"/>
        </p:xfrm>
        <a:graphic>
          <a:graphicData uri="http://schemas.openxmlformats.org/drawingml/2006/table">
            <a:tbl>
              <a:tblPr bandRow="1" firstRow="1">
                <a:noFill/>
                <a:tableStyleId>{DCA39D5F-E122-4496-8F12-8F3B1BBE0A3A}</a:tableStyleId>
              </a:tblPr>
              <a:tblGrid>
                <a:gridCol w="4823350"/>
                <a:gridCol w="2718875"/>
                <a:gridCol w="3035650"/>
              </a:tblGrid>
              <a:tr h="436550">
                <a:tc>
                  <a:txBody>
                    <a:bodyPr/>
                    <a:lstStyle/>
                    <a:p>
                      <a:pPr indent="0" lvl="0" marL="0" marR="0" rtl="0" algn="l">
                        <a:spcBef>
                          <a:spcPts val="0"/>
                        </a:spcBef>
                        <a:spcAft>
                          <a:spcPts val="0"/>
                        </a:spcAft>
                        <a:buNone/>
                      </a:pPr>
                      <a:r>
                        <a:rPr b="0" lang="en-US" sz="2000">
                          <a:solidFill>
                            <a:schemeClr val="lt1"/>
                          </a:solidFill>
                        </a:rPr>
                        <a:t>cuGRAPH</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Personal 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Katz</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Betweenness Centrality</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Spectral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Louvain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Ensemble Clustering for Graphs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K-Truss &amp; K-Core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rtl="0" algn="l">
                        <a:spcBef>
                          <a:spcPts val="0"/>
                        </a:spcBef>
                        <a:spcAft>
                          <a:spcPts val="0"/>
                        </a:spcAft>
                        <a:buClr>
                          <a:srgbClr val="868686"/>
                        </a:buClr>
                        <a:buSzPts val="1600"/>
                        <a:buFont typeface="Trebuchet MS"/>
                        <a:buNone/>
                      </a:pPr>
                      <a:r>
                        <a:rPr b="1" lang="en-US" sz="1600">
                          <a:solidFill>
                            <a:srgbClr val="868686"/>
                          </a:solidFill>
                        </a:rPr>
                        <a:t>Connected Components (Weak &amp; Strong)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rtl="0" algn="l">
                        <a:spcBef>
                          <a:spcPts val="0"/>
                        </a:spcBef>
                        <a:spcAft>
                          <a:spcPts val="0"/>
                        </a:spcAft>
                        <a:buNone/>
                      </a:pPr>
                      <a:r>
                        <a:rPr lang="en-US" sz="1600">
                          <a:solidFill>
                            <a:srgbClr val="868686"/>
                          </a:solidFill>
                        </a:rPr>
                        <a:t>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Triangle Counting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Single Source Shortest Path (SSSP)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rPr lang="en-US" sz="1600">
                          <a:solidFill>
                            <a:srgbClr val="868686"/>
                          </a:solidFill>
                        </a:rPr>
                        <a:t>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Breadth-First Search (BFS)</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Font typeface="Arial"/>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rtl="0" algn="l">
                        <a:spcBef>
                          <a:spcPts val="0"/>
                        </a:spcBef>
                        <a:spcAft>
                          <a:spcPts val="0"/>
                        </a:spcAft>
                        <a:buClr>
                          <a:schemeClr val="dk2"/>
                        </a:buClr>
                        <a:buSzPts val="1100"/>
                        <a:buFont typeface="Arial"/>
                        <a:buNone/>
                      </a:pPr>
                      <a:r>
                        <a:rPr b="1" lang="en-US" sz="1600">
                          <a:solidFill>
                            <a:srgbClr val="868686"/>
                          </a:solidFill>
                        </a:rPr>
                        <a:t>Jaccard &amp; Overlap Coefficient</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203200">
                <a:tc>
                  <a:txBody>
                    <a:bodyPr/>
                    <a:lstStyle/>
                    <a:p>
                      <a:pPr indent="0" lvl="0" marL="0" rtl="0" algn="l">
                        <a:spcBef>
                          <a:spcPts val="0"/>
                        </a:spcBef>
                        <a:spcAft>
                          <a:spcPts val="0"/>
                        </a:spcAft>
                        <a:buNone/>
                      </a:pPr>
                      <a:r>
                        <a:rPr b="1" lang="en-US" sz="1600">
                          <a:solidFill>
                            <a:srgbClr val="868686"/>
                          </a:solidFill>
                        </a:rPr>
                        <a:t>Force Atlas 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0"/>
                      </a:srgbClr>
                    </a:solidFill>
                  </a:tcPr>
                </a:tc>
              </a:tr>
              <a:tr h="396250">
                <a:tc>
                  <a:txBody>
                    <a:bodyPr/>
                    <a:lstStyle/>
                    <a:p>
                      <a:pPr indent="0" lvl="0" marL="0" rtl="0" algn="l">
                        <a:spcBef>
                          <a:spcPts val="0"/>
                        </a:spcBef>
                        <a:spcAft>
                          <a:spcPts val="0"/>
                        </a:spcAft>
                        <a:buSzPts val="1100"/>
                        <a:buNone/>
                      </a:pPr>
                      <a:r>
                        <a:rPr b="1" lang="en-US" sz="1600">
                          <a:solidFill>
                            <a:srgbClr val="868686"/>
                          </a:solidFill>
                        </a:rPr>
                        <a:t>Hungarian Algorithm</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Font typeface="Arial"/>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0"/>
                      </a:srgbClr>
                    </a:solidFill>
                  </a:tcPr>
                </a:tc>
              </a:tr>
              <a:tr h="396250">
                <a:tc>
                  <a:txBody>
                    <a:bodyPr/>
                    <a:lstStyle/>
                    <a:p>
                      <a:pPr indent="0" lvl="0" marL="0" rtl="0" algn="l">
                        <a:spcBef>
                          <a:spcPts val="0"/>
                        </a:spcBef>
                        <a:spcAft>
                          <a:spcPts val="0"/>
                        </a:spcAft>
                        <a:buNone/>
                      </a:pPr>
                      <a:r>
                        <a:rPr b="1" lang="en-US" sz="1600">
                          <a:solidFill>
                            <a:srgbClr val="868686"/>
                          </a:solidFill>
                        </a:rPr>
                        <a:t>Leiden</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0"/>
                      </a:srgbClr>
                    </a:solidFill>
                  </a:tcPr>
                </a:tc>
              </a:tr>
            </a:tbl>
          </a:graphicData>
        </a:graphic>
      </p:graphicFrame>
      <p:sp>
        <p:nvSpPr>
          <p:cNvPr id="1732" name="Google Shape;1732;p7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a:t>
            </a:r>
            <a:endParaRPr/>
          </a:p>
        </p:txBody>
      </p:sp>
      <p:sp>
        <p:nvSpPr>
          <p:cNvPr id="1733" name="Google Shape;1733;p7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June 2020 - RAPIDS 1.0</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7" name="Shape 1737"/>
        <p:cNvGrpSpPr/>
        <p:nvPr/>
      </p:nvGrpSpPr>
      <p:grpSpPr>
        <a:xfrm>
          <a:off x="0" y="0"/>
          <a:ext cx="0" cy="0"/>
          <a:chOff x="0" y="0"/>
          <a:chExt cx="0" cy="0"/>
        </a:xfrm>
      </p:grpSpPr>
      <p:sp>
        <p:nvSpPr>
          <p:cNvPr id="1738" name="Google Shape;1738;p79"/>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cuSpatial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2" name="Shape 1742"/>
        <p:cNvGrpSpPr/>
        <p:nvPr/>
      </p:nvGrpSpPr>
      <p:grpSpPr>
        <a:xfrm>
          <a:off x="0" y="0"/>
          <a:ext cx="0" cy="0"/>
          <a:chOff x="0" y="0"/>
          <a:chExt cx="0" cy="0"/>
        </a:xfrm>
      </p:grpSpPr>
      <p:sp>
        <p:nvSpPr>
          <p:cNvPr id="1743" name="Google Shape;1743;p80"/>
          <p:cNvSpPr/>
          <p:nvPr/>
        </p:nvSpPr>
        <p:spPr>
          <a:xfrm>
            <a:off x="5772542" y="2989517"/>
            <a:ext cx="6742916"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sp>
        <p:nvSpPr>
          <p:cNvPr id="1744" name="Google Shape;1744;p80"/>
          <p:cNvSpPr/>
          <p:nvPr/>
        </p:nvSpPr>
        <p:spPr>
          <a:xfrm>
            <a:off x="5772542" y="3993265"/>
            <a:ext cx="6742916" cy="860500"/>
          </a:xfrm>
          <a:prstGeom prst="rect">
            <a:avLst/>
          </a:prstGeom>
          <a:solidFill>
            <a:srgbClr val="21A1B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1745" name="Google Shape;1745;p80"/>
          <p:cNvSpPr/>
          <p:nvPr/>
        </p:nvSpPr>
        <p:spPr>
          <a:xfrm>
            <a:off x="5772542" y="5038293"/>
            <a:ext cx="6742916" cy="860500"/>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cuSpatial</a:t>
            </a:r>
            <a:endParaRPr b="0" i="0" sz="2400" u="none" cap="none" strike="noStrike">
              <a:solidFill>
                <a:srgbClr val="FFFFFF"/>
              </a:solidFill>
              <a:latin typeface="Trebuchet MS"/>
              <a:ea typeface="Trebuchet MS"/>
              <a:cs typeface="Trebuchet MS"/>
              <a:sym typeface="Trebuchet MS"/>
            </a:endParaRPr>
          </a:p>
        </p:txBody>
      </p:sp>
      <p:grpSp>
        <p:nvGrpSpPr>
          <p:cNvPr id="1746" name="Google Shape;1746;p80"/>
          <p:cNvGrpSpPr/>
          <p:nvPr/>
        </p:nvGrpSpPr>
        <p:grpSpPr>
          <a:xfrm>
            <a:off x="5772542" y="6102322"/>
            <a:ext cx="6742916" cy="1689127"/>
            <a:chOff x="3257550" y="6227531"/>
            <a:chExt cx="6896100" cy="860500"/>
          </a:xfrm>
        </p:grpSpPr>
        <p:sp>
          <p:nvSpPr>
            <p:cNvPr id="1747" name="Google Shape;1747;p80"/>
            <p:cNvSpPr/>
            <p:nvPr/>
          </p:nvSpPr>
          <p:spPr>
            <a:xfrm>
              <a:off x="3257550" y="6227531"/>
              <a:ext cx="3352800" cy="860500"/>
            </a:xfrm>
            <a:prstGeom prst="rect">
              <a:avLst/>
            </a:prstGeom>
            <a:solidFill>
              <a:srgbClr val="AA66F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cuDF C++</a:t>
              </a:r>
              <a:endParaRPr b="0" i="0" sz="2400" u="none" cap="none" strike="noStrike">
                <a:solidFill>
                  <a:srgbClr val="FFFFFF"/>
                </a:solidFill>
                <a:latin typeface="Trebuchet MS"/>
                <a:ea typeface="Trebuchet MS"/>
                <a:cs typeface="Trebuchet MS"/>
                <a:sym typeface="Trebuchet MS"/>
              </a:endParaRPr>
            </a:p>
          </p:txBody>
        </p:sp>
        <p:sp>
          <p:nvSpPr>
            <p:cNvPr id="1748" name="Google Shape;1748;p80"/>
            <p:cNvSpPr/>
            <p:nvPr/>
          </p:nvSpPr>
          <p:spPr>
            <a:xfrm>
              <a:off x="6800850" y="6227531"/>
              <a:ext cx="3352800" cy="860500"/>
            </a:xfrm>
            <a:prstGeom prst="rect">
              <a:avLst/>
            </a:prstGeom>
            <a:solidFill>
              <a:srgbClr val="A3A3A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Thrust</a:t>
              </a:r>
              <a:endParaRPr b="0" i="0" sz="2400" u="none" cap="none" strike="noStrike">
                <a:solidFill>
                  <a:srgbClr val="FFFFFF"/>
                </a:solidFill>
                <a:latin typeface="Trebuchet MS"/>
                <a:ea typeface="Trebuchet MS"/>
                <a:cs typeface="Trebuchet MS"/>
                <a:sym typeface="Trebuchet MS"/>
              </a:endParaRPr>
            </a:p>
          </p:txBody>
        </p:sp>
      </p:grpSp>
      <p:sp>
        <p:nvSpPr>
          <p:cNvPr id="1749" name="Google Shape;1749;p80"/>
          <p:cNvSpPr/>
          <p:nvPr/>
        </p:nvSpPr>
        <p:spPr>
          <a:xfrm>
            <a:off x="5772542" y="7971993"/>
            <a:ext cx="6742916"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sp>
        <p:nvSpPr>
          <p:cNvPr id="1750" name="Google Shape;1750;p8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sp>
        <p:nvSpPr>
          <p:cNvPr id="1755" name="Google Shape;1755;p8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pic>
        <p:nvPicPr>
          <p:cNvPr id="1756" name="Google Shape;1756;p81"/>
          <p:cNvPicPr preferRelativeResize="0"/>
          <p:nvPr/>
        </p:nvPicPr>
        <p:blipFill rotWithShape="1">
          <a:blip r:embed="rId3">
            <a:alphaModFix/>
          </a:blip>
          <a:srcRect b="0" l="0" r="0" t="0"/>
          <a:stretch/>
        </p:blipFill>
        <p:spPr>
          <a:xfrm>
            <a:off x="10800608" y="2841094"/>
            <a:ext cx="5172624" cy="6216862"/>
          </a:xfrm>
          <a:prstGeom prst="rect">
            <a:avLst/>
          </a:prstGeom>
          <a:noFill/>
          <a:ln>
            <a:noFill/>
          </a:ln>
        </p:spPr>
      </p:pic>
      <p:sp>
        <p:nvSpPr>
          <p:cNvPr id="1757" name="Google Shape;1757;p81"/>
          <p:cNvSpPr txBox="1"/>
          <p:nvPr>
            <p:ph idx="1" type="body"/>
          </p:nvPr>
        </p:nvSpPr>
        <p:spPr>
          <a:xfrm>
            <a:off x="861250" y="3505059"/>
            <a:ext cx="87339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indent="-283111" lvl="0" marL="283111" rtl="0" algn="l">
              <a:lnSpc>
                <a:spcPct val="90000"/>
              </a:lnSpc>
              <a:spcBef>
                <a:spcPts val="1000"/>
              </a:spcBef>
              <a:spcAft>
                <a:spcPts val="0"/>
              </a:spcAft>
              <a:buSzPts val="1920"/>
              <a:buChar char="●"/>
            </a:pPr>
            <a:r>
              <a:rPr lang="en-US"/>
              <a:t>Up to 1000x faster than CPU spatial libraries</a:t>
            </a:r>
            <a:endParaRPr/>
          </a:p>
          <a:p>
            <a:pPr indent="-283111" lvl="0" marL="283111" rtl="0" algn="l">
              <a:lnSpc>
                <a:spcPct val="90000"/>
              </a:lnSpc>
              <a:spcBef>
                <a:spcPts val="1000"/>
              </a:spcBef>
              <a:spcAft>
                <a:spcPts val="0"/>
              </a:spcAft>
              <a:buSzPts val="1920"/>
              <a:buChar char="●"/>
            </a:pPr>
            <a:r>
              <a:rPr lang="en-US"/>
              <a:t>Python and C++ APIs for maximum usability and integration</a:t>
            </a:r>
            <a:endParaRPr/>
          </a:p>
          <a:p>
            <a:pPr indent="0" lvl="0" marL="0" rtl="0" algn="l">
              <a:lnSpc>
                <a:spcPct val="90000"/>
              </a:lnSpc>
              <a:spcBef>
                <a:spcPts val="2000"/>
              </a:spcBef>
              <a:spcAft>
                <a:spcPts val="0"/>
              </a:spcAft>
              <a:buSzPts val="2240"/>
              <a:buNone/>
            </a:pPr>
            <a:r>
              <a:rPr lang="en-US" sz="2800">
                <a:solidFill>
                  <a:schemeClr val="lt2"/>
                </a:solidFill>
              </a:rPr>
              <a:t>GROWING FUNCTIONALITY</a:t>
            </a:r>
            <a:endParaRPr/>
          </a:p>
          <a:p>
            <a:pPr indent="-283111" lvl="0" marL="283111" rtl="0" algn="l">
              <a:lnSpc>
                <a:spcPct val="90000"/>
              </a:lnSpc>
              <a:spcBef>
                <a:spcPts val="1000"/>
              </a:spcBef>
              <a:spcAft>
                <a:spcPts val="0"/>
              </a:spcAft>
              <a:buSzPts val="1920"/>
              <a:buChar char="●"/>
            </a:pPr>
            <a:r>
              <a:rPr lang="en-US"/>
              <a:t>Extensive collection of algorithm, primitive, and utility functions for spatial analytics</a:t>
            </a:r>
            <a:endParaRPr/>
          </a:p>
          <a:p>
            <a:pPr indent="0" lvl="0" marL="0" rtl="0" algn="l">
              <a:lnSpc>
                <a:spcPct val="90000"/>
              </a:lnSpc>
              <a:spcBef>
                <a:spcPts val="2000"/>
              </a:spcBef>
              <a:spcAft>
                <a:spcPts val="0"/>
              </a:spcAft>
              <a:buSzPts val="2240"/>
              <a:buNone/>
            </a:pPr>
            <a:r>
              <a:rPr lang="en-US" sz="2800">
                <a:solidFill>
                  <a:schemeClr val="lt2"/>
                </a:solidFill>
              </a:rPr>
              <a:t>SEAMLESS INTEGRATION INTO RAPIDS</a:t>
            </a:r>
            <a:endParaRPr/>
          </a:p>
          <a:p>
            <a:pPr indent="-283111" lvl="0" marL="283111" rtl="0" algn="l">
              <a:lnSpc>
                <a:spcPct val="90000"/>
              </a:lnSpc>
              <a:spcBef>
                <a:spcPts val="1000"/>
              </a:spcBef>
              <a:spcAft>
                <a:spcPts val="0"/>
              </a:spcAft>
              <a:buSzPts val="1920"/>
              <a:buChar char="●"/>
            </a:pPr>
            <a:r>
              <a:rPr lang="en-US"/>
              <a:t>cuDF for data loading, cuGraph for routing optimization, and cuML for clustering are just a few examples</a:t>
            </a:r>
            <a:endParaRPr/>
          </a:p>
          <a:p>
            <a:pPr indent="-161190" lvl="0" marL="283111" rtl="0" algn="l">
              <a:lnSpc>
                <a:spcPct val="90000"/>
              </a:lnSpc>
              <a:spcBef>
                <a:spcPts val="1500"/>
              </a:spcBef>
              <a:spcAft>
                <a:spcPts val="0"/>
              </a:spcAft>
              <a:buClr>
                <a:schemeClr val="lt2"/>
              </a:buClr>
              <a:buSzPts val="192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graphicFrame>
        <p:nvGraphicFramePr>
          <p:cNvPr id="1763" name="Google Shape;1763;p82"/>
          <p:cNvGraphicFramePr/>
          <p:nvPr/>
        </p:nvGraphicFramePr>
        <p:xfrm>
          <a:off x="2396863" y="3084107"/>
          <a:ext cx="3000000" cy="3000000"/>
        </p:xfrm>
        <a:graphic>
          <a:graphicData uri="http://schemas.openxmlformats.org/drawingml/2006/table">
            <a:tbl>
              <a:tblPr bandRow="1" firstRow="1">
                <a:noFill/>
                <a:tableStyleId>{DCA39D5F-E122-4496-8F12-8F3B1BBE0A3A}</a:tableStyleId>
              </a:tblPr>
              <a:tblGrid>
                <a:gridCol w="2677050"/>
                <a:gridCol w="4651525"/>
                <a:gridCol w="6165700"/>
              </a:tblGrid>
              <a:tr h="1023550">
                <a:tc>
                  <a:txBody>
                    <a:bodyPr/>
                    <a:lstStyle/>
                    <a:p>
                      <a:pPr indent="0" lvl="0" marL="0" marR="0" rtl="0" algn="l">
                        <a:spcBef>
                          <a:spcPts val="0"/>
                        </a:spcBef>
                        <a:spcAft>
                          <a:spcPts val="0"/>
                        </a:spcAft>
                        <a:buNone/>
                      </a:pPr>
                      <a:r>
                        <a:rPr b="0" lang="en-US" sz="2000">
                          <a:solidFill>
                            <a:schemeClr val="lt1"/>
                          </a:solidFill>
                        </a:rPr>
                        <a:t>Layer</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0.1</a:t>
                      </a:r>
                      <a:r>
                        <a:rPr lang="en-US" sz="2000">
                          <a:solidFill>
                            <a:schemeClr val="lt1"/>
                          </a:solidFill>
                        </a:rPr>
                        <a:t>4</a:t>
                      </a:r>
                      <a:r>
                        <a:rPr b="0" lang="en-US" sz="2000">
                          <a:solidFill>
                            <a:schemeClr val="lt1"/>
                          </a:solidFill>
                        </a:rPr>
                        <a:t> Functionality</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Functionality Roadmap (</a:t>
                      </a:r>
                      <a:r>
                        <a:rPr lang="en-US" sz="2000">
                          <a:solidFill>
                            <a:schemeClr val="lt1"/>
                          </a:solidFill>
                        </a:rPr>
                        <a:t>0.15/0.16</a:t>
                      </a:r>
                      <a:r>
                        <a:rPr b="0" lang="en-US" sz="2000">
                          <a:solidFill>
                            <a:schemeClr val="lt1"/>
                          </a:solidFill>
                        </a:rPr>
                        <a:t>)</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712350">
                <a:tc>
                  <a:txBody>
                    <a:bodyPr/>
                    <a:lstStyle/>
                    <a:p>
                      <a:pPr indent="0" lvl="0" marL="0" marR="0" rtl="0" algn="l">
                        <a:spcBef>
                          <a:spcPts val="0"/>
                        </a:spcBef>
                        <a:spcAft>
                          <a:spcPts val="0"/>
                        </a:spcAft>
                        <a:buNone/>
                      </a:pPr>
                      <a:r>
                        <a:rPr b="1" lang="en-US" sz="1800">
                          <a:solidFill>
                            <a:srgbClr val="21A1B2"/>
                          </a:solidFill>
                        </a:rPr>
                        <a:t>High-level Analytics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Symmetric segment path distance</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spcBef>
                          <a:spcPts val="0"/>
                        </a:spcBef>
                        <a:spcAft>
                          <a:spcPts val="0"/>
                        </a:spcAft>
                        <a:buNone/>
                      </a:pPr>
                      <a:r>
                        <a:rPr b="1" lang="en-US" sz="1800">
                          <a:solidFill>
                            <a:schemeClr val="accent3"/>
                          </a:solidFill>
                        </a:rPr>
                        <a:t>Graph Layer</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cuGraph</a:t>
                      </a:r>
                      <a:endParaRPr sz="1800">
                        <a:solidFill>
                          <a:srgbClr val="595959"/>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rgbClr val="595959"/>
                          </a:solidFill>
                        </a:rPr>
                        <a:t>cuGraph</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Query Layer</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Spatial Window</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Nearest Neighbor, Spatiotemporal range search and joins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Index Layer</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rgbClr val="595959"/>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Quadtree</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Geo-operations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Point in polygon (PIP), Haversine distance, Hausdorff distance, lat-lon to xy transformation</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ST_distance and ST_contains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Geo-Representation</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Fiona/Geopandas I/O support and object representations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764" name="Google Shape;1764;p8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sp>
        <p:nvSpPr>
          <p:cNvPr id="1765" name="Google Shape;1765;p8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0.14 and Beyond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0" name="Shape 1770"/>
        <p:cNvGrpSpPr/>
        <p:nvPr/>
      </p:nvGrpSpPr>
      <p:grpSpPr>
        <a:xfrm>
          <a:off x="0" y="0"/>
          <a:ext cx="0" cy="0"/>
          <a:chOff x="0" y="0"/>
          <a:chExt cx="0" cy="0"/>
        </a:xfrm>
      </p:grpSpPr>
      <p:sp>
        <p:nvSpPr>
          <p:cNvPr id="1771" name="Google Shape;1771;p8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sp>
        <p:nvSpPr>
          <p:cNvPr id="1772" name="Google Shape;1772;p8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Performance at a Glance</a:t>
            </a:r>
            <a:endParaRPr/>
          </a:p>
        </p:txBody>
      </p:sp>
      <p:graphicFrame>
        <p:nvGraphicFramePr>
          <p:cNvPr id="1773" name="Google Shape;1773;p83"/>
          <p:cNvGraphicFramePr/>
          <p:nvPr/>
        </p:nvGraphicFramePr>
        <p:xfrm>
          <a:off x="1739209" y="3084107"/>
          <a:ext cx="3000000" cy="3000000"/>
        </p:xfrm>
        <a:graphic>
          <a:graphicData uri="http://schemas.openxmlformats.org/drawingml/2006/table">
            <a:tbl>
              <a:tblPr bandRow="1" firstRow="1">
                <a:noFill/>
                <a:tableStyleId>{DCA39D5F-E122-4496-8F12-8F3B1BBE0A3A}</a:tableStyleId>
              </a:tblPr>
              <a:tblGrid>
                <a:gridCol w="2761075"/>
                <a:gridCol w="3000450"/>
                <a:gridCol w="2584175"/>
                <a:gridCol w="3949150"/>
                <a:gridCol w="2521100"/>
              </a:tblGrid>
              <a:tr h="1010100">
                <a:tc>
                  <a:txBody>
                    <a:bodyPr/>
                    <a:lstStyle/>
                    <a:p>
                      <a:pPr indent="0" lvl="0" marL="0" marR="0" rtl="0" algn="l">
                        <a:spcBef>
                          <a:spcPts val="0"/>
                        </a:spcBef>
                        <a:spcAft>
                          <a:spcPts val="0"/>
                        </a:spcAft>
                        <a:buNone/>
                      </a:pPr>
                      <a:r>
                        <a:rPr b="0" lang="en-US" sz="2000">
                          <a:solidFill>
                            <a:schemeClr val="lt1"/>
                          </a:solidFill>
                        </a:rPr>
                        <a:t>cuSpatial Operation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Input Data</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cuSpatial Runtime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Reference Runtime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Speedup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1262625">
                <a:tc>
                  <a:txBody>
                    <a:bodyPr/>
                    <a:lstStyle/>
                    <a:p>
                      <a:pPr indent="0" lvl="0" marL="0" marR="0" rtl="0" algn="l">
                        <a:spcBef>
                          <a:spcPts val="0"/>
                        </a:spcBef>
                        <a:spcAft>
                          <a:spcPts val="0"/>
                        </a:spcAft>
                        <a:buNone/>
                      </a:pPr>
                      <a:r>
                        <a:rPr b="1" lang="en-US" sz="1800">
                          <a:solidFill>
                            <a:srgbClr val="868686"/>
                          </a:solidFill>
                        </a:rPr>
                        <a:t>Point-in-Polygon Test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1.3+ million vehicle point locations and 27 Region of Interests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1.11 ms (C++)</a:t>
                      </a:r>
                      <a:endParaRPr/>
                    </a:p>
                    <a:p>
                      <a:pPr indent="0" lvl="0" marL="0" marR="0" rtl="0" algn="l">
                        <a:spcBef>
                          <a:spcPts val="0"/>
                        </a:spcBef>
                        <a:spcAft>
                          <a:spcPts val="0"/>
                        </a:spcAft>
                        <a:buNone/>
                      </a:pPr>
                      <a:r>
                        <a:rPr lang="en-US" sz="1800">
                          <a:solidFill>
                            <a:srgbClr val="868686"/>
                          </a:solidFill>
                        </a:rPr>
                        <a:t>1.50 ms (Python)</a:t>
                      </a:r>
                      <a:endParaRPr/>
                    </a:p>
                    <a:p>
                      <a:pPr indent="0" lvl="0" marL="0" marR="0" rtl="0" algn="l">
                        <a:spcBef>
                          <a:spcPts val="0"/>
                        </a:spcBef>
                        <a:spcAft>
                          <a:spcPts val="0"/>
                        </a:spcAft>
                        <a:buNone/>
                      </a:pPr>
                      <a:r>
                        <a:rPr lang="en-US" sz="1800">
                          <a:solidFill>
                            <a:srgbClr val="868686"/>
                          </a:solidFill>
                        </a:rPr>
                        <a:t>[Nvidia Titan V]</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334 ms (C++, optimized serial)</a:t>
                      </a:r>
                      <a:endParaRPr/>
                    </a:p>
                    <a:p>
                      <a:pPr indent="0" lvl="0" marL="0" marR="0" rtl="0" algn="l">
                        <a:spcBef>
                          <a:spcPts val="0"/>
                        </a:spcBef>
                        <a:spcAft>
                          <a:spcPts val="0"/>
                        </a:spcAft>
                        <a:buNone/>
                      </a:pPr>
                      <a:r>
                        <a:rPr lang="en-US" sz="1800">
                          <a:solidFill>
                            <a:srgbClr val="868686"/>
                          </a:solidFill>
                        </a:rPr>
                        <a:t>130468.2 ms (python Shapely API, serial)</a:t>
                      </a:r>
                      <a:endParaRPr/>
                    </a:p>
                    <a:p>
                      <a:pPr indent="0" lvl="0" marL="0" marR="0" rtl="0" algn="l">
                        <a:spcBef>
                          <a:spcPts val="0"/>
                        </a:spcBef>
                        <a:spcAft>
                          <a:spcPts val="0"/>
                        </a:spcAft>
                        <a:buNone/>
                      </a:pPr>
                      <a:r>
                        <a:rPr lang="en-US" sz="1800">
                          <a:solidFill>
                            <a:srgbClr val="868686"/>
                          </a:solidFill>
                        </a:rPr>
                        <a:t>[Intel i7-7800X]</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301X (C++)</a:t>
                      </a:r>
                      <a:endParaRPr/>
                    </a:p>
                    <a:p>
                      <a:pPr indent="0" lvl="0" marL="0" marR="0" rtl="0" algn="l">
                        <a:spcBef>
                          <a:spcPts val="0"/>
                        </a:spcBef>
                        <a:spcAft>
                          <a:spcPts val="0"/>
                        </a:spcAft>
                        <a:buNone/>
                      </a:pPr>
                      <a:r>
                        <a:rPr lang="en-US" sz="1800">
                          <a:solidFill>
                            <a:srgbClr val="868686"/>
                          </a:solidFill>
                        </a:rPr>
                        <a:t>86,978X (Python)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1262625">
                <a:tc>
                  <a:txBody>
                    <a:bodyPr/>
                    <a:lstStyle/>
                    <a:p>
                      <a:pPr indent="0" lvl="0" marL="0" marR="0" rtl="0" algn="l">
                        <a:spcBef>
                          <a:spcPts val="0"/>
                        </a:spcBef>
                        <a:spcAft>
                          <a:spcPts val="0"/>
                        </a:spcAft>
                        <a:buNone/>
                      </a:pPr>
                      <a:r>
                        <a:rPr b="1" lang="en-US" sz="1800">
                          <a:solidFill>
                            <a:srgbClr val="868686"/>
                          </a:solidFill>
                        </a:rPr>
                        <a:t>Haversine Distance Computation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13+ million Monthly NYC taxi trip pickup and drop-off locations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7.61 ms (Python)</a:t>
                      </a:r>
                      <a:endParaRPr/>
                    </a:p>
                    <a:p>
                      <a:pPr indent="0" lvl="0" marL="0" marR="0" rtl="0" algn="l">
                        <a:spcBef>
                          <a:spcPts val="0"/>
                        </a:spcBef>
                        <a:spcAft>
                          <a:spcPts val="0"/>
                        </a:spcAft>
                        <a:buNone/>
                      </a:pPr>
                      <a:r>
                        <a:rPr lang="en-US" sz="1800">
                          <a:solidFill>
                            <a:srgbClr val="868686"/>
                          </a:solidFill>
                        </a:rPr>
                        <a:t>[Nvidia T4]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416.9 ms (Numba)</a:t>
                      </a:r>
                      <a:endParaRPr/>
                    </a:p>
                    <a:p>
                      <a:pPr indent="0" lvl="0" marL="0" marR="0" rtl="0" algn="l">
                        <a:spcBef>
                          <a:spcPts val="0"/>
                        </a:spcBef>
                        <a:spcAft>
                          <a:spcPts val="0"/>
                        </a:spcAft>
                        <a:buNone/>
                      </a:pPr>
                      <a:r>
                        <a:rPr lang="en-US" sz="1800">
                          <a:solidFill>
                            <a:srgbClr val="868686"/>
                          </a:solidFill>
                        </a:rPr>
                        <a:t>[Nvidia T4]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54.7X (Python)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1262625">
                <a:tc>
                  <a:txBody>
                    <a:bodyPr/>
                    <a:lstStyle/>
                    <a:p>
                      <a:pPr indent="0" lvl="0" marL="0" marR="0" rtl="0" algn="l">
                        <a:lnSpc>
                          <a:spcPct val="100000"/>
                        </a:lnSpc>
                        <a:spcBef>
                          <a:spcPts val="0"/>
                        </a:spcBef>
                        <a:spcAft>
                          <a:spcPts val="0"/>
                        </a:spcAft>
                        <a:buClr>
                          <a:srgbClr val="868686"/>
                        </a:buClr>
                        <a:buSzPts val="1800"/>
                        <a:buFont typeface="Trebuchet MS"/>
                        <a:buNone/>
                      </a:pPr>
                      <a:r>
                        <a:rPr b="1" lang="en-US" sz="1800">
                          <a:solidFill>
                            <a:srgbClr val="868686"/>
                          </a:solidFill>
                        </a:rPr>
                        <a:t>Hausdorff Distance Computation </a:t>
                      </a:r>
                      <a:br>
                        <a:rPr b="1" lang="en-US" sz="1800">
                          <a:solidFill>
                            <a:srgbClr val="868686"/>
                          </a:solidFill>
                        </a:rPr>
                      </a:br>
                      <a:r>
                        <a:rPr b="1" lang="en-US" sz="1800">
                          <a:solidFill>
                            <a:srgbClr val="868686"/>
                          </a:solidFill>
                        </a:rPr>
                        <a:t>(for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52,800 trajectories with 1.3+ million points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13.5s</a:t>
                      </a:r>
                      <a:endParaRPr/>
                    </a:p>
                    <a:p>
                      <a:pPr indent="0" lvl="0" marL="0" marR="0" rtl="0" algn="l">
                        <a:spcBef>
                          <a:spcPts val="0"/>
                        </a:spcBef>
                        <a:spcAft>
                          <a:spcPts val="0"/>
                        </a:spcAft>
                        <a:buNone/>
                      </a:pPr>
                      <a:r>
                        <a:rPr lang="en-US" sz="1800">
                          <a:solidFill>
                            <a:srgbClr val="868686"/>
                          </a:solidFill>
                        </a:rPr>
                        <a:t>[Quadro V100]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19227.5s (Python SciPy API, serial)</a:t>
                      </a:r>
                      <a:endParaRPr/>
                    </a:p>
                    <a:p>
                      <a:pPr indent="0" lvl="0" marL="0" marR="0" rtl="0" algn="l">
                        <a:spcBef>
                          <a:spcPts val="0"/>
                        </a:spcBef>
                        <a:spcAft>
                          <a:spcPts val="0"/>
                        </a:spcAft>
                        <a:buNone/>
                      </a:pPr>
                      <a:r>
                        <a:rPr lang="en-US" sz="1800">
                          <a:solidFill>
                            <a:srgbClr val="868686"/>
                          </a:solidFill>
                        </a:rPr>
                        <a:t>[Intel i7-6700K]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1,400X (Python)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84"/>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cuSignal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2" name="Shape 1782"/>
        <p:cNvGrpSpPr/>
        <p:nvPr/>
      </p:nvGrpSpPr>
      <p:grpSpPr>
        <a:xfrm>
          <a:off x="0" y="0"/>
          <a:ext cx="0" cy="0"/>
          <a:chOff x="0" y="0"/>
          <a:chExt cx="0" cy="0"/>
        </a:xfrm>
      </p:grpSpPr>
      <p:sp>
        <p:nvSpPr>
          <p:cNvPr id="1783" name="Google Shape;1783;p85"/>
          <p:cNvSpPr txBox="1"/>
          <p:nvPr/>
        </p:nvSpPr>
        <p:spPr>
          <a:xfrm>
            <a:off x="211760" y="7619721"/>
            <a:ext cx="17864400" cy="569400"/>
          </a:xfrm>
          <a:prstGeom prst="rect">
            <a:avLst/>
          </a:prstGeom>
          <a:noFill/>
          <a:ln>
            <a:noFill/>
          </a:ln>
        </p:spPr>
        <p:txBody>
          <a:bodyPr anchorCtr="0" anchor="ctr"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3000"/>
              <a:buFont typeface="Arial"/>
              <a:buNone/>
            </a:pPr>
            <a:r>
              <a:rPr b="0" i="0" lang="en-US" sz="3000" u="none" cap="none" strike="noStrike">
                <a:solidFill>
                  <a:srgbClr val="000000"/>
                </a:solidFill>
                <a:latin typeface="Trebuchet MS"/>
                <a:ea typeface="Trebuchet MS"/>
                <a:cs typeface="Trebuchet MS"/>
                <a:sym typeface="Trebuchet MS"/>
              </a:rPr>
              <a:t>Unlike other RAPIDS libraries, cuSignal is purely de</a:t>
            </a:r>
            <a:r>
              <a:rPr lang="en-US" sz="3000">
                <a:latin typeface="Trebuchet MS"/>
                <a:ea typeface="Trebuchet MS"/>
                <a:cs typeface="Trebuchet MS"/>
                <a:sym typeface="Trebuchet MS"/>
              </a:rPr>
              <a:t>veloped in</a:t>
            </a:r>
            <a:r>
              <a:rPr b="0" i="0" lang="en-US" sz="3000" u="none" cap="none" strike="noStrike">
                <a:solidFill>
                  <a:srgbClr val="000000"/>
                </a:solidFill>
                <a:latin typeface="Trebuchet MS"/>
                <a:ea typeface="Trebuchet MS"/>
                <a:cs typeface="Trebuchet MS"/>
                <a:sym typeface="Trebuchet MS"/>
              </a:rPr>
              <a:t> Python </a:t>
            </a:r>
            <a:endParaRPr b="0" i="0" sz="3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3000"/>
              <a:buFont typeface="Arial"/>
              <a:buNone/>
            </a:pPr>
            <a:r>
              <a:rPr b="0" i="0" lang="en-US" sz="3000" u="none" cap="none" strike="noStrike">
                <a:solidFill>
                  <a:srgbClr val="000000"/>
                </a:solidFill>
                <a:latin typeface="Trebuchet MS"/>
                <a:ea typeface="Trebuchet MS"/>
                <a:cs typeface="Trebuchet MS"/>
                <a:sym typeface="Trebuchet MS"/>
              </a:rPr>
              <a:t>with custom CUDA Kernels written with Numba and CuPy (notice no Cython</a:t>
            </a:r>
            <a:r>
              <a:rPr lang="en-US" sz="3000">
                <a:latin typeface="Trebuchet MS"/>
                <a:ea typeface="Trebuchet MS"/>
                <a:cs typeface="Trebuchet MS"/>
                <a:sym typeface="Trebuchet MS"/>
              </a:rPr>
              <a:t> layer)</a:t>
            </a:r>
            <a:r>
              <a:rPr b="0" i="0" lang="en-US" sz="3000" u="none" cap="none" strike="noStrike">
                <a:solidFill>
                  <a:srgbClr val="000000"/>
                </a:solidFill>
                <a:latin typeface="Trebuchet MS"/>
                <a:ea typeface="Trebuchet MS"/>
                <a:cs typeface="Trebuchet MS"/>
                <a:sym typeface="Trebuchet MS"/>
              </a:rPr>
              <a:t>.</a:t>
            </a:r>
            <a:endParaRPr sz="2300"/>
          </a:p>
        </p:txBody>
      </p:sp>
      <p:sp>
        <p:nvSpPr>
          <p:cNvPr id="1784" name="Google Shape;1784;p85"/>
          <p:cNvSpPr/>
          <p:nvPr/>
        </p:nvSpPr>
        <p:spPr>
          <a:xfrm>
            <a:off x="3375499" y="3434042"/>
            <a:ext cx="10790400" cy="860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Python</a:t>
            </a:r>
            <a:endParaRPr b="0" i="0" sz="3000" u="none" cap="none" strike="noStrike">
              <a:solidFill>
                <a:srgbClr val="FFFFFF"/>
              </a:solidFill>
              <a:latin typeface="Trebuchet MS"/>
              <a:ea typeface="Trebuchet MS"/>
              <a:cs typeface="Trebuchet MS"/>
              <a:sym typeface="Trebuchet MS"/>
            </a:endParaRPr>
          </a:p>
        </p:txBody>
      </p:sp>
      <p:sp>
        <p:nvSpPr>
          <p:cNvPr id="1785" name="Google Shape;1785;p85"/>
          <p:cNvSpPr/>
          <p:nvPr/>
        </p:nvSpPr>
        <p:spPr>
          <a:xfrm>
            <a:off x="8843834" y="4423715"/>
            <a:ext cx="5321804" cy="1264262"/>
          </a:xfrm>
          <a:prstGeom prst="rect">
            <a:avLst/>
          </a:prstGeom>
          <a:solidFill>
            <a:srgbClr val="21A1B2"/>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b="0" i="0" sz="3000" u="none" cap="none" strike="noStrike">
              <a:solidFill>
                <a:srgbClr val="000000"/>
              </a:solidFill>
              <a:latin typeface="Arial"/>
              <a:ea typeface="Arial"/>
              <a:cs typeface="Arial"/>
              <a:sym typeface="Arial"/>
            </a:endParaRPr>
          </a:p>
        </p:txBody>
      </p:sp>
      <p:sp>
        <p:nvSpPr>
          <p:cNvPr id="1786" name="Google Shape;1786;p85"/>
          <p:cNvSpPr/>
          <p:nvPr/>
        </p:nvSpPr>
        <p:spPr>
          <a:xfrm>
            <a:off x="3375394" y="5816961"/>
            <a:ext cx="10798855" cy="1264262"/>
          </a:xfrm>
          <a:prstGeom prst="rect">
            <a:avLst/>
          </a:prstGeom>
          <a:solidFill>
            <a:schemeClr val="accent4"/>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CUDA</a:t>
            </a:r>
            <a:endParaRPr b="0" i="0" sz="2300" u="none" cap="none" strike="noStrike">
              <a:solidFill>
                <a:srgbClr val="000000"/>
              </a:solidFill>
              <a:latin typeface="Arial"/>
              <a:ea typeface="Arial"/>
              <a:cs typeface="Arial"/>
              <a:sym typeface="Arial"/>
            </a:endParaRPr>
          </a:p>
        </p:txBody>
      </p:sp>
      <p:sp>
        <p:nvSpPr>
          <p:cNvPr id="1787" name="Google Shape;1787;p85"/>
          <p:cNvSpPr/>
          <p:nvPr/>
        </p:nvSpPr>
        <p:spPr>
          <a:xfrm>
            <a:off x="3375500" y="4423583"/>
            <a:ext cx="5310600" cy="1277100"/>
          </a:xfrm>
          <a:prstGeom prst="rect">
            <a:avLst/>
          </a:prstGeom>
          <a:solidFill>
            <a:srgbClr val="AA66FF"/>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788" name="Google Shape;1788;p85"/>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cuSignal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23"/>
          <p:cNvSpPr txBox="1"/>
          <p:nvPr>
            <p:ph idx="1" type="body"/>
          </p:nvPr>
        </p:nvSpPr>
        <p:spPr>
          <a:xfrm>
            <a:off x="830580" y="7004235"/>
            <a:ext cx="9532000" cy="2131113"/>
          </a:xfrm>
          <a:prstGeom prst="rect">
            <a:avLst/>
          </a:prstGeom>
          <a:noFill/>
          <a:ln>
            <a:noFill/>
          </a:ln>
        </p:spPr>
        <p:txBody>
          <a:bodyPr anchorCtr="0" anchor="t" bIns="45700" lIns="91425" spcFirstLastPara="1" rIns="91425" wrap="square" tIns="45700">
            <a:noAutofit/>
          </a:bodyPr>
          <a:lstStyle/>
          <a:p>
            <a:pPr indent="-282575" lvl="0" marL="282575" rtl="0" algn="l">
              <a:lnSpc>
                <a:spcPct val="90000"/>
              </a:lnSpc>
              <a:spcBef>
                <a:spcPts val="0"/>
              </a:spcBef>
              <a:spcAft>
                <a:spcPts val="0"/>
              </a:spcAft>
              <a:buSzPts val="1600"/>
              <a:buChar char="🞂"/>
            </a:pPr>
            <a:r>
              <a:rPr lang="en-US" sz="2000"/>
              <a:t>Each system has its own internal memory format</a:t>
            </a:r>
            <a:endParaRPr/>
          </a:p>
          <a:p>
            <a:pPr indent="-283111" lvl="0" marL="283111" rtl="0" algn="l">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indent="-283111" lvl="0" marL="283111" rtl="0" algn="l">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590" name="Google Shape;590;p23"/>
          <p:cNvPicPr preferRelativeResize="0"/>
          <p:nvPr/>
        </p:nvPicPr>
        <p:blipFill rotWithShape="1">
          <a:blip r:embed="rId3">
            <a:alphaModFix/>
          </a:blip>
          <a:srcRect b="29453" l="0" r="49981" t="0"/>
          <a:stretch/>
        </p:blipFill>
        <p:spPr>
          <a:xfrm>
            <a:off x="727890" y="2598013"/>
            <a:ext cx="7202230" cy="4022137"/>
          </a:xfrm>
          <a:prstGeom prst="rect">
            <a:avLst/>
          </a:prstGeom>
          <a:noFill/>
          <a:ln>
            <a:noFill/>
          </a:ln>
        </p:spPr>
      </p:pic>
      <p:pic>
        <p:nvPicPr>
          <p:cNvPr descr="pacheArrow (@ApacheArrow) | Twitter" id="591" name="Google Shape;591;p23"/>
          <p:cNvPicPr preferRelativeResize="0"/>
          <p:nvPr/>
        </p:nvPicPr>
        <p:blipFill rotWithShape="1">
          <a:blip r:embed="rId4">
            <a:alphaModFix/>
          </a:blip>
          <a:srcRect b="0" l="0" r="0" t="0"/>
          <a:stretch/>
        </p:blipFill>
        <p:spPr>
          <a:xfrm>
            <a:off x="13224620" y="1535904"/>
            <a:ext cx="561720" cy="561718"/>
          </a:xfrm>
          <a:prstGeom prst="rect">
            <a:avLst/>
          </a:prstGeom>
          <a:noFill/>
          <a:ln>
            <a:noFill/>
          </a:ln>
        </p:spPr>
      </p:pic>
      <p:sp>
        <p:nvSpPr>
          <p:cNvPr id="592" name="Google Shape;592;p23"/>
          <p:cNvSpPr txBox="1"/>
          <p:nvPr/>
        </p:nvSpPr>
        <p:spPr>
          <a:xfrm>
            <a:off x="9898998" y="7005220"/>
            <a:ext cx="7869457" cy="2131113"/>
          </a:xfrm>
          <a:prstGeom prst="rect">
            <a:avLst/>
          </a:prstGeom>
          <a:noFill/>
          <a:ln>
            <a:noFill/>
          </a:ln>
        </p:spPr>
        <p:txBody>
          <a:bodyPr anchorCtr="0" anchor="t" bIns="76200" lIns="91425" spcFirstLastPara="1" rIns="91425" wrap="square" tIns="76200">
            <a:noAutofit/>
          </a:bodyPr>
          <a:lstStyle/>
          <a:p>
            <a:pPr indent="-282575" lvl="0" marL="282575" marR="0" rtl="0" algn="l">
              <a:lnSpc>
                <a:spcPct val="90000"/>
              </a:lnSpc>
              <a:spcBef>
                <a:spcPts val="0"/>
              </a:spcBef>
              <a:spcAft>
                <a:spcPts val="0"/>
              </a:spcAft>
              <a:buClr>
                <a:schemeClr val="lt2"/>
              </a:buClr>
              <a:buSzPts val="1600"/>
              <a:buFont typeface="Noto Sans Symbols"/>
              <a:buChar char="🞂"/>
            </a:pPr>
            <a:r>
              <a:rPr b="0" i="0" lang="en-US" sz="2000" u="none" cap="none" strike="noStrike">
                <a:solidFill>
                  <a:srgbClr val="868686"/>
                </a:solidFill>
                <a:latin typeface="Trebuchet MS"/>
                <a:ea typeface="Trebuchet MS"/>
                <a:cs typeface="Trebuchet MS"/>
                <a:sym typeface="Trebuchet MS"/>
              </a:rPr>
              <a:t>All systems utilize the same memory format</a:t>
            </a:r>
            <a:endParaRPr/>
          </a:p>
          <a:p>
            <a:pPr indent="-282575" lvl="0" marL="282575" marR="0" rtl="0" algn="l">
              <a:lnSpc>
                <a:spcPct val="90000"/>
              </a:lnSpc>
              <a:spcBef>
                <a:spcPts val="1800"/>
              </a:spcBef>
              <a:spcAft>
                <a:spcPts val="0"/>
              </a:spcAft>
              <a:buClr>
                <a:schemeClr val="lt2"/>
              </a:buClr>
              <a:buSzPts val="1600"/>
              <a:buFont typeface="Noto Sans Symbols"/>
              <a:buChar char="🞂"/>
            </a:pPr>
            <a:r>
              <a:rPr b="0" i="0" lang="en-US" sz="2000" u="none" cap="none" strike="noStrike">
                <a:solidFill>
                  <a:srgbClr val="868686"/>
                </a:solidFill>
                <a:latin typeface="Trebuchet MS"/>
                <a:ea typeface="Trebuchet MS"/>
                <a:cs typeface="Trebuchet MS"/>
                <a:sym typeface="Trebuchet MS"/>
              </a:rPr>
              <a:t>No overhead for cross-system communication</a:t>
            </a:r>
            <a:endParaRPr/>
          </a:p>
          <a:p>
            <a:pPr indent="-282575" lvl="0" marL="282575" marR="0" rtl="0" algn="l">
              <a:lnSpc>
                <a:spcPct val="90000"/>
              </a:lnSpc>
              <a:spcBef>
                <a:spcPts val="1800"/>
              </a:spcBef>
              <a:spcAft>
                <a:spcPts val="0"/>
              </a:spcAft>
              <a:buClr>
                <a:schemeClr val="lt2"/>
              </a:buClr>
              <a:buSzPts val="1600"/>
              <a:buFont typeface="Noto Sans Symbols"/>
              <a:buChar char="🞂"/>
            </a:pPr>
            <a:r>
              <a:rPr b="0" i="0" lang="en-US" sz="2000" u="none" cap="none" strike="noStrike">
                <a:solidFill>
                  <a:srgbClr val="868686"/>
                </a:solidFill>
                <a:latin typeface="Trebuchet MS"/>
                <a:ea typeface="Trebuchet MS"/>
                <a:cs typeface="Trebuchet MS"/>
                <a:sym typeface="Trebuchet MS"/>
              </a:rPr>
              <a:t>Projects can share functionality (eg, Parquet-to-Arrow reader)</a:t>
            </a:r>
            <a:endParaRPr/>
          </a:p>
        </p:txBody>
      </p:sp>
      <p:sp>
        <p:nvSpPr>
          <p:cNvPr id="593" name="Google Shape;593;p23"/>
          <p:cNvSpPr/>
          <p:nvPr/>
        </p:nvSpPr>
        <p:spPr>
          <a:xfrm>
            <a:off x="864225" y="9280202"/>
            <a:ext cx="16593196" cy="41357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333" u="none" cap="none" strike="noStrike">
                <a:solidFill>
                  <a:schemeClr val="accent5"/>
                </a:solidFill>
                <a:latin typeface="Trebuchet MS"/>
                <a:ea typeface="Trebuchet MS"/>
                <a:cs typeface="Trebuchet MS"/>
                <a:sym typeface="Trebuchet MS"/>
              </a:rPr>
              <a:t>Source: From Apache Arrow Home Page - https://arrow.apache.org/</a:t>
            </a:r>
            <a:endParaRPr/>
          </a:p>
        </p:txBody>
      </p:sp>
      <p:pic>
        <p:nvPicPr>
          <p:cNvPr id="594" name="Google Shape;594;p23"/>
          <p:cNvPicPr preferRelativeResize="0"/>
          <p:nvPr/>
        </p:nvPicPr>
        <p:blipFill rotWithShape="1">
          <a:blip r:embed="rId3">
            <a:alphaModFix/>
          </a:blip>
          <a:srcRect b="29453" l="52081" r="-2100" t="0"/>
          <a:stretch/>
        </p:blipFill>
        <p:spPr>
          <a:xfrm>
            <a:off x="9454822" y="2384533"/>
            <a:ext cx="7269073" cy="4059465"/>
          </a:xfrm>
          <a:prstGeom prst="rect">
            <a:avLst/>
          </a:prstGeom>
          <a:noFill/>
          <a:ln>
            <a:noFill/>
          </a:ln>
        </p:spPr>
      </p:pic>
      <p:sp>
        <p:nvSpPr>
          <p:cNvPr id="595" name="Google Shape;595;p2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Learning from Apache Arrow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3" name="Shape 1793"/>
        <p:cNvGrpSpPr/>
        <p:nvPr/>
      </p:nvGrpSpPr>
      <p:grpSpPr>
        <a:xfrm>
          <a:off x="0" y="0"/>
          <a:ext cx="0" cy="0"/>
          <a:chOff x="0" y="0"/>
          <a:chExt cx="0" cy="0"/>
        </a:xfrm>
      </p:grpSpPr>
      <p:pic>
        <p:nvPicPr>
          <p:cNvPr descr="Voice" id="1794" name="Google Shape;1794;p86"/>
          <p:cNvPicPr preferRelativeResize="0"/>
          <p:nvPr/>
        </p:nvPicPr>
        <p:blipFill rotWithShape="1">
          <a:blip r:embed="rId3">
            <a:alphaModFix/>
          </a:blip>
          <a:srcRect b="0" l="0" r="0" t="0"/>
          <a:stretch/>
        </p:blipFill>
        <p:spPr>
          <a:xfrm>
            <a:off x="1626742" y="2471290"/>
            <a:ext cx="4966154" cy="4966154"/>
          </a:xfrm>
          <a:prstGeom prst="rect">
            <a:avLst/>
          </a:prstGeom>
          <a:noFill/>
          <a:ln>
            <a:noFill/>
          </a:ln>
        </p:spPr>
      </p:pic>
      <p:sp>
        <p:nvSpPr>
          <p:cNvPr id="1795" name="Google Shape;1795;p86"/>
          <p:cNvSpPr/>
          <p:nvPr/>
        </p:nvSpPr>
        <p:spPr>
          <a:xfrm>
            <a:off x="6740080" y="3175910"/>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100"/>
              <a:buFont typeface="Trebuchet MS"/>
              <a:buNone/>
            </a:pPr>
            <a:r>
              <a:rPr b="0" i="0" lang="en-US" sz="2000" u="none" cap="none" strike="noStrike">
                <a:solidFill>
                  <a:srgbClr val="FFFFFF"/>
                </a:solidFill>
                <a:latin typeface="Trebuchet MS"/>
                <a:ea typeface="Trebuchet MS"/>
                <a:cs typeface="Trebuchet MS"/>
                <a:sym typeface="Trebuchet MS"/>
              </a:rPr>
              <a:t>Convolution</a:t>
            </a:r>
            <a:endParaRPr b="0" i="0" sz="2000" u="none" cap="none" strike="noStrike">
              <a:solidFill>
                <a:srgbClr val="000000"/>
              </a:solidFill>
              <a:latin typeface="Arial"/>
              <a:ea typeface="Arial"/>
              <a:cs typeface="Arial"/>
              <a:sym typeface="Arial"/>
            </a:endParaRPr>
          </a:p>
        </p:txBody>
      </p:sp>
      <p:sp>
        <p:nvSpPr>
          <p:cNvPr id="1796" name="Google Shape;1796;p86"/>
          <p:cNvSpPr/>
          <p:nvPr/>
        </p:nvSpPr>
        <p:spPr>
          <a:xfrm>
            <a:off x="6740080" y="4472038"/>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Filtering and Filter Design</a:t>
            </a:r>
            <a:endParaRPr b="0" i="0" sz="2000" u="none" cap="none" strike="noStrike">
              <a:solidFill>
                <a:srgbClr val="000000"/>
              </a:solidFill>
              <a:latin typeface="Arial"/>
              <a:ea typeface="Arial"/>
              <a:cs typeface="Arial"/>
              <a:sym typeface="Arial"/>
            </a:endParaRPr>
          </a:p>
        </p:txBody>
      </p:sp>
      <p:sp>
        <p:nvSpPr>
          <p:cNvPr id="1797" name="Google Shape;1797;p86"/>
          <p:cNvSpPr/>
          <p:nvPr/>
        </p:nvSpPr>
        <p:spPr>
          <a:xfrm>
            <a:off x="6740080" y="5768167"/>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Waveform Generation</a:t>
            </a:r>
            <a:endParaRPr b="0" i="0" sz="2000" u="none" cap="none" strike="noStrike">
              <a:solidFill>
                <a:srgbClr val="000000"/>
              </a:solidFill>
              <a:latin typeface="Arial"/>
              <a:ea typeface="Arial"/>
              <a:cs typeface="Arial"/>
              <a:sym typeface="Arial"/>
            </a:endParaRPr>
          </a:p>
        </p:txBody>
      </p:sp>
      <p:sp>
        <p:nvSpPr>
          <p:cNvPr id="1798" name="Google Shape;1798;p86"/>
          <p:cNvSpPr/>
          <p:nvPr/>
        </p:nvSpPr>
        <p:spPr>
          <a:xfrm>
            <a:off x="6740080" y="6937295"/>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2000"/>
              <a:buFont typeface="Trebuchet MS"/>
              <a:buNone/>
            </a:pPr>
            <a:r>
              <a:rPr b="0" i="0" lang="en-US" sz="2000" u="none" cap="none" strike="noStrike">
                <a:solidFill>
                  <a:srgbClr val="FFFFFF"/>
                </a:solidFill>
                <a:latin typeface="Trebuchet MS"/>
                <a:ea typeface="Trebuchet MS"/>
                <a:cs typeface="Trebuchet MS"/>
                <a:sym typeface="Trebuchet MS"/>
              </a:rPr>
              <a:t>Window Functions</a:t>
            </a:r>
            <a:endParaRPr b="0" i="0" sz="2000" u="none" cap="none" strike="noStrike">
              <a:solidFill>
                <a:srgbClr val="000000"/>
              </a:solidFill>
              <a:latin typeface="Arial"/>
              <a:ea typeface="Arial"/>
              <a:cs typeface="Arial"/>
              <a:sym typeface="Arial"/>
            </a:endParaRPr>
          </a:p>
        </p:txBody>
      </p:sp>
      <p:sp>
        <p:nvSpPr>
          <p:cNvPr id="1799" name="Google Shape;1799;p86"/>
          <p:cNvSpPr/>
          <p:nvPr/>
        </p:nvSpPr>
        <p:spPr>
          <a:xfrm>
            <a:off x="6740080" y="8233423"/>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Spectral Analysis</a:t>
            </a:r>
            <a:endParaRPr b="0" i="0" sz="2000" u="none" cap="none" strike="noStrike">
              <a:solidFill>
                <a:srgbClr val="000000"/>
              </a:solidFill>
              <a:latin typeface="Arial"/>
              <a:ea typeface="Arial"/>
              <a:cs typeface="Arial"/>
              <a:sym typeface="Arial"/>
            </a:endParaRPr>
          </a:p>
        </p:txBody>
      </p:sp>
      <p:sp>
        <p:nvSpPr>
          <p:cNvPr id="1800" name="Google Shape;1800;p86"/>
          <p:cNvSpPr txBox="1"/>
          <p:nvPr/>
        </p:nvSpPr>
        <p:spPr>
          <a:xfrm>
            <a:off x="12683906" y="3023060"/>
            <a:ext cx="4083600" cy="12621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Convolve/Correlate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FFT Convolve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Convolve/Correlate 2D</a:t>
            </a:r>
            <a:endParaRPr b="0" i="0" sz="2300" u="none" cap="none" strike="noStrike">
              <a:solidFill>
                <a:srgbClr val="000000"/>
              </a:solidFill>
              <a:latin typeface="Arial"/>
              <a:ea typeface="Arial"/>
              <a:cs typeface="Arial"/>
              <a:sym typeface="Arial"/>
            </a:endParaRPr>
          </a:p>
        </p:txBody>
      </p:sp>
      <p:sp>
        <p:nvSpPr>
          <p:cNvPr id="1801" name="Google Shape;1801;p86"/>
          <p:cNvSpPr txBox="1"/>
          <p:nvPr/>
        </p:nvSpPr>
        <p:spPr>
          <a:xfrm>
            <a:off x="12683792" y="4189917"/>
            <a:ext cx="5386500" cy="12621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Resampling – Polyphase, Upfirdn, Resample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Hilbert/Hilbert 2D</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Wiener</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Firwin</a:t>
            </a:r>
            <a:endParaRPr b="0" i="0" sz="2000" u="none" cap="none" strike="noStrike">
              <a:solidFill>
                <a:srgbClr val="000000"/>
              </a:solidFill>
              <a:latin typeface="Trebuchet MS"/>
              <a:ea typeface="Trebuchet MS"/>
              <a:cs typeface="Trebuchet MS"/>
              <a:sym typeface="Trebuchet MS"/>
            </a:endParaRPr>
          </a:p>
        </p:txBody>
      </p:sp>
      <p:sp>
        <p:nvSpPr>
          <p:cNvPr id="1802" name="Google Shape;1802;p86"/>
          <p:cNvSpPr txBox="1"/>
          <p:nvPr/>
        </p:nvSpPr>
        <p:spPr>
          <a:xfrm>
            <a:off x="12683781" y="5636169"/>
            <a:ext cx="3300000" cy="9849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Chirp</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Square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Gaussian Pulse</a:t>
            </a:r>
            <a:endParaRPr b="0" i="0" sz="2300" u="none" cap="none" strike="noStrike">
              <a:solidFill>
                <a:srgbClr val="000000"/>
              </a:solidFill>
              <a:latin typeface="Arial"/>
              <a:ea typeface="Arial"/>
              <a:cs typeface="Arial"/>
              <a:sym typeface="Arial"/>
            </a:endParaRPr>
          </a:p>
        </p:txBody>
      </p:sp>
      <p:sp>
        <p:nvSpPr>
          <p:cNvPr id="1803" name="Google Shape;1803;p86"/>
          <p:cNvSpPr txBox="1"/>
          <p:nvPr/>
        </p:nvSpPr>
        <p:spPr>
          <a:xfrm>
            <a:off x="12683781" y="6666837"/>
            <a:ext cx="4272600" cy="12621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Kaiser</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Blackman</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Hamming</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Hanning</a:t>
            </a:r>
            <a:endParaRPr b="0" i="0" sz="2300" u="none" cap="none" strike="noStrike">
              <a:solidFill>
                <a:srgbClr val="000000"/>
              </a:solidFill>
              <a:latin typeface="Arial"/>
              <a:ea typeface="Arial"/>
              <a:cs typeface="Arial"/>
              <a:sym typeface="Arial"/>
            </a:endParaRPr>
          </a:p>
        </p:txBody>
      </p:sp>
      <p:sp>
        <p:nvSpPr>
          <p:cNvPr id="1804" name="Google Shape;1804;p86"/>
          <p:cNvSpPr txBox="1"/>
          <p:nvPr/>
        </p:nvSpPr>
        <p:spPr>
          <a:xfrm>
            <a:off x="12771885" y="8228445"/>
            <a:ext cx="3123900" cy="7080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Periodogram</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Welch</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Spectrogram</a:t>
            </a:r>
            <a:endParaRPr sz="2300"/>
          </a:p>
        </p:txBody>
      </p:sp>
      <p:sp>
        <p:nvSpPr>
          <p:cNvPr id="1805" name="Google Shape;1805;p86"/>
          <p:cNvSpPr/>
          <p:nvPr/>
        </p:nvSpPr>
        <p:spPr>
          <a:xfrm>
            <a:off x="1772317" y="6937423"/>
            <a:ext cx="43545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Wavelets</a:t>
            </a:r>
            <a:endParaRPr b="0" i="0" sz="2000" u="none" cap="none" strike="noStrike">
              <a:solidFill>
                <a:srgbClr val="000000"/>
              </a:solidFill>
              <a:latin typeface="Arial"/>
              <a:ea typeface="Arial"/>
              <a:cs typeface="Arial"/>
              <a:sym typeface="Arial"/>
            </a:endParaRPr>
          </a:p>
        </p:txBody>
      </p:sp>
      <p:sp>
        <p:nvSpPr>
          <p:cNvPr id="1806" name="Google Shape;1806;p86"/>
          <p:cNvSpPr txBox="1"/>
          <p:nvPr/>
        </p:nvSpPr>
        <p:spPr>
          <a:xfrm>
            <a:off x="2762340" y="9001145"/>
            <a:ext cx="2253000" cy="4770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300"/>
              <a:buFont typeface="Trebuchet MS"/>
              <a:buNone/>
            </a:pPr>
            <a:r>
              <a:rPr b="0" i="0" lang="en-US" sz="2300" u="none" cap="none" strike="noStrike">
                <a:solidFill>
                  <a:srgbClr val="000000"/>
                </a:solidFill>
                <a:latin typeface="Trebuchet MS"/>
                <a:ea typeface="Trebuchet MS"/>
                <a:cs typeface="Trebuchet MS"/>
                <a:sym typeface="Trebuchet MS"/>
              </a:rPr>
              <a:t>More to come!</a:t>
            </a:r>
            <a:endParaRPr b="0" i="0" sz="3000" u="none" cap="none" strike="noStrike">
              <a:solidFill>
                <a:srgbClr val="FFFFFF"/>
              </a:solidFill>
              <a:latin typeface="Trebuchet MS"/>
              <a:ea typeface="Trebuchet MS"/>
              <a:cs typeface="Trebuchet MS"/>
              <a:sym typeface="Trebuchet MS"/>
            </a:endParaRPr>
          </a:p>
        </p:txBody>
      </p:sp>
      <p:sp>
        <p:nvSpPr>
          <p:cNvPr id="1807" name="Google Shape;1807;p86"/>
          <p:cNvSpPr/>
          <p:nvPr/>
        </p:nvSpPr>
        <p:spPr>
          <a:xfrm>
            <a:off x="1772317" y="8222008"/>
            <a:ext cx="43545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2700"/>
              <a:buFont typeface="Trebuchet MS"/>
              <a:buNone/>
            </a:pPr>
            <a:r>
              <a:rPr b="0" i="0" lang="en-US" sz="2000" u="none" cap="none" strike="noStrike">
                <a:solidFill>
                  <a:srgbClr val="FFFFFF"/>
                </a:solidFill>
                <a:latin typeface="Trebuchet MS"/>
                <a:ea typeface="Trebuchet MS"/>
                <a:cs typeface="Trebuchet MS"/>
                <a:sym typeface="Trebuchet MS"/>
              </a:rPr>
              <a:t>Peak Finding</a:t>
            </a:r>
            <a:endParaRPr b="0" i="0" sz="2000" u="none" cap="none" strike="noStrike">
              <a:solidFill>
                <a:srgbClr val="000000"/>
              </a:solidFill>
              <a:latin typeface="Arial"/>
              <a:ea typeface="Arial"/>
              <a:cs typeface="Arial"/>
              <a:sym typeface="Arial"/>
            </a:endParaRPr>
          </a:p>
        </p:txBody>
      </p:sp>
      <p:sp>
        <p:nvSpPr>
          <p:cNvPr id="1808" name="Google Shape;1808;p86"/>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cuSignal – Selected Algorithms</a:t>
            </a:r>
            <a:endParaRPr/>
          </a:p>
        </p:txBody>
      </p:sp>
      <p:sp>
        <p:nvSpPr>
          <p:cNvPr id="1809" name="Google Shape;1809;p86"/>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300"/>
              <a:buFont typeface="Trebuchet MS"/>
              <a:buNone/>
            </a:pPr>
            <a:r>
              <a:rPr lang="en-US"/>
              <a:t>GPU-accelerated SciPy Signal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graphicFrame>
        <p:nvGraphicFramePr>
          <p:cNvPr id="1814" name="Google Shape;1814;p87"/>
          <p:cNvGraphicFramePr/>
          <p:nvPr/>
        </p:nvGraphicFramePr>
        <p:xfrm>
          <a:off x="1387927" y="3084107"/>
          <a:ext cx="3000000" cy="3000000"/>
        </p:xfrm>
        <a:graphic>
          <a:graphicData uri="http://schemas.openxmlformats.org/drawingml/2006/table">
            <a:tbl>
              <a:tblPr bandRow="1" firstRow="1">
                <a:noFill/>
                <a:tableStyleId>{DCA39D5F-E122-4496-8F12-8F3B1BBE0A3A}</a:tableStyleId>
              </a:tblPr>
              <a:tblGrid>
                <a:gridCol w="3878050"/>
                <a:gridCol w="3878050"/>
                <a:gridCol w="3878050"/>
                <a:gridCol w="3878050"/>
              </a:tblGrid>
              <a:tr h="678625">
                <a:tc>
                  <a:txBody>
                    <a:bodyPr/>
                    <a:lstStyle/>
                    <a:p>
                      <a:pPr indent="0" lvl="0" marL="0" marR="0" rtl="0" algn="ctr">
                        <a:lnSpc>
                          <a:spcPct val="100000"/>
                        </a:lnSpc>
                        <a:spcBef>
                          <a:spcPts val="0"/>
                        </a:spcBef>
                        <a:spcAft>
                          <a:spcPts val="0"/>
                        </a:spcAft>
                        <a:buNone/>
                      </a:pPr>
                      <a:r>
                        <a:rPr b="1" lang="en-US" sz="2000" u="none" cap="none" strike="noStrike">
                          <a:solidFill>
                            <a:srgbClr val="FFFFFF"/>
                          </a:solidFill>
                        </a:rPr>
                        <a:t>Method</a:t>
                      </a:r>
                      <a:endParaRPr b="1" sz="2000">
                        <a:solidFill>
                          <a:srgbClr val="FFFFFF"/>
                        </a:solidFill>
                      </a:endParaRPr>
                    </a:p>
                  </a:txBody>
                  <a:tcPr marT="76200" marB="76200" marR="152425" marL="152425">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b="1" lang="en-US" sz="2000" u="none" cap="none" strike="noStrike">
                          <a:solidFill>
                            <a:srgbClr val="FFFFFF"/>
                          </a:solidFill>
                        </a:rPr>
                        <a:t>Scipy Signal (ms)</a:t>
                      </a:r>
                      <a:endParaRPr b="1" sz="2000">
                        <a:solidFill>
                          <a:srgbClr val="FFFFFF"/>
                        </a:solidFill>
                      </a:endParaRPr>
                    </a:p>
                  </a:txBody>
                  <a:tcPr marT="76200" marB="76200" marR="152425" marL="152425">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b="1" lang="en-US" sz="2000" u="none" cap="none" strike="noStrike">
                          <a:solidFill>
                            <a:srgbClr val="FFFFFF"/>
                          </a:solidFill>
                        </a:rPr>
                        <a:t>cuSignal (ms)</a:t>
                      </a:r>
                      <a:endParaRPr b="1" sz="2000">
                        <a:solidFill>
                          <a:srgbClr val="FFFFFF"/>
                        </a:solidFill>
                      </a:endParaRPr>
                    </a:p>
                  </a:txBody>
                  <a:tcPr marT="76200" marB="76200" marR="152425" marL="152425">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b="1" lang="en-US" sz="2000" u="none" cap="none" strike="noStrike">
                          <a:solidFill>
                            <a:srgbClr val="FFFFFF"/>
                          </a:solidFill>
                        </a:rPr>
                        <a:t>Speedup (xN)</a:t>
                      </a:r>
                      <a:endParaRPr b="1" sz="2000">
                        <a:solidFill>
                          <a:srgbClr val="FFFFFF"/>
                        </a:solidFill>
                      </a:endParaRPr>
                    </a:p>
                  </a:txBody>
                  <a:tcPr marT="76200" marB="76200" marR="152425" marL="152425">
                    <a:lnB cap="flat" cmpd="sng" w="9525">
                      <a:solidFill>
                        <a:srgbClr val="9E9E9E"/>
                      </a:solidFill>
                      <a:prstDash val="solid"/>
                      <a:round/>
                      <a:headEnd len="sm" w="sm" type="none"/>
                      <a:tailEnd len="sm" w="sm" type="none"/>
                    </a:lnB>
                    <a:solidFill>
                      <a:schemeClr val="accent1"/>
                    </a:solidFill>
                  </a:tcPr>
                </a:tc>
              </a:tr>
              <a:tr h="678625">
                <a:tc>
                  <a:txBody>
                    <a:bodyPr/>
                    <a:lstStyle/>
                    <a:p>
                      <a:pPr indent="0" lvl="0" marL="0" marR="0" rtl="0" algn="ctr">
                        <a:lnSpc>
                          <a:spcPct val="100000"/>
                        </a:lnSpc>
                        <a:spcBef>
                          <a:spcPts val="0"/>
                        </a:spcBef>
                        <a:spcAft>
                          <a:spcPts val="0"/>
                        </a:spcAft>
                        <a:buNone/>
                      </a:pPr>
                      <a:r>
                        <a:rPr lang="en-US" sz="2000" u="none" cap="none" strike="noStrike">
                          <a:solidFill>
                            <a:srgbClr val="FFFFFF"/>
                          </a:solidFill>
                        </a:rPr>
                        <a:t>fftconvolve</a:t>
                      </a:r>
                      <a:endParaRPr sz="2000" u="none" cap="none" strike="noStrike">
                        <a:solidFill>
                          <a:srgbClr val="FFFFFF"/>
                        </a:solidFill>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27300</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85.1</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320.8</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r>
              <a:tr h="678625">
                <a:tc>
                  <a:txBody>
                    <a:bodyPr/>
                    <a:lstStyle/>
                    <a:p>
                      <a:pPr indent="0" lvl="0" marL="0" marR="0" rtl="0" algn="ctr">
                        <a:lnSpc>
                          <a:spcPct val="100000"/>
                        </a:lnSpc>
                        <a:spcBef>
                          <a:spcPts val="0"/>
                        </a:spcBef>
                        <a:spcAft>
                          <a:spcPts val="0"/>
                        </a:spcAft>
                        <a:buNone/>
                      </a:pPr>
                      <a:r>
                        <a:rPr lang="en-US" sz="2000" u="none" cap="none" strike="noStrike">
                          <a:solidFill>
                            <a:srgbClr val="FFFFFF"/>
                          </a:solidFill>
                        </a:rPr>
                        <a:t>correlate</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4020</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47.4</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84.8</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8625">
                <a:tc>
                  <a:txBody>
                    <a:bodyPr/>
                    <a:lstStyle/>
                    <a:p>
                      <a:pPr indent="0" lvl="0" marL="0" marR="0" rtl="0" algn="ctr">
                        <a:lnSpc>
                          <a:spcPct val="100000"/>
                        </a:lnSpc>
                        <a:spcBef>
                          <a:spcPts val="0"/>
                        </a:spcBef>
                        <a:spcAft>
                          <a:spcPts val="0"/>
                        </a:spcAft>
                        <a:buNone/>
                      </a:pPr>
                      <a:r>
                        <a:rPr lang="en-US" sz="2000" u="none" cap="none" strike="noStrike">
                          <a:solidFill>
                            <a:srgbClr val="FFFFFF"/>
                          </a:solidFill>
                        </a:rPr>
                        <a:t>resample</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14700</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45.9</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320.2</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r>
              <a:tr h="678625">
                <a:tc>
                  <a:txBody>
                    <a:bodyPr/>
                    <a:lstStyle/>
                    <a:p>
                      <a:pPr indent="0" lvl="0" marL="0" marR="0" rtl="0" algn="ctr">
                        <a:lnSpc>
                          <a:spcPct val="100000"/>
                        </a:lnSpc>
                        <a:spcBef>
                          <a:spcPts val="0"/>
                        </a:spcBef>
                        <a:spcAft>
                          <a:spcPts val="0"/>
                        </a:spcAft>
                        <a:buNone/>
                      </a:pPr>
                      <a:r>
                        <a:rPr lang="en-US" sz="2000" u="none" cap="none" strike="noStrike">
                          <a:solidFill>
                            <a:srgbClr val="FFFFFF"/>
                          </a:solidFill>
                        </a:rPr>
                        <a:t>resample_poly</a:t>
                      </a:r>
                      <a:endParaRPr sz="2000" u="none" cap="none" strike="noStrike">
                        <a:solidFill>
                          <a:srgbClr val="FFFFFF"/>
                        </a:solidFill>
                      </a:endParaRPr>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2360</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8.29</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284.6</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8625">
                <a:tc>
                  <a:txBody>
                    <a:bodyPr/>
                    <a:lstStyle/>
                    <a:p>
                      <a:pPr indent="0" lvl="0" marL="0" marR="0" rtl="0" algn="ctr">
                        <a:lnSpc>
                          <a:spcPct val="100000"/>
                        </a:lnSpc>
                        <a:spcBef>
                          <a:spcPts val="0"/>
                        </a:spcBef>
                        <a:spcAft>
                          <a:spcPts val="0"/>
                        </a:spcAft>
                        <a:buNone/>
                      </a:pPr>
                      <a:r>
                        <a:rPr lang="en-US" sz="2000" u="none" cap="none" strike="noStrike">
                          <a:solidFill>
                            <a:srgbClr val="FFFFFF"/>
                          </a:solidFill>
                        </a:rPr>
                        <a:t>welch</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4870</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45.5</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107.0</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r>
              <a:tr h="678625">
                <a:tc>
                  <a:txBody>
                    <a:bodyPr/>
                    <a:lstStyle/>
                    <a:p>
                      <a:pPr indent="0" lvl="0" marL="0" marR="0" rtl="0" algn="ctr">
                        <a:lnSpc>
                          <a:spcPct val="100000"/>
                        </a:lnSpc>
                        <a:spcBef>
                          <a:spcPts val="0"/>
                        </a:spcBef>
                        <a:spcAft>
                          <a:spcPts val="0"/>
                        </a:spcAft>
                        <a:buNone/>
                      </a:pPr>
                      <a:r>
                        <a:rPr lang="en-US" sz="2000" u="none" cap="none" strike="noStrike">
                          <a:solidFill>
                            <a:srgbClr val="FFFFFF"/>
                          </a:solidFill>
                        </a:rPr>
                        <a:t>spectrogram</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2520</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23.3</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108.1</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78625">
                <a:tc>
                  <a:txBody>
                    <a:bodyPr/>
                    <a:lstStyle/>
                    <a:p>
                      <a:pPr indent="0" lvl="0" marL="0" marR="0" rtl="0" algn="ctr">
                        <a:lnSpc>
                          <a:spcPct val="100000"/>
                        </a:lnSpc>
                        <a:spcBef>
                          <a:spcPts val="0"/>
                        </a:spcBef>
                        <a:spcAft>
                          <a:spcPts val="0"/>
                        </a:spcAft>
                        <a:buNone/>
                      </a:pPr>
                      <a:r>
                        <a:rPr lang="en-US" sz="2000" u="none" cap="none" strike="noStrike">
                          <a:solidFill>
                            <a:srgbClr val="FFFFFF"/>
                          </a:solidFill>
                        </a:rPr>
                        <a:t>convolve2d</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8410</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9.92</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c>
                  <a:txBody>
                    <a:bodyPr/>
                    <a:lstStyle/>
                    <a:p>
                      <a:pPr indent="0" lvl="0" marL="0" marR="0" rtl="0" algn="ctr">
                        <a:lnSpc>
                          <a:spcPct val="100000"/>
                        </a:lnSpc>
                        <a:spcBef>
                          <a:spcPts val="0"/>
                        </a:spcBef>
                        <a:spcAft>
                          <a:spcPts val="0"/>
                        </a:spcAft>
                        <a:buNone/>
                      </a:pPr>
                      <a:r>
                        <a:rPr lang="en-US" sz="2000" u="none" cap="none" strike="noStrike">
                          <a:solidFill>
                            <a:srgbClr val="000000"/>
                          </a:solidFill>
                        </a:rPr>
                        <a:t>847.7</a:t>
                      </a:r>
                      <a:endParaRPr sz="2000"/>
                    </a:p>
                  </a:txBody>
                  <a:tcPr marT="45725" marB="45725" marR="91450" marL="914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1CAD8"/>
                    </a:solidFill>
                  </a:tcPr>
                </a:tc>
              </a:tr>
            </a:tbl>
          </a:graphicData>
        </a:graphic>
      </p:graphicFrame>
      <p:sp>
        <p:nvSpPr>
          <p:cNvPr id="1815" name="Google Shape;1815;p87"/>
          <p:cNvSpPr txBox="1"/>
          <p:nvPr/>
        </p:nvSpPr>
        <p:spPr>
          <a:xfrm>
            <a:off x="1643015" y="8773263"/>
            <a:ext cx="15002100" cy="569400"/>
          </a:xfrm>
          <a:prstGeom prst="rect">
            <a:avLst/>
          </a:prstGeom>
          <a:noFill/>
          <a:ln>
            <a:noFill/>
          </a:ln>
        </p:spPr>
        <p:txBody>
          <a:bodyPr anchorCtr="0" anchor="ctr"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3000"/>
              <a:buFont typeface="Arial"/>
              <a:buNone/>
            </a:pPr>
            <a:r>
              <a:rPr b="0" i="0" lang="en-US" sz="2300" u="none" cap="none" strike="noStrike">
                <a:solidFill>
                  <a:srgbClr val="000000"/>
                </a:solidFill>
                <a:latin typeface="Trebuchet MS"/>
                <a:ea typeface="Trebuchet MS"/>
                <a:cs typeface="Trebuchet MS"/>
                <a:sym typeface="Trebuchet MS"/>
              </a:rPr>
              <a:t>Learn more about cuSignal functionality and performance by browsing the </a:t>
            </a:r>
            <a:r>
              <a:rPr b="0" i="0" lang="en-US" sz="2300" u="sng" cap="none" strike="noStrike">
                <a:solidFill>
                  <a:schemeClr val="hlink"/>
                </a:solidFill>
                <a:latin typeface="Trebuchet MS"/>
                <a:ea typeface="Trebuchet MS"/>
                <a:cs typeface="Trebuchet MS"/>
                <a:sym typeface="Trebuchet MS"/>
                <a:hlinkClick r:id="rId3"/>
              </a:rPr>
              <a:t>notebooks</a:t>
            </a:r>
            <a:endParaRPr b="0" i="0" sz="2300" u="none" cap="none" strike="noStrike">
              <a:solidFill>
                <a:srgbClr val="000000"/>
              </a:solidFill>
              <a:latin typeface="Trebuchet MS"/>
              <a:ea typeface="Trebuchet MS"/>
              <a:cs typeface="Trebuchet MS"/>
              <a:sym typeface="Trebuchet MS"/>
            </a:endParaRPr>
          </a:p>
        </p:txBody>
      </p:sp>
      <p:sp>
        <p:nvSpPr>
          <p:cNvPr id="1816" name="Google Shape;1816;p87"/>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Speed of Light </a:t>
            </a:r>
            <a:r>
              <a:rPr lang="en-US"/>
              <a:t>Performance </a:t>
            </a:r>
            <a:r>
              <a:rPr lang="en-US"/>
              <a:t>– V100</a:t>
            </a:r>
            <a:endParaRPr/>
          </a:p>
        </p:txBody>
      </p:sp>
      <p:sp>
        <p:nvSpPr>
          <p:cNvPr id="1817" name="Google Shape;1817;p87"/>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381000" lvl="0" marL="762000" rtl="0" algn="ctr">
              <a:spcBef>
                <a:spcPts val="1500"/>
              </a:spcBef>
              <a:spcAft>
                <a:spcPts val="0"/>
              </a:spcAft>
              <a:buSzPts val="3300"/>
              <a:buFont typeface="Trebuchet MS"/>
              <a:buNone/>
            </a:pPr>
            <a:r>
              <a:rPr i="1" lang="en-US" sz="2700"/>
              <a:t>timeit</a:t>
            </a:r>
            <a:r>
              <a:rPr lang="en-US" sz="2700"/>
              <a:t> (7 runs) rather than </a:t>
            </a:r>
            <a:r>
              <a:rPr i="1" lang="en-US" sz="2700"/>
              <a:t>time</a:t>
            </a:r>
            <a:r>
              <a:rPr lang="en-US" sz="2700"/>
              <a:t>. Benchmarked with ~1e8 sample signals on a DGX Station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1" name="Shape 1821"/>
        <p:cNvGrpSpPr/>
        <p:nvPr/>
      </p:nvGrpSpPr>
      <p:grpSpPr>
        <a:xfrm>
          <a:off x="0" y="0"/>
          <a:ext cx="0" cy="0"/>
          <a:chOff x="0" y="0"/>
          <a:chExt cx="0" cy="0"/>
        </a:xfrm>
      </p:grpSpPr>
      <p:sp>
        <p:nvSpPr>
          <p:cNvPr id="1822" name="Google Shape;1822;p88"/>
          <p:cNvSpPr txBox="1"/>
          <p:nvPr/>
        </p:nvSpPr>
        <p:spPr>
          <a:xfrm>
            <a:off x="830580" y="2531983"/>
            <a:ext cx="7725600" cy="1031100"/>
          </a:xfrm>
          <a:prstGeom prst="rect">
            <a:avLst/>
          </a:prstGeom>
          <a:noFill/>
          <a:ln>
            <a:noFill/>
          </a:ln>
        </p:spPr>
        <p:txBody>
          <a:bodyPr anchorCtr="0" anchor="b"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2300"/>
              <a:buFont typeface="Arial"/>
              <a:buNone/>
            </a:pPr>
            <a:r>
              <a:rPr b="0" i="0" lang="en-US" sz="3000" u="none" cap="none" strike="noStrike">
                <a:solidFill>
                  <a:srgbClr val="4C4C4C"/>
                </a:solidFill>
                <a:latin typeface="Trebuchet MS"/>
                <a:ea typeface="Trebuchet MS"/>
                <a:cs typeface="Trebuchet MS"/>
                <a:sym typeface="Trebuchet MS"/>
              </a:rPr>
              <a:t>Seamless Data Handoff from cuSignal to PyTorch &gt;=1.4</a:t>
            </a:r>
            <a:endParaRPr sz="2300"/>
          </a:p>
        </p:txBody>
      </p:sp>
      <p:sp>
        <p:nvSpPr>
          <p:cNvPr id="1823" name="Google Shape;1823;p88"/>
          <p:cNvSpPr txBox="1"/>
          <p:nvPr/>
        </p:nvSpPr>
        <p:spPr>
          <a:xfrm>
            <a:off x="830582" y="3448328"/>
            <a:ext cx="7725600" cy="876000"/>
          </a:xfrm>
          <a:prstGeom prst="rect">
            <a:avLst/>
          </a:prstGeom>
          <a:noFill/>
          <a:ln>
            <a:noFill/>
          </a:ln>
        </p:spPr>
        <p:txBody>
          <a:bodyPr anchorCtr="0" anchor="t" bIns="76175" lIns="152375" spcFirstLastPara="1" rIns="152375" wrap="square" tIns="76175">
            <a:noAutofit/>
          </a:bodyPr>
          <a:lstStyle/>
          <a:p>
            <a:pPr indent="0" lvl="0" marL="0" marR="0" rtl="0" algn="ctr">
              <a:lnSpc>
                <a:spcPct val="90000"/>
              </a:lnSpc>
              <a:spcBef>
                <a:spcPts val="1500"/>
              </a:spcBef>
              <a:spcAft>
                <a:spcPts val="0"/>
              </a:spcAft>
              <a:buClr>
                <a:schemeClr val="dk1"/>
              </a:buClr>
              <a:buSzPts val="3300"/>
              <a:buFont typeface="Trebuchet MS"/>
              <a:buNone/>
            </a:pPr>
            <a:r>
              <a:rPr b="0" i="0" lang="en-US" sz="2000" u="none" cap="none" strike="noStrike">
                <a:solidFill>
                  <a:schemeClr val="lt2"/>
                </a:solidFill>
                <a:latin typeface="Trebuchet MS"/>
                <a:ea typeface="Trebuchet MS"/>
                <a:cs typeface="Trebuchet MS"/>
                <a:sym typeface="Trebuchet MS"/>
              </a:rPr>
              <a:t>Leveraging the </a:t>
            </a:r>
            <a:r>
              <a:rPr b="0" i="1" lang="en-US" sz="2000" u="none" cap="none" strike="noStrike">
                <a:solidFill>
                  <a:schemeClr val="lt2"/>
                </a:solidFill>
                <a:latin typeface="Trebuchet MS"/>
                <a:ea typeface="Trebuchet MS"/>
                <a:cs typeface="Trebuchet MS"/>
                <a:sym typeface="Trebuchet MS"/>
              </a:rPr>
              <a:t>__cuda_array_interface__</a:t>
            </a:r>
            <a:r>
              <a:rPr b="0" i="0" lang="en-US" sz="2000" u="none" cap="none" strike="noStrike">
                <a:solidFill>
                  <a:schemeClr val="lt2"/>
                </a:solidFill>
                <a:latin typeface="Trebuchet MS"/>
                <a:ea typeface="Trebuchet MS"/>
                <a:cs typeface="Trebuchet MS"/>
                <a:sym typeface="Trebuchet MS"/>
              </a:rPr>
              <a:t> for Speed of Light End-to-End Performance</a:t>
            </a:r>
            <a:endParaRPr sz="2300"/>
          </a:p>
          <a:p>
            <a:pPr indent="-381000" lvl="0" marL="762000" marR="0" rtl="0" algn="ctr">
              <a:lnSpc>
                <a:spcPct val="90000"/>
              </a:lnSpc>
              <a:spcBef>
                <a:spcPts val="1500"/>
              </a:spcBef>
              <a:spcAft>
                <a:spcPts val="0"/>
              </a:spcAft>
              <a:buClr>
                <a:schemeClr val="dk1"/>
              </a:buClr>
              <a:buSzPts val="3300"/>
              <a:buFont typeface="Trebuchet MS"/>
              <a:buNone/>
            </a:pPr>
            <a:r>
              <a:t/>
            </a:r>
            <a:endParaRPr b="0" i="0" sz="2300" u="none" cap="none" strike="noStrike">
              <a:solidFill>
                <a:schemeClr val="lt2"/>
              </a:solidFill>
              <a:latin typeface="Trebuchet MS"/>
              <a:ea typeface="Trebuchet MS"/>
              <a:cs typeface="Trebuchet MS"/>
              <a:sym typeface="Trebuchet MS"/>
            </a:endParaRPr>
          </a:p>
        </p:txBody>
      </p:sp>
      <p:pic>
        <p:nvPicPr>
          <p:cNvPr id="1824" name="Google Shape;1824;p88"/>
          <p:cNvPicPr preferRelativeResize="0"/>
          <p:nvPr/>
        </p:nvPicPr>
        <p:blipFill rotWithShape="1">
          <a:blip r:embed="rId3">
            <a:alphaModFix/>
          </a:blip>
          <a:srcRect b="0" l="0" r="1039" t="0"/>
          <a:stretch/>
        </p:blipFill>
        <p:spPr>
          <a:xfrm>
            <a:off x="962958" y="4592208"/>
            <a:ext cx="7392875" cy="4620125"/>
          </a:xfrm>
          <a:prstGeom prst="rect">
            <a:avLst/>
          </a:prstGeom>
          <a:noFill/>
          <a:ln>
            <a:noFill/>
          </a:ln>
        </p:spPr>
      </p:pic>
      <p:sp>
        <p:nvSpPr>
          <p:cNvPr id="1825" name="Google Shape;1825;p88"/>
          <p:cNvSpPr txBox="1"/>
          <p:nvPr/>
        </p:nvSpPr>
        <p:spPr>
          <a:xfrm>
            <a:off x="9662092" y="2531983"/>
            <a:ext cx="7725600" cy="1031100"/>
          </a:xfrm>
          <a:prstGeom prst="rect">
            <a:avLst/>
          </a:prstGeom>
          <a:noFill/>
          <a:ln>
            <a:noFill/>
          </a:ln>
        </p:spPr>
        <p:txBody>
          <a:bodyPr anchorCtr="0" anchor="b"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2300"/>
              <a:buFont typeface="Arial"/>
              <a:buNone/>
            </a:pPr>
            <a:r>
              <a:rPr b="0" i="0" lang="en-US" sz="3000" u="none" cap="none" strike="noStrike">
                <a:solidFill>
                  <a:schemeClr val="dk2"/>
                </a:solidFill>
                <a:latin typeface="Trebuchet MS"/>
                <a:ea typeface="Trebuchet MS"/>
                <a:cs typeface="Trebuchet MS"/>
                <a:sym typeface="Trebuchet MS"/>
              </a:rPr>
              <a:t>Enabling Online Signal Processing with Zero-Copy Memory</a:t>
            </a:r>
            <a:endParaRPr sz="2300"/>
          </a:p>
        </p:txBody>
      </p:sp>
      <p:sp>
        <p:nvSpPr>
          <p:cNvPr id="1826" name="Google Shape;1826;p88"/>
          <p:cNvSpPr txBox="1"/>
          <p:nvPr/>
        </p:nvSpPr>
        <p:spPr>
          <a:xfrm>
            <a:off x="9662093" y="3448328"/>
            <a:ext cx="7725600" cy="876000"/>
          </a:xfrm>
          <a:prstGeom prst="rect">
            <a:avLst/>
          </a:prstGeom>
          <a:noFill/>
          <a:ln>
            <a:noFill/>
          </a:ln>
        </p:spPr>
        <p:txBody>
          <a:bodyPr anchorCtr="0" anchor="t" bIns="76175" lIns="152375" spcFirstLastPara="1" rIns="152375" wrap="square" tIns="76175">
            <a:noAutofit/>
          </a:bodyPr>
          <a:lstStyle/>
          <a:p>
            <a:pPr indent="0" lvl="0" marL="0" marR="0" rtl="0" algn="ctr">
              <a:lnSpc>
                <a:spcPct val="90000"/>
              </a:lnSpc>
              <a:spcBef>
                <a:spcPts val="1500"/>
              </a:spcBef>
              <a:spcAft>
                <a:spcPts val="0"/>
              </a:spcAft>
              <a:buClr>
                <a:schemeClr val="dk1"/>
              </a:buClr>
              <a:buSzPts val="3300"/>
              <a:buFont typeface="Trebuchet MS"/>
              <a:buNone/>
            </a:pPr>
            <a:r>
              <a:rPr b="0" i="0" lang="en-US" sz="2000" u="none" cap="none" strike="noStrike">
                <a:solidFill>
                  <a:schemeClr val="lt2"/>
                </a:solidFill>
                <a:latin typeface="Trebuchet MS"/>
                <a:ea typeface="Trebuchet MS"/>
                <a:cs typeface="Trebuchet MS"/>
                <a:sym typeface="Trebuchet MS"/>
              </a:rPr>
              <a:t>CPU &lt;-&gt; GPU Direct Memory Access with Numba’s Mapped Array</a:t>
            </a:r>
            <a:endParaRPr sz="2300"/>
          </a:p>
          <a:p>
            <a:pPr indent="-381000" lvl="0" marL="762000" marR="0" rtl="0" algn="ctr">
              <a:lnSpc>
                <a:spcPct val="90000"/>
              </a:lnSpc>
              <a:spcBef>
                <a:spcPts val="1500"/>
              </a:spcBef>
              <a:spcAft>
                <a:spcPts val="0"/>
              </a:spcAft>
              <a:buClr>
                <a:schemeClr val="dk1"/>
              </a:buClr>
              <a:buSzPts val="3300"/>
              <a:buFont typeface="Trebuchet MS"/>
              <a:buNone/>
            </a:pPr>
            <a:r>
              <a:t/>
            </a:r>
            <a:endParaRPr b="0" i="0" sz="2300" u="none" cap="none" strike="noStrike">
              <a:solidFill>
                <a:schemeClr val="lt2"/>
              </a:solidFill>
              <a:latin typeface="Trebuchet MS"/>
              <a:ea typeface="Trebuchet MS"/>
              <a:cs typeface="Trebuchet MS"/>
              <a:sym typeface="Trebuchet MS"/>
            </a:endParaRPr>
          </a:p>
        </p:txBody>
      </p:sp>
      <p:pic>
        <p:nvPicPr>
          <p:cNvPr id="1827" name="Google Shape;1827;p88"/>
          <p:cNvPicPr preferRelativeResize="0"/>
          <p:nvPr/>
        </p:nvPicPr>
        <p:blipFill rotWithShape="1">
          <a:blip r:embed="rId4">
            <a:alphaModFix/>
          </a:blip>
          <a:srcRect b="0" l="0" r="0" t="0"/>
          <a:stretch/>
        </p:blipFill>
        <p:spPr>
          <a:xfrm>
            <a:off x="10635583" y="4137563"/>
            <a:ext cx="5778708" cy="5529418"/>
          </a:xfrm>
          <a:prstGeom prst="rect">
            <a:avLst/>
          </a:prstGeom>
          <a:noFill/>
          <a:ln>
            <a:noFill/>
          </a:ln>
        </p:spPr>
      </p:pic>
      <p:sp>
        <p:nvSpPr>
          <p:cNvPr id="1828" name="Google Shape;1828;p88"/>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Efficient Memory Handling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sp>
        <p:nvSpPr>
          <p:cNvPr id="1834" name="Google Shape;1834;p89"/>
          <p:cNvSpPr txBox="1"/>
          <p:nvPr>
            <p:ph type="title"/>
          </p:nvPr>
        </p:nvSpPr>
        <p:spPr>
          <a:xfrm>
            <a:off x="3106785" y="3998553"/>
            <a:ext cx="12074400" cy="228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Cyber Log Accelerators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90"/>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CLX</a:t>
            </a:r>
            <a:endParaRPr/>
          </a:p>
        </p:txBody>
      </p:sp>
      <p:sp>
        <p:nvSpPr>
          <p:cNvPr id="1840" name="Google Shape;1840;p90"/>
          <p:cNvSpPr txBox="1"/>
          <p:nvPr>
            <p:ph idx="1" type="body"/>
          </p:nvPr>
        </p:nvSpPr>
        <p:spPr>
          <a:xfrm>
            <a:off x="861250" y="3505059"/>
            <a:ext cx="79611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Trebuchet MS"/>
              <a:buNone/>
            </a:pPr>
            <a:r>
              <a:rPr lang="en-US"/>
              <a:t>Built using RAPIDS and GPU-accelerated platforms</a:t>
            </a:r>
            <a:endParaRPr/>
          </a:p>
          <a:p>
            <a:pPr indent="0" lvl="0" marL="0" rtl="0" algn="l">
              <a:lnSpc>
                <a:spcPct val="90000"/>
              </a:lnSpc>
              <a:spcBef>
                <a:spcPts val="3000"/>
              </a:spcBef>
              <a:spcAft>
                <a:spcPts val="0"/>
              </a:spcAft>
              <a:buClr>
                <a:schemeClr val="dk1"/>
              </a:buClr>
              <a:buSzPts val="2400"/>
              <a:buFont typeface="Trebuchet MS"/>
              <a:buNone/>
            </a:pPr>
            <a:r>
              <a:rPr lang="en-US"/>
              <a:t>Targeted towards Senior SOC (Security Operations Center) Analysts, InfoSec Data Scientists, Threat Hunters, and Forensic Investigators</a:t>
            </a:r>
            <a:endParaRPr/>
          </a:p>
          <a:p>
            <a:pPr indent="0" lvl="0" marL="0" rtl="0" algn="l">
              <a:lnSpc>
                <a:spcPct val="90000"/>
              </a:lnSpc>
              <a:spcBef>
                <a:spcPts val="3000"/>
              </a:spcBef>
              <a:spcAft>
                <a:spcPts val="0"/>
              </a:spcAft>
              <a:buClr>
                <a:schemeClr val="dk1"/>
              </a:buClr>
              <a:buSzPts val="2400"/>
              <a:buFont typeface="Trebuchet MS"/>
              <a:buNone/>
            </a:pPr>
            <a:r>
              <a:rPr b="1" lang="en-US"/>
              <a:t>Notebooks</a:t>
            </a:r>
            <a:r>
              <a:rPr lang="en-US"/>
              <a:t> geared towards info sec and cybersecurity data scientists and data engineers</a:t>
            </a:r>
            <a:endParaRPr/>
          </a:p>
          <a:p>
            <a:pPr indent="0" lvl="0" marL="0" rtl="0" algn="l">
              <a:lnSpc>
                <a:spcPct val="90000"/>
              </a:lnSpc>
              <a:spcBef>
                <a:spcPts val="3000"/>
              </a:spcBef>
              <a:spcAft>
                <a:spcPts val="0"/>
              </a:spcAft>
              <a:buClr>
                <a:schemeClr val="dk1"/>
              </a:buClr>
              <a:buSzPts val="2400"/>
              <a:buFont typeface="Trebuchet MS"/>
              <a:buNone/>
            </a:pPr>
            <a:r>
              <a:rPr b="1" lang="en-US"/>
              <a:t>SIEM integrations </a:t>
            </a:r>
            <a:r>
              <a:rPr lang="en-US"/>
              <a:t>that enable easy data import/export and data access</a:t>
            </a:r>
            <a:endParaRPr/>
          </a:p>
          <a:p>
            <a:pPr indent="0" lvl="0" marL="0" rtl="0" algn="l">
              <a:lnSpc>
                <a:spcPct val="90000"/>
              </a:lnSpc>
              <a:spcBef>
                <a:spcPts val="3000"/>
              </a:spcBef>
              <a:spcAft>
                <a:spcPts val="0"/>
              </a:spcAft>
              <a:buClr>
                <a:schemeClr val="dk1"/>
              </a:buClr>
              <a:buSzPts val="2400"/>
              <a:buFont typeface="Trebuchet MS"/>
              <a:buNone/>
            </a:pPr>
            <a:r>
              <a:rPr lang="en-US">
                <a:latin typeface="Trebuchet MS"/>
                <a:ea typeface="Trebuchet MS"/>
                <a:cs typeface="Trebuchet MS"/>
                <a:sym typeface="Trebuchet MS"/>
              </a:rPr>
              <a:t>Workflow and I/O </a:t>
            </a:r>
            <a:r>
              <a:rPr b="1" lang="en-US">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endParaRPr/>
          </a:p>
          <a:p>
            <a:pPr indent="0" lvl="0" marL="0" rtl="0" algn="l">
              <a:lnSpc>
                <a:spcPct val="90000"/>
              </a:lnSpc>
              <a:spcBef>
                <a:spcPts val="3000"/>
              </a:spcBef>
              <a:spcAft>
                <a:spcPts val="0"/>
              </a:spcAft>
              <a:buClr>
                <a:schemeClr val="dk1"/>
              </a:buClr>
              <a:buSzPts val="2400"/>
              <a:buFont typeface="Trebuchet MS"/>
              <a:buNone/>
            </a:pPr>
            <a:r>
              <a:rPr lang="en-US"/>
              <a:t>Cyber-specific </a:t>
            </a:r>
            <a:r>
              <a:rPr b="1" lang="en-US"/>
              <a:t>primitives</a:t>
            </a:r>
            <a:r>
              <a:rPr lang="en-US"/>
              <a:t> that provide accelerated functions across cyber data types</a:t>
            </a:r>
            <a:endParaRPr/>
          </a:p>
        </p:txBody>
      </p:sp>
      <p:sp>
        <p:nvSpPr>
          <p:cNvPr id="1841" name="Google Shape;1841;p90"/>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Cyber Log Accelerators</a:t>
            </a:r>
            <a:endParaRPr/>
          </a:p>
        </p:txBody>
      </p:sp>
      <p:grpSp>
        <p:nvGrpSpPr>
          <p:cNvPr id="1842" name="Google Shape;1842;p90"/>
          <p:cNvGrpSpPr/>
          <p:nvPr/>
        </p:nvGrpSpPr>
        <p:grpSpPr>
          <a:xfrm>
            <a:off x="9151305" y="4465139"/>
            <a:ext cx="8306620" cy="3602442"/>
            <a:chOff x="5490674" y="2679029"/>
            <a:chExt cx="4983872" cy="2161422"/>
          </a:xfrm>
        </p:grpSpPr>
        <p:sp>
          <p:nvSpPr>
            <p:cNvPr id="1843" name="Google Shape;1843;p90"/>
            <p:cNvSpPr/>
            <p:nvPr/>
          </p:nvSpPr>
          <p:spPr>
            <a:xfrm>
              <a:off x="5490674" y="2679029"/>
              <a:ext cx="1405200" cy="1892100"/>
            </a:xfrm>
            <a:prstGeom prst="rect">
              <a:avLst/>
            </a:prstGeom>
            <a:solidFill>
              <a:srgbClr val="86868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2333">
                <a:solidFill>
                  <a:srgbClr val="4A4A4A"/>
                </a:solidFill>
                <a:latin typeface="Arial"/>
                <a:ea typeface="Arial"/>
                <a:cs typeface="Arial"/>
                <a:sym typeface="Arial"/>
              </a:endParaRPr>
            </a:p>
          </p:txBody>
        </p:sp>
        <p:sp>
          <p:nvSpPr>
            <p:cNvPr id="1844" name="Google Shape;1844;p90"/>
            <p:cNvSpPr/>
            <p:nvPr/>
          </p:nvSpPr>
          <p:spPr>
            <a:xfrm>
              <a:off x="7273246" y="2679030"/>
              <a:ext cx="3201300" cy="3234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845" name="Google Shape;1845;p90"/>
            <p:cNvSpPr/>
            <p:nvPr/>
          </p:nvSpPr>
          <p:spPr>
            <a:xfrm>
              <a:off x="7273246" y="3048586"/>
              <a:ext cx="3201300" cy="3234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846" name="Google Shape;1846;p90"/>
            <p:cNvSpPr/>
            <p:nvPr/>
          </p:nvSpPr>
          <p:spPr>
            <a:xfrm>
              <a:off x="7273246" y="3409887"/>
              <a:ext cx="3201300" cy="3234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847" name="Google Shape;1847;p90"/>
            <p:cNvSpPr/>
            <p:nvPr/>
          </p:nvSpPr>
          <p:spPr>
            <a:xfrm>
              <a:off x="7273246" y="3782440"/>
              <a:ext cx="1036500" cy="7887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848" name="Google Shape;1848;p90"/>
            <p:cNvSpPr/>
            <p:nvPr/>
          </p:nvSpPr>
          <p:spPr>
            <a:xfrm>
              <a:off x="9437996" y="3782440"/>
              <a:ext cx="1036500" cy="7887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849" name="Google Shape;1849;p90"/>
            <p:cNvSpPr/>
            <p:nvPr/>
          </p:nvSpPr>
          <p:spPr>
            <a:xfrm>
              <a:off x="8355620" y="3782440"/>
              <a:ext cx="1036500" cy="7887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grpSp>
          <p:nvGrpSpPr>
            <p:cNvPr id="1850" name="Google Shape;1850;p90"/>
            <p:cNvGrpSpPr/>
            <p:nvPr/>
          </p:nvGrpSpPr>
          <p:grpSpPr>
            <a:xfrm>
              <a:off x="6933021" y="2840705"/>
              <a:ext cx="311700" cy="1334974"/>
              <a:chOff x="6924056" y="2840705"/>
              <a:chExt cx="311700" cy="1334974"/>
            </a:xfrm>
          </p:grpSpPr>
          <p:cxnSp>
            <p:nvCxnSpPr>
              <p:cNvPr id="1851" name="Google Shape;1851;p90"/>
              <p:cNvCxnSpPr/>
              <p:nvPr/>
            </p:nvCxnSpPr>
            <p:spPr>
              <a:xfrm>
                <a:off x="6924056" y="2840705"/>
                <a:ext cx="311700" cy="0"/>
              </a:xfrm>
              <a:prstGeom prst="straightConnector1">
                <a:avLst/>
              </a:prstGeom>
              <a:noFill/>
              <a:ln cap="flat" cmpd="sng" w="28575">
                <a:solidFill>
                  <a:srgbClr val="B3B3B3"/>
                </a:solidFill>
                <a:prstDash val="solid"/>
                <a:round/>
                <a:headEnd len="med" w="med" type="triangle"/>
                <a:tailEnd len="sm" w="sm" type="none"/>
              </a:ln>
            </p:spPr>
          </p:cxnSp>
          <p:cxnSp>
            <p:nvCxnSpPr>
              <p:cNvPr id="1852" name="Google Shape;1852;p90"/>
              <p:cNvCxnSpPr/>
              <p:nvPr/>
            </p:nvCxnSpPr>
            <p:spPr>
              <a:xfrm>
                <a:off x="6924056" y="3210261"/>
                <a:ext cx="311700" cy="0"/>
              </a:xfrm>
              <a:prstGeom prst="straightConnector1">
                <a:avLst/>
              </a:prstGeom>
              <a:noFill/>
              <a:ln cap="flat" cmpd="sng" w="28575">
                <a:solidFill>
                  <a:srgbClr val="B3B3B3"/>
                </a:solidFill>
                <a:prstDash val="solid"/>
                <a:round/>
                <a:headEnd len="med" w="med" type="triangle"/>
                <a:tailEnd len="med" w="med" type="triangle"/>
              </a:ln>
            </p:spPr>
          </p:cxnSp>
          <p:cxnSp>
            <p:nvCxnSpPr>
              <p:cNvPr id="1853" name="Google Shape;1853;p90"/>
              <p:cNvCxnSpPr/>
              <p:nvPr/>
            </p:nvCxnSpPr>
            <p:spPr>
              <a:xfrm>
                <a:off x="6924056" y="3571561"/>
                <a:ext cx="311700" cy="0"/>
              </a:xfrm>
              <a:prstGeom prst="straightConnector1">
                <a:avLst/>
              </a:prstGeom>
              <a:noFill/>
              <a:ln cap="flat" cmpd="sng" w="28575">
                <a:solidFill>
                  <a:srgbClr val="B3B3B3"/>
                </a:solidFill>
                <a:prstDash val="solid"/>
                <a:round/>
                <a:headEnd len="med" w="med" type="triangle"/>
                <a:tailEnd len="med" w="med" type="triangle"/>
              </a:ln>
            </p:spPr>
          </p:cxnSp>
          <p:cxnSp>
            <p:nvCxnSpPr>
              <p:cNvPr id="1854" name="Google Shape;1854;p90"/>
              <p:cNvCxnSpPr/>
              <p:nvPr/>
            </p:nvCxnSpPr>
            <p:spPr>
              <a:xfrm>
                <a:off x="6924056" y="4175679"/>
                <a:ext cx="311700" cy="0"/>
              </a:xfrm>
              <a:prstGeom prst="straightConnector1">
                <a:avLst/>
              </a:prstGeom>
              <a:noFill/>
              <a:ln cap="flat" cmpd="sng" w="28575">
                <a:solidFill>
                  <a:srgbClr val="B3B3B3"/>
                </a:solidFill>
                <a:prstDash val="solid"/>
                <a:round/>
                <a:headEnd len="med" w="med" type="triangle"/>
                <a:tailEnd len="med" w="med" type="triangle"/>
              </a:ln>
            </p:spPr>
          </p:cxnSp>
        </p:grpSp>
        <p:pic>
          <p:nvPicPr>
            <p:cNvPr id="1855" name="Google Shape;1855;p90"/>
            <p:cNvPicPr preferRelativeResize="0"/>
            <p:nvPr/>
          </p:nvPicPr>
          <p:blipFill rotWithShape="1">
            <a:blip r:embed="rId3">
              <a:alphaModFix/>
            </a:blip>
            <a:srcRect b="0" l="0" r="0" t="0"/>
            <a:stretch/>
          </p:blipFill>
          <p:spPr>
            <a:xfrm>
              <a:off x="8316609" y="2750014"/>
              <a:ext cx="270308" cy="202632"/>
            </a:xfrm>
            <a:prstGeom prst="rect">
              <a:avLst/>
            </a:prstGeom>
            <a:noFill/>
            <a:ln>
              <a:noFill/>
            </a:ln>
          </p:spPr>
        </p:pic>
        <p:pic>
          <p:nvPicPr>
            <p:cNvPr id="1856" name="Google Shape;1856;p90"/>
            <p:cNvPicPr preferRelativeResize="0"/>
            <p:nvPr/>
          </p:nvPicPr>
          <p:blipFill rotWithShape="1">
            <a:blip r:embed="rId4">
              <a:alphaModFix/>
            </a:blip>
            <a:srcRect b="0" l="0" r="0" t="0"/>
            <a:stretch/>
          </p:blipFill>
          <p:spPr>
            <a:xfrm>
              <a:off x="9455153" y="2680104"/>
              <a:ext cx="352001" cy="319278"/>
            </a:xfrm>
            <a:prstGeom prst="rect">
              <a:avLst/>
            </a:prstGeom>
            <a:noFill/>
            <a:ln>
              <a:noFill/>
            </a:ln>
          </p:spPr>
        </p:pic>
        <p:pic>
          <p:nvPicPr>
            <p:cNvPr id="1857" name="Google Shape;1857;p90"/>
            <p:cNvPicPr preferRelativeResize="0"/>
            <p:nvPr/>
          </p:nvPicPr>
          <p:blipFill rotWithShape="1">
            <a:blip r:embed="rId5">
              <a:alphaModFix/>
            </a:blip>
            <a:srcRect b="0" l="0" r="0" t="0"/>
            <a:stretch/>
          </p:blipFill>
          <p:spPr>
            <a:xfrm>
              <a:off x="9138287" y="2719364"/>
              <a:ext cx="233281" cy="233281"/>
            </a:xfrm>
            <a:prstGeom prst="rect">
              <a:avLst/>
            </a:prstGeom>
            <a:noFill/>
            <a:ln>
              <a:noFill/>
            </a:ln>
          </p:spPr>
        </p:pic>
        <p:pic>
          <p:nvPicPr>
            <p:cNvPr id="1858" name="Google Shape;1858;p90"/>
            <p:cNvPicPr preferRelativeResize="0"/>
            <p:nvPr/>
          </p:nvPicPr>
          <p:blipFill rotWithShape="1">
            <a:blip r:embed="rId6">
              <a:alphaModFix/>
            </a:blip>
            <a:srcRect b="0" l="0" r="0" t="0"/>
            <a:stretch/>
          </p:blipFill>
          <p:spPr>
            <a:xfrm>
              <a:off x="8761264" y="2722496"/>
              <a:ext cx="233281" cy="233281"/>
            </a:xfrm>
            <a:prstGeom prst="rect">
              <a:avLst/>
            </a:prstGeom>
            <a:noFill/>
            <a:ln>
              <a:noFill/>
            </a:ln>
          </p:spPr>
        </p:pic>
        <p:sp>
          <p:nvSpPr>
            <p:cNvPr id="1859" name="Google Shape;1859;p90"/>
            <p:cNvSpPr txBox="1"/>
            <p:nvPr/>
          </p:nvSpPr>
          <p:spPr>
            <a:xfrm>
              <a:off x="7360710" y="2758672"/>
              <a:ext cx="653400" cy="19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860" name="Google Shape;1860;p90"/>
            <p:cNvSpPr txBox="1"/>
            <p:nvPr/>
          </p:nvSpPr>
          <p:spPr>
            <a:xfrm>
              <a:off x="7362713" y="3051583"/>
              <a:ext cx="936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861" name="Google Shape;1861;p90"/>
            <p:cNvPicPr preferRelativeResize="0"/>
            <p:nvPr/>
          </p:nvPicPr>
          <p:blipFill rotWithShape="1">
            <a:blip r:embed="rId7">
              <a:alphaModFix/>
            </a:blip>
            <a:srcRect b="0" l="0" r="0" t="0"/>
            <a:stretch/>
          </p:blipFill>
          <p:spPr>
            <a:xfrm>
              <a:off x="9335252" y="3035455"/>
              <a:ext cx="468051" cy="300704"/>
            </a:xfrm>
            <a:prstGeom prst="rect">
              <a:avLst/>
            </a:prstGeom>
            <a:noFill/>
            <a:ln>
              <a:noFill/>
            </a:ln>
          </p:spPr>
        </p:pic>
        <p:pic>
          <p:nvPicPr>
            <p:cNvPr id="1862" name="Google Shape;1862;p90"/>
            <p:cNvPicPr preferRelativeResize="0"/>
            <p:nvPr/>
          </p:nvPicPr>
          <p:blipFill rotWithShape="1">
            <a:blip r:embed="rId8">
              <a:alphaModFix/>
            </a:blip>
            <a:srcRect b="0" l="0" r="0" t="0"/>
            <a:stretch/>
          </p:blipFill>
          <p:spPr>
            <a:xfrm>
              <a:off x="8338970" y="3105044"/>
              <a:ext cx="396420" cy="207783"/>
            </a:xfrm>
            <a:prstGeom prst="rect">
              <a:avLst/>
            </a:prstGeom>
            <a:noFill/>
            <a:ln>
              <a:noFill/>
            </a:ln>
          </p:spPr>
        </p:pic>
        <p:pic>
          <p:nvPicPr>
            <p:cNvPr id="1863" name="Google Shape;1863;p90"/>
            <p:cNvPicPr preferRelativeResize="0"/>
            <p:nvPr/>
          </p:nvPicPr>
          <p:blipFill rotWithShape="1">
            <a:blip r:embed="rId9">
              <a:alphaModFix/>
            </a:blip>
            <a:srcRect b="0" l="0" r="0" t="0"/>
            <a:stretch/>
          </p:blipFill>
          <p:spPr>
            <a:xfrm>
              <a:off x="9101031" y="3077208"/>
              <a:ext cx="268491" cy="268491"/>
            </a:xfrm>
            <a:prstGeom prst="rect">
              <a:avLst/>
            </a:prstGeom>
            <a:noFill/>
            <a:ln>
              <a:noFill/>
            </a:ln>
          </p:spPr>
        </p:pic>
        <p:pic>
          <p:nvPicPr>
            <p:cNvPr id="1864" name="Google Shape;1864;p90"/>
            <p:cNvPicPr preferRelativeResize="0"/>
            <p:nvPr/>
          </p:nvPicPr>
          <p:blipFill rotWithShape="1">
            <a:blip r:embed="rId10">
              <a:alphaModFix/>
            </a:blip>
            <a:srcRect b="0" l="0" r="0" t="0"/>
            <a:stretch/>
          </p:blipFill>
          <p:spPr>
            <a:xfrm>
              <a:off x="8774715" y="3083739"/>
              <a:ext cx="268491" cy="268491"/>
            </a:xfrm>
            <a:prstGeom prst="rect">
              <a:avLst/>
            </a:prstGeom>
            <a:noFill/>
            <a:ln>
              <a:noFill/>
            </a:ln>
          </p:spPr>
        </p:pic>
        <p:pic>
          <p:nvPicPr>
            <p:cNvPr id="1865" name="Google Shape;1865;p90"/>
            <p:cNvPicPr preferRelativeResize="0"/>
            <p:nvPr/>
          </p:nvPicPr>
          <p:blipFill rotWithShape="1">
            <a:blip r:embed="rId11">
              <a:alphaModFix/>
            </a:blip>
            <a:srcRect b="0" l="0" r="0" t="0"/>
            <a:stretch/>
          </p:blipFill>
          <p:spPr>
            <a:xfrm>
              <a:off x="9791045" y="3141219"/>
              <a:ext cx="492959" cy="168592"/>
            </a:xfrm>
            <a:prstGeom prst="rect">
              <a:avLst/>
            </a:prstGeom>
            <a:noFill/>
            <a:ln>
              <a:noFill/>
            </a:ln>
          </p:spPr>
        </p:pic>
        <p:pic>
          <p:nvPicPr>
            <p:cNvPr id="1866" name="Google Shape;1866;p90"/>
            <p:cNvPicPr preferRelativeResize="0"/>
            <p:nvPr/>
          </p:nvPicPr>
          <p:blipFill rotWithShape="1">
            <a:blip r:embed="rId12">
              <a:alphaModFix/>
            </a:blip>
            <a:srcRect b="0" l="0" r="0" t="0"/>
            <a:stretch/>
          </p:blipFill>
          <p:spPr>
            <a:xfrm>
              <a:off x="8101473" y="3410323"/>
              <a:ext cx="591886" cy="295943"/>
            </a:xfrm>
            <a:prstGeom prst="rect">
              <a:avLst/>
            </a:prstGeom>
            <a:noFill/>
            <a:ln>
              <a:noFill/>
            </a:ln>
          </p:spPr>
        </p:pic>
        <p:pic>
          <p:nvPicPr>
            <p:cNvPr id="1867" name="Google Shape;1867;p90"/>
            <p:cNvPicPr preferRelativeResize="0"/>
            <p:nvPr/>
          </p:nvPicPr>
          <p:blipFill rotWithShape="1">
            <a:blip r:embed="rId13">
              <a:alphaModFix/>
            </a:blip>
            <a:srcRect b="0" l="0" r="0" t="0"/>
            <a:stretch/>
          </p:blipFill>
          <p:spPr>
            <a:xfrm>
              <a:off x="9589551" y="3499195"/>
              <a:ext cx="838716" cy="194821"/>
            </a:xfrm>
            <a:prstGeom prst="rect">
              <a:avLst/>
            </a:prstGeom>
            <a:noFill/>
            <a:ln>
              <a:noFill/>
            </a:ln>
          </p:spPr>
        </p:pic>
        <p:pic>
          <p:nvPicPr>
            <p:cNvPr id="1868" name="Google Shape;1868;p90"/>
            <p:cNvPicPr preferRelativeResize="0"/>
            <p:nvPr/>
          </p:nvPicPr>
          <p:blipFill rotWithShape="1">
            <a:blip r:embed="rId14">
              <a:alphaModFix/>
            </a:blip>
            <a:srcRect b="0" l="0" r="0" t="0"/>
            <a:stretch/>
          </p:blipFill>
          <p:spPr>
            <a:xfrm>
              <a:off x="7471585" y="3501986"/>
              <a:ext cx="387335" cy="137405"/>
            </a:xfrm>
            <a:prstGeom prst="rect">
              <a:avLst/>
            </a:prstGeom>
            <a:noFill/>
            <a:ln>
              <a:noFill/>
            </a:ln>
          </p:spPr>
        </p:pic>
        <p:pic>
          <p:nvPicPr>
            <p:cNvPr descr="Image result for splunk logo" id="1869" name="Google Shape;1869;p90"/>
            <p:cNvPicPr preferRelativeResize="0"/>
            <p:nvPr/>
          </p:nvPicPr>
          <p:blipFill rotWithShape="1">
            <a:blip r:embed="rId15">
              <a:alphaModFix/>
            </a:blip>
            <a:srcRect b="0" l="0" r="0" t="0"/>
            <a:stretch/>
          </p:blipFill>
          <p:spPr>
            <a:xfrm>
              <a:off x="8895948" y="3518219"/>
              <a:ext cx="542969" cy="164252"/>
            </a:xfrm>
            <a:prstGeom prst="rect">
              <a:avLst/>
            </a:prstGeom>
            <a:noFill/>
            <a:ln>
              <a:noFill/>
            </a:ln>
          </p:spPr>
        </p:pic>
        <p:pic>
          <p:nvPicPr>
            <p:cNvPr id="1870" name="Google Shape;1870;p90"/>
            <p:cNvPicPr preferRelativeResize="0"/>
            <p:nvPr/>
          </p:nvPicPr>
          <p:blipFill rotWithShape="1">
            <a:blip r:embed="rId16">
              <a:alphaModFix/>
            </a:blip>
            <a:srcRect b="0" l="0" r="0" t="0"/>
            <a:stretch/>
          </p:blipFill>
          <p:spPr>
            <a:xfrm>
              <a:off x="7661270" y="3908844"/>
              <a:ext cx="325491" cy="325490"/>
            </a:xfrm>
            <a:prstGeom prst="rect">
              <a:avLst/>
            </a:prstGeom>
            <a:noFill/>
            <a:ln>
              <a:noFill/>
            </a:ln>
          </p:spPr>
        </p:pic>
        <p:sp>
          <p:nvSpPr>
            <p:cNvPr id="1871" name="Google Shape;1871;p90"/>
            <p:cNvSpPr txBox="1"/>
            <p:nvPr/>
          </p:nvSpPr>
          <p:spPr>
            <a:xfrm>
              <a:off x="7451576" y="4268570"/>
              <a:ext cx="736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872" name="Google Shape;1872;p90"/>
            <p:cNvPicPr preferRelativeResize="0"/>
            <p:nvPr/>
          </p:nvPicPr>
          <p:blipFill rotWithShape="1">
            <a:blip r:embed="rId17">
              <a:alphaModFix/>
            </a:blip>
            <a:srcRect b="0" l="0" r="0" t="0"/>
            <a:stretch/>
          </p:blipFill>
          <p:spPr>
            <a:xfrm>
              <a:off x="9744083" y="3944776"/>
              <a:ext cx="424282" cy="247870"/>
            </a:xfrm>
            <a:prstGeom prst="rect">
              <a:avLst/>
            </a:prstGeom>
            <a:noFill/>
            <a:ln>
              <a:noFill/>
            </a:ln>
          </p:spPr>
        </p:pic>
        <p:sp>
          <p:nvSpPr>
            <p:cNvPr id="1873" name="Google Shape;1873;p90"/>
            <p:cNvSpPr txBox="1"/>
            <p:nvPr/>
          </p:nvSpPr>
          <p:spPr>
            <a:xfrm>
              <a:off x="9437995" y="4258936"/>
              <a:ext cx="10365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874" name="Google Shape;1874;p90"/>
            <p:cNvPicPr preferRelativeResize="0"/>
            <p:nvPr/>
          </p:nvPicPr>
          <p:blipFill rotWithShape="1">
            <a:blip r:embed="rId18">
              <a:alphaModFix/>
            </a:blip>
            <a:srcRect b="0" l="0" r="0" t="0"/>
            <a:stretch/>
          </p:blipFill>
          <p:spPr>
            <a:xfrm>
              <a:off x="8530348" y="3793145"/>
              <a:ext cx="685546" cy="338086"/>
            </a:xfrm>
            <a:prstGeom prst="rect">
              <a:avLst/>
            </a:prstGeom>
            <a:noFill/>
            <a:ln>
              <a:noFill/>
            </a:ln>
          </p:spPr>
        </p:pic>
        <p:pic>
          <p:nvPicPr>
            <p:cNvPr id="1875" name="Google Shape;1875;p90"/>
            <p:cNvPicPr preferRelativeResize="0"/>
            <p:nvPr/>
          </p:nvPicPr>
          <p:blipFill rotWithShape="1">
            <a:blip r:embed="rId19">
              <a:alphaModFix/>
            </a:blip>
            <a:srcRect b="0" l="0" r="0" t="0"/>
            <a:stretch/>
          </p:blipFill>
          <p:spPr>
            <a:xfrm>
              <a:off x="8596344" y="4333599"/>
              <a:ext cx="517858" cy="155358"/>
            </a:xfrm>
            <a:prstGeom prst="rect">
              <a:avLst/>
            </a:prstGeom>
            <a:noFill/>
            <a:ln>
              <a:noFill/>
            </a:ln>
          </p:spPr>
        </p:pic>
        <p:pic>
          <p:nvPicPr>
            <p:cNvPr id="1876" name="Google Shape;1876;p90"/>
            <p:cNvPicPr preferRelativeResize="0"/>
            <p:nvPr/>
          </p:nvPicPr>
          <p:blipFill rotWithShape="1">
            <a:blip r:embed="rId20">
              <a:alphaModFix/>
            </a:blip>
            <a:srcRect b="0" l="0" r="0" t="0"/>
            <a:stretch/>
          </p:blipFill>
          <p:spPr>
            <a:xfrm>
              <a:off x="8785902" y="4085637"/>
              <a:ext cx="175892" cy="184384"/>
            </a:xfrm>
            <a:prstGeom prst="rect">
              <a:avLst/>
            </a:prstGeom>
            <a:noFill/>
            <a:ln>
              <a:noFill/>
            </a:ln>
          </p:spPr>
        </p:pic>
        <p:grpSp>
          <p:nvGrpSpPr>
            <p:cNvPr id="1877" name="Google Shape;1877;p90"/>
            <p:cNvGrpSpPr/>
            <p:nvPr/>
          </p:nvGrpSpPr>
          <p:grpSpPr>
            <a:xfrm>
              <a:off x="6300117" y="4584529"/>
              <a:ext cx="2590615" cy="168704"/>
              <a:chOff x="1906772" y="5658705"/>
              <a:chExt cx="4974300" cy="145409"/>
            </a:xfrm>
          </p:grpSpPr>
          <p:cxnSp>
            <p:nvCxnSpPr>
              <p:cNvPr id="1878" name="Google Shape;1878;p90"/>
              <p:cNvCxnSpPr/>
              <p:nvPr/>
            </p:nvCxnSpPr>
            <p:spPr>
              <a:xfrm>
                <a:off x="1906772" y="5804114"/>
                <a:ext cx="4974300" cy="0"/>
              </a:xfrm>
              <a:prstGeom prst="straightConnector1">
                <a:avLst/>
              </a:prstGeom>
              <a:noFill/>
              <a:ln cap="flat" cmpd="sng" w="28575">
                <a:solidFill>
                  <a:srgbClr val="B3B3B3"/>
                </a:solidFill>
                <a:prstDash val="solid"/>
                <a:round/>
                <a:headEnd len="sm" w="sm" type="none"/>
                <a:tailEnd len="sm" w="sm" type="none"/>
              </a:ln>
            </p:spPr>
          </p:cxnSp>
          <p:cxnSp>
            <p:nvCxnSpPr>
              <p:cNvPr id="1879" name="Google Shape;1879;p90"/>
              <p:cNvCxnSpPr/>
              <p:nvPr/>
            </p:nvCxnSpPr>
            <p:spPr>
              <a:xfrm rot="10800000">
                <a:off x="1918825" y="5658705"/>
                <a:ext cx="0" cy="137100"/>
              </a:xfrm>
              <a:prstGeom prst="straightConnector1">
                <a:avLst/>
              </a:prstGeom>
              <a:noFill/>
              <a:ln cap="flat" cmpd="sng" w="28575">
                <a:solidFill>
                  <a:srgbClr val="B3B3B3"/>
                </a:solidFill>
                <a:prstDash val="solid"/>
                <a:round/>
                <a:headEnd len="sm" w="sm" type="none"/>
                <a:tailEnd len="med" w="med" type="triangle"/>
              </a:ln>
            </p:spPr>
          </p:cxnSp>
          <p:cxnSp>
            <p:nvCxnSpPr>
              <p:cNvPr id="1880" name="Google Shape;1880;p90"/>
              <p:cNvCxnSpPr/>
              <p:nvPr/>
            </p:nvCxnSpPr>
            <p:spPr>
              <a:xfrm rot="10800000">
                <a:off x="6866511" y="5658705"/>
                <a:ext cx="0" cy="137100"/>
              </a:xfrm>
              <a:prstGeom prst="straightConnector1">
                <a:avLst/>
              </a:prstGeom>
              <a:noFill/>
              <a:ln cap="flat" cmpd="sng" w="28575">
                <a:solidFill>
                  <a:srgbClr val="B3B3B3"/>
                </a:solidFill>
                <a:prstDash val="solid"/>
                <a:round/>
                <a:headEnd len="sm" w="sm" type="none"/>
                <a:tailEnd len="med" w="med" type="triangle"/>
              </a:ln>
            </p:spPr>
          </p:cxnSp>
        </p:grpSp>
        <p:grpSp>
          <p:nvGrpSpPr>
            <p:cNvPr id="1881" name="Google Shape;1881;p90"/>
            <p:cNvGrpSpPr/>
            <p:nvPr/>
          </p:nvGrpSpPr>
          <p:grpSpPr>
            <a:xfrm>
              <a:off x="6114719" y="4584523"/>
              <a:ext cx="3838605" cy="255928"/>
              <a:chOff x="1720352" y="5658670"/>
              <a:chExt cx="7031700" cy="295563"/>
            </a:xfrm>
          </p:grpSpPr>
          <p:cxnSp>
            <p:nvCxnSpPr>
              <p:cNvPr id="1882" name="Google Shape;1882;p90"/>
              <p:cNvCxnSpPr/>
              <p:nvPr/>
            </p:nvCxnSpPr>
            <p:spPr>
              <a:xfrm rot="10800000">
                <a:off x="1734528" y="5658733"/>
                <a:ext cx="0" cy="295500"/>
              </a:xfrm>
              <a:prstGeom prst="straightConnector1">
                <a:avLst/>
              </a:prstGeom>
              <a:noFill/>
              <a:ln cap="flat" cmpd="sng" w="28575">
                <a:solidFill>
                  <a:srgbClr val="B3B3B3"/>
                </a:solidFill>
                <a:prstDash val="solid"/>
                <a:round/>
                <a:headEnd len="sm" w="sm" type="none"/>
                <a:tailEnd len="med" w="med" type="triangle"/>
              </a:ln>
            </p:spPr>
          </p:cxnSp>
          <p:cxnSp>
            <p:nvCxnSpPr>
              <p:cNvPr id="1883" name="Google Shape;1883;p90"/>
              <p:cNvCxnSpPr/>
              <p:nvPr/>
            </p:nvCxnSpPr>
            <p:spPr>
              <a:xfrm>
                <a:off x="1720352" y="5952970"/>
                <a:ext cx="7031700" cy="0"/>
              </a:xfrm>
              <a:prstGeom prst="straightConnector1">
                <a:avLst/>
              </a:prstGeom>
              <a:noFill/>
              <a:ln cap="flat" cmpd="sng" w="28575">
                <a:solidFill>
                  <a:srgbClr val="B3B3B3"/>
                </a:solidFill>
                <a:prstDash val="solid"/>
                <a:round/>
                <a:headEnd len="sm" w="sm" type="none"/>
                <a:tailEnd len="sm" w="sm" type="none"/>
              </a:ln>
            </p:spPr>
          </p:cxnSp>
          <p:cxnSp>
            <p:nvCxnSpPr>
              <p:cNvPr id="1884" name="Google Shape;1884;p90"/>
              <p:cNvCxnSpPr/>
              <p:nvPr/>
            </p:nvCxnSpPr>
            <p:spPr>
              <a:xfrm rot="10800000">
                <a:off x="8752021" y="5658670"/>
                <a:ext cx="0" cy="294300"/>
              </a:xfrm>
              <a:prstGeom prst="straightConnector1">
                <a:avLst/>
              </a:prstGeom>
              <a:noFill/>
              <a:ln cap="flat" cmpd="sng" w="28575">
                <a:solidFill>
                  <a:srgbClr val="B3B3B3"/>
                </a:solidFill>
                <a:prstDash val="solid"/>
                <a:round/>
                <a:headEnd len="sm" w="sm" type="none"/>
                <a:tailEnd len="sm" w="sm" type="none"/>
              </a:ln>
            </p:spPr>
          </p:cxnSp>
        </p:grpSp>
        <p:sp>
          <p:nvSpPr>
            <p:cNvPr id="1885" name="Google Shape;1885;p90"/>
            <p:cNvSpPr/>
            <p:nvPr/>
          </p:nvSpPr>
          <p:spPr>
            <a:xfrm>
              <a:off x="5550149" y="3207289"/>
              <a:ext cx="1261500" cy="1292700"/>
            </a:xfrm>
            <a:prstGeom prst="rect">
              <a:avLst/>
            </a:prstGeom>
            <a:no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grpSp>
          <p:nvGrpSpPr>
            <p:cNvPr id="1886" name="Google Shape;1886;p90"/>
            <p:cNvGrpSpPr/>
            <p:nvPr/>
          </p:nvGrpSpPr>
          <p:grpSpPr>
            <a:xfrm>
              <a:off x="5597395" y="2797993"/>
              <a:ext cx="1191900" cy="1607989"/>
              <a:chOff x="5555802" y="2797993"/>
              <a:chExt cx="1191900" cy="1607989"/>
            </a:xfrm>
          </p:grpSpPr>
          <p:pic>
            <p:nvPicPr>
              <p:cNvPr descr="A close up of a logo&#10;&#10;Description automatically generated" id="1887" name="Google Shape;1887;p90"/>
              <p:cNvPicPr preferRelativeResize="0"/>
              <p:nvPr/>
            </p:nvPicPr>
            <p:blipFill rotWithShape="1">
              <a:blip r:embed="rId21">
                <a:alphaModFix/>
              </a:blip>
              <a:srcRect b="0" l="0" r="0" t="0"/>
              <a:stretch/>
            </p:blipFill>
            <p:spPr>
              <a:xfrm>
                <a:off x="5613262" y="3401611"/>
                <a:ext cx="1119633" cy="248082"/>
              </a:xfrm>
              <a:prstGeom prst="rect">
                <a:avLst/>
              </a:prstGeom>
              <a:noFill/>
              <a:ln>
                <a:noFill/>
              </a:ln>
            </p:spPr>
          </p:pic>
          <p:pic>
            <p:nvPicPr>
              <p:cNvPr id="1888" name="Google Shape;1888;p90"/>
              <p:cNvPicPr preferRelativeResize="0"/>
              <p:nvPr/>
            </p:nvPicPr>
            <p:blipFill rotWithShape="1">
              <a:blip r:embed="rId22">
                <a:alphaModFix/>
              </a:blip>
              <a:srcRect b="0" l="0" r="0" t="0"/>
              <a:stretch/>
            </p:blipFill>
            <p:spPr>
              <a:xfrm>
                <a:off x="5732475" y="3785596"/>
                <a:ext cx="881208" cy="277874"/>
              </a:xfrm>
              <a:prstGeom prst="rect">
                <a:avLst/>
              </a:prstGeom>
              <a:noFill/>
              <a:ln>
                <a:noFill/>
              </a:ln>
            </p:spPr>
          </p:pic>
          <p:sp>
            <p:nvSpPr>
              <p:cNvPr id="1889" name="Google Shape;1889;p90"/>
              <p:cNvSpPr txBox="1"/>
              <p:nvPr/>
            </p:nvSpPr>
            <p:spPr>
              <a:xfrm>
                <a:off x="5555802" y="4212182"/>
                <a:ext cx="1191900" cy="19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890" name="Google Shape;1890;p90"/>
              <p:cNvPicPr preferRelativeResize="0"/>
              <p:nvPr/>
            </p:nvPicPr>
            <p:blipFill rotWithShape="1">
              <a:blip r:embed="rId23">
                <a:alphaModFix/>
              </a:blip>
              <a:srcRect b="0" l="0" r="0" t="0"/>
              <a:stretch/>
            </p:blipFill>
            <p:spPr>
              <a:xfrm>
                <a:off x="5869098" y="2797993"/>
                <a:ext cx="569333" cy="348571"/>
              </a:xfrm>
              <a:prstGeom prst="rect">
                <a:avLst/>
              </a:prstGeom>
              <a:noFill/>
              <a:ln>
                <a:noFill/>
              </a:ln>
            </p:spPr>
          </p:pic>
        </p:gr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91"/>
          <p:cNvSpPr/>
          <p:nvPr/>
        </p:nvSpPr>
        <p:spPr>
          <a:xfrm>
            <a:off x="1651705" y="8198982"/>
            <a:ext cx="8410500" cy="860400"/>
          </a:xfrm>
          <a:prstGeom prst="rect">
            <a:avLst/>
          </a:prstGeom>
          <a:solidFill>
            <a:schemeClr val="accent4"/>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896" name="Google Shape;1896;p91"/>
          <p:cNvSpPr/>
          <p:nvPr/>
        </p:nvSpPr>
        <p:spPr>
          <a:xfrm>
            <a:off x="1651542" y="3940058"/>
            <a:ext cx="8410500" cy="860400"/>
          </a:xfrm>
          <a:prstGeom prst="rect">
            <a:avLst/>
          </a:prstGeom>
          <a:solidFill>
            <a:srgbClr val="21A1B2"/>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Python</a:t>
            </a:r>
            <a:endParaRPr b="0" i="0" sz="3000" u="none" cap="none" strike="noStrike">
              <a:solidFill>
                <a:srgbClr val="FFFFFF"/>
              </a:solidFill>
              <a:latin typeface="Trebuchet MS"/>
              <a:ea typeface="Trebuchet MS"/>
              <a:cs typeface="Trebuchet MS"/>
              <a:sym typeface="Trebuchet MS"/>
            </a:endParaRPr>
          </a:p>
        </p:txBody>
      </p:sp>
      <p:sp>
        <p:nvSpPr>
          <p:cNvPr id="1897" name="Google Shape;1897;p91"/>
          <p:cNvSpPr/>
          <p:nvPr/>
        </p:nvSpPr>
        <p:spPr>
          <a:xfrm>
            <a:off x="1651542" y="5004790"/>
            <a:ext cx="8410500" cy="860400"/>
          </a:xfrm>
          <a:prstGeom prst="rect">
            <a:avLst/>
          </a:prstGeom>
          <a:solidFill>
            <a:schemeClr val="lt2"/>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Cython</a:t>
            </a:r>
            <a:endParaRPr b="0" i="0" sz="3000" u="none" cap="none" strike="noStrike">
              <a:solidFill>
                <a:srgbClr val="FFFFFF"/>
              </a:solidFill>
              <a:latin typeface="Trebuchet MS"/>
              <a:ea typeface="Trebuchet MS"/>
              <a:cs typeface="Trebuchet MS"/>
              <a:sym typeface="Trebuchet MS"/>
            </a:endParaRPr>
          </a:p>
        </p:txBody>
      </p:sp>
      <p:grpSp>
        <p:nvGrpSpPr>
          <p:cNvPr id="1898" name="Google Shape;1898;p91"/>
          <p:cNvGrpSpPr/>
          <p:nvPr/>
        </p:nvGrpSpPr>
        <p:grpSpPr>
          <a:xfrm>
            <a:off x="1651542" y="6069500"/>
            <a:ext cx="8410983" cy="1925150"/>
            <a:chOff x="1651542" y="6069500"/>
            <a:chExt cx="8410983" cy="1925150"/>
          </a:xfrm>
        </p:grpSpPr>
        <p:sp>
          <p:nvSpPr>
            <p:cNvPr id="1899" name="Google Shape;1899;p91"/>
            <p:cNvSpPr/>
            <p:nvPr/>
          </p:nvSpPr>
          <p:spPr>
            <a:xfrm>
              <a:off x="1651542" y="7134250"/>
              <a:ext cx="8410500" cy="860400"/>
            </a:xfrm>
            <a:prstGeom prst="rect">
              <a:avLst/>
            </a:prstGeom>
            <a:solidFill>
              <a:srgbClr val="8B8B8B"/>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900" name="Google Shape;1900;p91"/>
            <p:cNvSpPr/>
            <p:nvPr/>
          </p:nvSpPr>
          <p:spPr>
            <a:xfrm>
              <a:off x="7367925" y="6069500"/>
              <a:ext cx="2694600" cy="1182900"/>
            </a:xfrm>
            <a:prstGeom prst="rect">
              <a:avLst/>
            </a:prstGeom>
            <a:solidFill>
              <a:srgbClr val="8B8B8B"/>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t/>
              </a:r>
              <a:endParaRPr sz="3000">
                <a:solidFill>
                  <a:schemeClr val="lt1"/>
                </a:solidFill>
                <a:latin typeface="Arial"/>
                <a:ea typeface="Arial"/>
                <a:cs typeface="Arial"/>
                <a:sym typeface="Arial"/>
              </a:endParaRPr>
            </a:p>
          </p:txBody>
        </p:sp>
      </p:grpSp>
      <p:sp>
        <p:nvSpPr>
          <p:cNvPr id="1901" name="Google Shape;1901;p91"/>
          <p:cNvSpPr/>
          <p:nvPr/>
        </p:nvSpPr>
        <p:spPr>
          <a:xfrm>
            <a:off x="1651540" y="2875328"/>
            <a:ext cx="8410500" cy="860400"/>
          </a:xfrm>
          <a:prstGeom prst="rect">
            <a:avLst/>
          </a:prstGeom>
          <a:solidFill>
            <a:schemeClr val="accent1"/>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CLX Applications / Use Cases</a:t>
            </a:r>
            <a:endParaRPr b="0" i="0" sz="3000" u="none" cap="none" strike="noStrike">
              <a:solidFill>
                <a:srgbClr val="FFFFFF"/>
              </a:solidFill>
              <a:latin typeface="Trebuchet MS"/>
              <a:ea typeface="Trebuchet MS"/>
              <a:cs typeface="Trebuchet MS"/>
              <a:sym typeface="Trebuchet MS"/>
            </a:endParaRPr>
          </a:p>
        </p:txBody>
      </p:sp>
      <p:grpSp>
        <p:nvGrpSpPr>
          <p:cNvPr id="1902" name="Google Shape;1902;p91"/>
          <p:cNvGrpSpPr/>
          <p:nvPr/>
        </p:nvGrpSpPr>
        <p:grpSpPr>
          <a:xfrm>
            <a:off x="1651550" y="6069500"/>
            <a:ext cx="5552775" cy="860412"/>
            <a:chOff x="1651550" y="6069500"/>
            <a:chExt cx="5552775" cy="860412"/>
          </a:xfrm>
        </p:grpSpPr>
        <p:sp>
          <p:nvSpPr>
            <p:cNvPr id="1903" name="Google Shape;1903;p91"/>
            <p:cNvSpPr/>
            <p:nvPr/>
          </p:nvSpPr>
          <p:spPr>
            <a:xfrm>
              <a:off x="1651550" y="6069512"/>
              <a:ext cx="2694600" cy="860400"/>
            </a:xfrm>
            <a:prstGeom prst="rect">
              <a:avLst/>
            </a:prstGeom>
            <a:solidFill>
              <a:srgbClr val="A764F9"/>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904" name="Google Shape;1904;p91"/>
            <p:cNvSpPr/>
            <p:nvPr/>
          </p:nvSpPr>
          <p:spPr>
            <a:xfrm>
              <a:off x="4509725" y="6069500"/>
              <a:ext cx="2694600" cy="860400"/>
            </a:xfrm>
            <a:prstGeom prst="rect">
              <a:avLst/>
            </a:prstGeom>
            <a:solidFill>
              <a:srgbClr val="A764F9"/>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905" name="Google Shape;1905;p91"/>
          <p:cNvSpPr/>
          <p:nvPr/>
        </p:nvSpPr>
        <p:spPr>
          <a:xfrm>
            <a:off x="12556719" y="2875797"/>
            <a:ext cx="4079400" cy="2562900"/>
          </a:xfrm>
          <a:prstGeom prst="rect">
            <a:avLst/>
          </a:prstGeom>
          <a:solidFill>
            <a:schemeClr val="accent5"/>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4D4D4D"/>
                </a:solidFill>
                <a:latin typeface="Trebuchet MS"/>
                <a:ea typeface="Trebuchet MS"/>
                <a:cs typeface="Trebuchet MS"/>
                <a:sym typeface="Trebuchet MS"/>
              </a:rPr>
              <a:t>Security Products </a:t>
            </a:r>
            <a:endParaRPr b="0" i="0" sz="3000" u="none" cap="none" strike="noStrike">
              <a:solidFill>
                <a:srgbClr val="4D4D4D"/>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4D4D4D"/>
                </a:solidFill>
                <a:latin typeface="Trebuchet MS"/>
                <a:ea typeface="Trebuchet MS"/>
                <a:cs typeface="Trebuchet MS"/>
                <a:sym typeface="Trebuchet MS"/>
              </a:rPr>
              <a:t>and SIEMs</a:t>
            </a:r>
            <a:endParaRPr b="0" i="0" sz="3000" u="none" cap="none" strike="noStrike">
              <a:solidFill>
                <a:srgbClr val="4D4D4D"/>
              </a:solidFill>
              <a:latin typeface="Trebuchet MS"/>
              <a:ea typeface="Trebuchet MS"/>
              <a:cs typeface="Trebuchet MS"/>
              <a:sym typeface="Trebuchet MS"/>
            </a:endParaRPr>
          </a:p>
        </p:txBody>
      </p:sp>
      <p:sp>
        <p:nvSpPr>
          <p:cNvPr id="1906" name="Google Shape;1906;p91"/>
          <p:cNvSpPr txBox="1"/>
          <p:nvPr>
            <p:ph type="title"/>
          </p:nvPr>
        </p:nvSpPr>
        <p:spPr>
          <a:xfrm>
            <a:off x="830580" y="1229044"/>
            <a:ext cx="16626900" cy="98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CLX Technology Stack</a:t>
            </a:r>
            <a:endParaRPr/>
          </a:p>
        </p:txBody>
      </p:sp>
      <p:cxnSp>
        <p:nvCxnSpPr>
          <p:cNvPr id="1907" name="Google Shape;1907;p91"/>
          <p:cNvCxnSpPr/>
          <p:nvPr/>
        </p:nvCxnSpPr>
        <p:spPr>
          <a:xfrm>
            <a:off x="10233148" y="3305518"/>
            <a:ext cx="2152500" cy="0"/>
          </a:xfrm>
          <a:prstGeom prst="straightConnector1">
            <a:avLst/>
          </a:prstGeom>
          <a:noFill/>
          <a:ln cap="flat" cmpd="sng" w="31750">
            <a:solidFill>
              <a:srgbClr val="868686"/>
            </a:solidFill>
            <a:prstDash val="solid"/>
            <a:round/>
            <a:headEnd len="med" w="med" type="triangle"/>
            <a:tailEnd len="med" w="med" type="triangle"/>
          </a:ln>
        </p:spPr>
      </p:cxnSp>
      <p:cxnSp>
        <p:nvCxnSpPr>
          <p:cNvPr id="1908" name="Google Shape;1908;p91"/>
          <p:cNvCxnSpPr/>
          <p:nvPr/>
        </p:nvCxnSpPr>
        <p:spPr>
          <a:xfrm>
            <a:off x="10233136" y="4370243"/>
            <a:ext cx="2152500" cy="0"/>
          </a:xfrm>
          <a:prstGeom prst="straightConnector1">
            <a:avLst/>
          </a:prstGeom>
          <a:noFill/>
          <a:ln cap="flat" cmpd="sng" w="31750">
            <a:solidFill>
              <a:srgbClr val="868686"/>
            </a:solidFill>
            <a:prstDash val="solid"/>
            <a:round/>
            <a:headEnd len="med" w="med" type="triangl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2" name="Shape 1912"/>
        <p:cNvGrpSpPr/>
        <p:nvPr/>
      </p:nvGrpSpPr>
      <p:grpSpPr>
        <a:xfrm>
          <a:off x="0" y="0"/>
          <a:ext cx="0" cy="0"/>
          <a:chOff x="0" y="0"/>
          <a:chExt cx="0" cy="0"/>
        </a:xfrm>
      </p:grpSpPr>
      <p:sp>
        <p:nvSpPr>
          <p:cNvPr id="1913" name="Google Shape;1913;p92"/>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914" name="Google Shape;1914;p92"/>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915" name="Google Shape;1915;p92"/>
          <p:cNvGraphicFramePr/>
          <p:nvPr/>
        </p:nvGraphicFramePr>
        <p:xfrm>
          <a:off x="838227" y="2919412"/>
          <a:ext cx="3000000" cy="3000000"/>
        </p:xfrm>
        <a:graphic>
          <a:graphicData uri="http://schemas.openxmlformats.org/drawingml/2006/table">
            <a:tbl>
              <a:tblPr>
                <a:noFill/>
                <a:tableStyleId>{1BE97018-9574-410E-BB69-34C3647AE75A}</a:tableStyleId>
              </a:tblPr>
              <a:tblGrid>
                <a:gridCol w="3314725"/>
                <a:gridCol w="2190275"/>
                <a:gridCol w="2471000"/>
                <a:gridCol w="2471000"/>
              </a:tblGrid>
              <a:tr h="458475">
                <a:tc>
                  <a:txBody>
                    <a:bodyPr/>
                    <a:lstStyle/>
                    <a:p>
                      <a:pPr indent="0" lvl="0" marL="0" marR="0" rtl="0" algn="ctr">
                        <a:lnSpc>
                          <a:spcPct val="100000"/>
                        </a:lnSpc>
                        <a:spcBef>
                          <a:spcPts val="0"/>
                        </a:spcBef>
                        <a:spcAft>
                          <a:spcPts val="0"/>
                        </a:spcAft>
                        <a:buClr>
                          <a:srgbClr val="000000"/>
                        </a:buClr>
                        <a:buSzPts val="1000"/>
                        <a:buFont typeface="Arial"/>
                        <a:buNone/>
                      </a:pPr>
                      <a:r>
                        <a:rPr lang="en-US" sz="2000" u="none" cap="none" strike="noStrike">
                          <a:solidFill>
                            <a:srgbClr val="FFFFFF"/>
                          </a:solidFill>
                        </a:rPr>
                        <a:t>CLX</a:t>
                      </a:r>
                      <a:endParaRPr sz="2000" u="none" cap="none" strike="noStrike">
                        <a:solidFill>
                          <a:srgbClr val="FFFFFF"/>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2000" u="none" cap="none" strike="noStrike">
                          <a:solidFill>
                            <a:srgbClr val="FFFFFF"/>
                          </a:solidFill>
                        </a:rPr>
                        <a:t>Type</a:t>
                      </a:r>
                      <a:endParaRPr sz="2000" u="none" cap="none" strike="noStrike">
                        <a:solidFill>
                          <a:srgbClr val="FFFFFF"/>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2000" u="none" cap="none" strike="noStrike">
                          <a:solidFill>
                            <a:srgbClr val="FFFFFF"/>
                          </a:solidFill>
                        </a:rPr>
                        <a:t>Proof-of-Concept</a:t>
                      </a:r>
                      <a:endParaRPr sz="2000" u="none" cap="none" strike="noStrike">
                        <a:solidFill>
                          <a:srgbClr val="FFFFFF"/>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2"/>
                        </a:buClr>
                        <a:buSzPts val="1000"/>
                        <a:buFont typeface="Arial"/>
                        <a:buNone/>
                      </a:pPr>
                      <a:r>
                        <a:rPr lang="en-US" sz="2000" u="none" cap="none" strike="noStrike">
                          <a:solidFill>
                            <a:srgbClr val="FFFFFF"/>
                          </a:solidFill>
                        </a:rPr>
                        <a:t>Stable</a:t>
                      </a:r>
                      <a:endParaRPr sz="2000" u="none" cap="none" strike="noStrike">
                        <a:solidFill>
                          <a:srgbClr val="FFFFFF"/>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accent1"/>
                    </a:solidFill>
                  </a:tcPr>
                </a:tc>
              </a:tr>
              <a:tr h="515100">
                <a:tc>
                  <a:txBody>
                    <a:bodyPr/>
                    <a:lstStyle/>
                    <a:p>
                      <a:pPr indent="0" lvl="0" marL="0" marR="0" rtl="0" algn="ctr">
                        <a:lnSpc>
                          <a:spcPct val="100000"/>
                        </a:lnSpc>
                        <a:spcBef>
                          <a:spcPts val="0"/>
                        </a:spcBef>
                        <a:spcAft>
                          <a:spcPts val="0"/>
                        </a:spcAft>
                        <a:buClr>
                          <a:srgbClr val="000000"/>
                        </a:buClr>
                        <a:buSzPts val="1000"/>
                        <a:buFont typeface="Arial"/>
                        <a:buNone/>
                      </a:pPr>
                      <a:r>
                        <a:rPr lang="en-US" sz="1600" u="none" cap="none" strike="noStrike">
                          <a:solidFill>
                            <a:srgbClr val="868686"/>
                          </a:solidFill>
                        </a:rPr>
                        <a:t>DGA Detection</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r>
              <a:tr h="515100">
                <a:tc>
                  <a:txBody>
                    <a:bodyPr/>
                    <a:lstStyle/>
                    <a:p>
                      <a:pPr indent="0" lvl="0" marL="0" marR="0" rtl="0" algn="ctr">
                        <a:lnSpc>
                          <a:spcPct val="100000"/>
                        </a:lnSpc>
                        <a:spcBef>
                          <a:spcPts val="0"/>
                        </a:spcBef>
                        <a:spcAft>
                          <a:spcPts val="0"/>
                        </a:spcAft>
                        <a:buClr>
                          <a:srgbClr val="000000"/>
                        </a:buClr>
                        <a:buSzPts val="1000"/>
                        <a:buFont typeface="Arial"/>
                        <a:buNone/>
                      </a:pPr>
                      <a:r>
                        <a:rPr lang="en-US" sz="1600" u="none" cap="none" strike="noStrike">
                          <a:solidFill>
                            <a:srgbClr val="868686"/>
                          </a:solidFill>
                        </a:rPr>
                        <a:t>Network Mapping</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r>
              <a:tr h="515100">
                <a:tc>
                  <a:txBody>
                    <a:bodyPr/>
                    <a:lstStyle/>
                    <a:p>
                      <a:pPr indent="0" lvl="0" marL="0" marR="0" rtl="0" algn="ctr">
                        <a:lnSpc>
                          <a:spcPct val="100000"/>
                        </a:lnSpc>
                        <a:spcBef>
                          <a:spcPts val="0"/>
                        </a:spcBef>
                        <a:spcAft>
                          <a:spcPts val="0"/>
                        </a:spcAft>
                        <a:buClr>
                          <a:srgbClr val="000000"/>
                        </a:buClr>
                        <a:buSzPts val="1000"/>
                        <a:buFont typeface="Arial"/>
                        <a:buNone/>
                      </a:pPr>
                      <a:r>
                        <a:rPr lang="en-US" sz="1600" u="none" cap="none" strike="noStrike">
                          <a:solidFill>
                            <a:srgbClr val="868686"/>
                          </a:solidFill>
                        </a:rPr>
                        <a:t>Asset Classification</a:t>
                      </a:r>
                      <a:endParaRPr sz="1600">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2000" u="none" cap="none" strike="noStrike">
                        <a:solidFill>
                          <a:schemeClr val="dk2"/>
                        </a:solidFill>
                        <a:latin typeface="Trebuchet MS"/>
                        <a:ea typeface="Trebuchet MS"/>
                        <a:cs typeface="Trebuchet MS"/>
                        <a:sym typeface="Trebuchet MS"/>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515100">
                <a:tc>
                  <a:txBody>
                    <a:bodyPr/>
                    <a:lstStyle/>
                    <a:p>
                      <a:pPr indent="0" lvl="0" marL="0" marR="0" rtl="0" algn="ctr">
                        <a:lnSpc>
                          <a:spcPct val="100000"/>
                        </a:lnSpc>
                        <a:spcBef>
                          <a:spcPts val="0"/>
                        </a:spcBef>
                        <a:spcAft>
                          <a:spcPts val="0"/>
                        </a:spcAft>
                        <a:buClr>
                          <a:srgbClr val="000000"/>
                        </a:buClr>
                        <a:buSzPts val="1000"/>
                        <a:buFont typeface="Arial"/>
                        <a:buNone/>
                      </a:pPr>
                      <a:r>
                        <a:rPr lang="en-US" sz="1600" u="none" cap="none" strike="noStrike">
                          <a:solidFill>
                            <a:srgbClr val="868686"/>
                          </a:solidFill>
                        </a:rPr>
                        <a:t>Phishing Detection</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559750">
                <a:tc>
                  <a:txBody>
                    <a:bodyPr/>
                    <a:lstStyle/>
                    <a:p>
                      <a:pPr indent="0" lvl="0" marL="0" marR="0" rtl="0" algn="ctr">
                        <a:lnSpc>
                          <a:spcPct val="100000"/>
                        </a:lnSpc>
                        <a:spcBef>
                          <a:spcPts val="0"/>
                        </a:spcBef>
                        <a:spcAft>
                          <a:spcPts val="0"/>
                        </a:spcAft>
                        <a:buClr>
                          <a:srgbClr val="000000"/>
                        </a:buClr>
                        <a:buSzPts val="1000"/>
                        <a:buFont typeface="Arial"/>
                        <a:buNone/>
                      </a:pPr>
                      <a:r>
                        <a:rPr lang="en-US" sz="1600" u="none" cap="none" strike="noStrike">
                          <a:solidFill>
                            <a:srgbClr val="868686"/>
                          </a:solidFill>
                        </a:rPr>
                        <a:t>Security Alert Analysis</a:t>
                      </a:r>
                      <a:endParaRPr sz="1600">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515100">
                <a:tc>
                  <a:txBody>
                    <a:bodyPr/>
                    <a:lstStyle/>
                    <a:p>
                      <a:pPr indent="0" lvl="0" marL="0" marR="0" rtl="0" algn="ctr">
                        <a:spcBef>
                          <a:spcPts val="0"/>
                        </a:spcBef>
                        <a:spcAft>
                          <a:spcPts val="0"/>
                        </a:spcAft>
                        <a:buClr>
                          <a:schemeClr val="dk2"/>
                        </a:buClr>
                        <a:buSzPts val="1000"/>
                        <a:buFont typeface="Arial"/>
                        <a:buNone/>
                      </a:pPr>
                      <a:r>
                        <a:rPr lang="en-US" sz="1600">
                          <a:solidFill>
                            <a:srgbClr val="868686"/>
                          </a:solidFill>
                        </a:rPr>
                        <a:t>Splunk Integration</a:t>
                      </a:r>
                      <a:endParaRPr sz="1600">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868686"/>
                          </a:solidFill>
                        </a:rPr>
                        <a:t>Integration</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r>
              <a:tr h="515100">
                <a:tc>
                  <a:txBody>
                    <a:bodyPr/>
                    <a:lstStyle/>
                    <a:p>
                      <a:pPr indent="0" lvl="0" marL="0" marR="0" rtl="0" algn="ctr">
                        <a:lnSpc>
                          <a:spcPct val="100000"/>
                        </a:lnSpc>
                        <a:spcBef>
                          <a:spcPts val="0"/>
                        </a:spcBef>
                        <a:spcAft>
                          <a:spcPts val="0"/>
                        </a:spcAft>
                        <a:buClr>
                          <a:srgbClr val="000000"/>
                        </a:buClr>
                        <a:buSzPts val="1000"/>
                        <a:buFont typeface="Arial"/>
                        <a:buNone/>
                      </a:pPr>
                      <a:r>
                        <a:rPr lang="en-US" sz="1600" u="none" cap="none" strike="noStrike">
                          <a:solidFill>
                            <a:srgbClr val="868686"/>
                          </a:solidFill>
                        </a:rPr>
                        <a:t>CLX Query</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868686"/>
                          </a:solidFill>
                        </a:rPr>
                        <a:t>Integration</a:t>
                      </a:r>
                      <a:endParaRPr sz="1600" u="none" cap="none" strike="noStrike">
                        <a:solidFill>
                          <a:srgbClr val="868686"/>
                        </a:solidFill>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highlight>
                          <a:srgbClr val="75B900"/>
                        </a:highlight>
                        <a:latin typeface="Trebuchet MS"/>
                        <a:ea typeface="Trebuchet MS"/>
                        <a:cs typeface="Trebuchet MS"/>
                        <a:sym typeface="Trebuchet MS"/>
                      </a:endParaRPr>
                    </a:p>
                  </a:txBody>
                  <a:tcPr marT="16675" marB="16675" marR="25025" marL="25025" anchor="ctr">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0"/>
                      </a:srgbClr>
                    </a:solidFill>
                  </a:tcPr>
                </a:tc>
              </a:tr>
              <a:tr h="515100">
                <a:tc>
                  <a:txBody>
                    <a:bodyPr/>
                    <a:lstStyle/>
                    <a:p>
                      <a:pPr indent="0" lvl="0" marL="0" marR="0" rtl="0" algn="ctr">
                        <a:lnSpc>
                          <a:spcPct val="100000"/>
                        </a:lnSpc>
                        <a:spcBef>
                          <a:spcPts val="0"/>
                        </a:spcBef>
                        <a:spcAft>
                          <a:spcPts val="0"/>
                        </a:spcAft>
                        <a:buClr>
                          <a:schemeClr val="dk2"/>
                        </a:buClr>
                        <a:buSzPts val="1100"/>
                        <a:buFont typeface="Arial"/>
                        <a:buNone/>
                      </a:pPr>
                      <a:r>
                        <a:rPr lang="en-US" sz="1600">
                          <a:solidFill>
                            <a:srgbClr val="868686"/>
                          </a:solidFill>
                        </a:rPr>
                        <a:t>cyBERT</a:t>
                      </a:r>
                      <a:endParaRPr sz="1600">
                        <a:solidFill>
                          <a:srgbClr val="868686"/>
                        </a:solidFill>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868686"/>
                          </a:solidFill>
                        </a:rPr>
                        <a:t>Log Parsing</a:t>
                      </a:r>
                      <a:endParaRPr sz="1600" u="none" cap="none" strike="noStrike">
                        <a:solidFill>
                          <a:srgbClr val="868686"/>
                        </a:solidFill>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0"/>
                      </a:srgbClr>
                    </a:solidFill>
                  </a:tcPr>
                </a:tc>
              </a:tr>
              <a:tr h="515100">
                <a:tc>
                  <a:txBody>
                    <a:bodyPr/>
                    <a:lstStyle/>
                    <a:p>
                      <a:pPr indent="0" lvl="0" marL="0" marR="0" rtl="0" algn="ctr">
                        <a:lnSpc>
                          <a:spcPct val="100000"/>
                        </a:lnSpc>
                        <a:spcBef>
                          <a:spcPts val="0"/>
                        </a:spcBef>
                        <a:spcAft>
                          <a:spcPts val="0"/>
                        </a:spcAft>
                        <a:buClr>
                          <a:schemeClr val="dk2"/>
                        </a:buClr>
                        <a:buSzPts val="1100"/>
                        <a:buFont typeface="Arial"/>
                        <a:buNone/>
                      </a:pPr>
                      <a:r>
                        <a:rPr lang="en-US" sz="1600">
                          <a:solidFill>
                            <a:srgbClr val="868686"/>
                          </a:solidFill>
                        </a:rPr>
                        <a:t>GPU Wordpiece Tokenizer</a:t>
                      </a:r>
                      <a:endParaRPr sz="1600">
                        <a:solidFill>
                          <a:srgbClr val="868686"/>
                        </a:solidFill>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868686"/>
                          </a:solidFill>
                        </a:rPr>
                        <a:t>Pre-Processing</a:t>
                      </a:r>
                      <a:endParaRPr sz="1600" u="none" cap="none" strike="noStrike">
                        <a:solidFill>
                          <a:srgbClr val="868686"/>
                        </a:solidFill>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alpha val="0"/>
                      </a:srgbClr>
                    </a:solidFill>
                  </a:tcPr>
                </a:tc>
              </a:tr>
              <a:tr h="515100">
                <a:tc>
                  <a:txBody>
                    <a:bodyPr/>
                    <a:lstStyle/>
                    <a:p>
                      <a:pPr indent="0" lvl="0" marL="0" marR="0" rtl="0" algn="ctr">
                        <a:lnSpc>
                          <a:spcPct val="100000"/>
                        </a:lnSpc>
                        <a:spcBef>
                          <a:spcPts val="0"/>
                        </a:spcBef>
                        <a:spcAft>
                          <a:spcPts val="0"/>
                        </a:spcAft>
                        <a:buClr>
                          <a:srgbClr val="000000"/>
                        </a:buClr>
                        <a:buSzPts val="1000"/>
                        <a:buFont typeface="Arial"/>
                        <a:buNone/>
                      </a:pPr>
                      <a:r>
                        <a:rPr lang="en-US" sz="1600">
                          <a:solidFill>
                            <a:srgbClr val="868686"/>
                          </a:solidFill>
                        </a:rPr>
                        <a:t>Accelerated IPv4</a:t>
                      </a:r>
                      <a:endParaRPr sz="1600">
                        <a:solidFill>
                          <a:srgbClr val="868686"/>
                        </a:solidFill>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solidFill>
                            <a:srgbClr val="868686"/>
                          </a:solidFill>
                        </a:rPr>
                        <a:t>Primitive</a:t>
                      </a:r>
                      <a:endParaRPr sz="1600" u="none" cap="none" strike="noStrike">
                        <a:solidFill>
                          <a:srgbClr val="868686"/>
                        </a:solidFill>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highlight>
                          <a:srgbClr val="00FF00"/>
                        </a:highlight>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r>
              <a:tr h="515100">
                <a:tc>
                  <a:txBody>
                    <a:bodyPr/>
                    <a:lstStyle/>
                    <a:p>
                      <a:pPr indent="0" lvl="0" marL="0" marR="0" rtl="0" algn="ctr">
                        <a:lnSpc>
                          <a:spcPct val="100000"/>
                        </a:lnSpc>
                        <a:spcBef>
                          <a:spcPts val="0"/>
                        </a:spcBef>
                        <a:spcAft>
                          <a:spcPts val="0"/>
                        </a:spcAft>
                        <a:buClr>
                          <a:srgbClr val="000000"/>
                        </a:buClr>
                        <a:buSzPts val="1000"/>
                        <a:buFont typeface="Arial"/>
                        <a:buNone/>
                      </a:pPr>
                      <a:r>
                        <a:rPr lang="en-US" sz="1600">
                          <a:solidFill>
                            <a:srgbClr val="868686"/>
                          </a:solidFill>
                        </a:rPr>
                        <a:t>Accelerated DNS</a:t>
                      </a:r>
                      <a:endParaRPr sz="1600">
                        <a:solidFill>
                          <a:srgbClr val="868686"/>
                        </a:solidFill>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Clr>
                          <a:schemeClr val="dk2"/>
                        </a:buClr>
                        <a:buSzPts val="1600"/>
                        <a:buFont typeface="Arial"/>
                        <a:buNone/>
                      </a:pPr>
                      <a:r>
                        <a:rPr lang="en-US" sz="1600">
                          <a:solidFill>
                            <a:srgbClr val="868686"/>
                          </a:solidFill>
                        </a:rPr>
                        <a:t>Primitive</a:t>
                      </a:r>
                      <a:endParaRPr sz="1600" u="none" cap="none" strike="noStrike">
                        <a:solidFill>
                          <a:srgbClr val="868686"/>
                        </a:solidFill>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highlight>
                          <a:srgbClr val="00FF00"/>
                        </a:highlight>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D6F4F8"/>
                    </a:solidFill>
                  </a:tcPr>
                </a:tc>
              </a:tr>
            </a:tbl>
          </a:graphicData>
        </a:graphic>
      </p:graphicFrame>
      <p:pic>
        <p:nvPicPr>
          <p:cNvPr id="1916" name="Google Shape;1916;p92"/>
          <p:cNvPicPr preferRelativeResize="0"/>
          <p:nvPr/>
        </p:nvPicPr>
        <p:blipFill rotWithShape="1">
          <a:blip r:embed="rId3">
            <a:alphaModFix/>
          </a:blip>
          <a:srcRect b="0" l="0" r="0" t="0"/>
          <a:stretch/>
        </p:blipFill>
        <p:spPr>
          <a:xfrm>
            <a:off x="11617660" y="2920962"/>
            <a:ext cx="3777209" cy="3083083"/>
          </a:xfrm>
          <a:prstGeom prst="rect">
            <a:avLst/>
          </a:prstGeom>
          <a:noFill/>
          <a:ln>
            <a:noFill/>
          </a:ln>
          <a:effectLst>
            <a:outerShdw blurRad="292100" rotWithShape="0" algn="tl" dir="2700000" dist="139700">
              <a:srgbClr val="333333">
                <a:alpha val="64709"/>
              </a:srgbClr>
            </a:outerShdw>
          </a:effectLst>
        </p:spPr>
      </p:pic>
      <p:pic>
        <p:nvPicPr>
          <p:cNvPr id="1917" name="Google Shape;1917;p92"/>
          <p:cNvPicPr preferRelativeResize="0"/>
          <p:nvPr/>
        </p:nvPicPr>
        <p:blipFill rotWithShape="1">
          <a:blip r:embed="rId4">
            <a:alphaModFix/>
          </a:blip>
          <a:srcRect b="0" l="0" r="0" t="0"/>
          <a:stretch/>
        </p:blipFill>
        <p:spPr>
          <a:xfrm>
            <a:off x="12143330" y="3658154"/>
            <a:ext cx="3583952" cy="2754992"/>
          </a:xfrm>
          <a:prstGeom prst="rect">
            <a:avLst/>
          </a:prstGeom>
          <a:noFill/>
          <a:ln>
            <a:noFill/>
          </a:ln>
          <a:effectLst>
            <a:outerShdw blurRad="292100" rotWithShape="0" algn="tl" dir="2700000" dist="139700">
              <a:srgbClr val="333333">
                <a:alpha val="64709"/>
              </a:srgbClr>
            </a:outerShdw>
          </a:effectLst>
        </p:spPr>
      </p:pic>
      <p:pic>
        <p:nvPicPr>
          <p:cNvPr id="1918" name="Google Shape;1918;p92"/>
          <p:cNvPicPr preferRelativeResize="0"/>
          <p:nvPr/>
        </p:nvPicPr>
        <p:blipFill rotWithShape="1">
          <a:blip r:embed="rId5">
            <a:alphaModFix/>
          </a:blip>
          <a:srcRect b="0" l="0" r="0" t="0"/>
          <a:stretch/>
        </p:blipFill>
        <p:spPr>
          <a:xfrm>
            <a:off x="12668999" y="4323835"/>
            <a:ext cx="3583954" cy="3769521"/>
          </a:xfrm>
          <a:prstGeom prst="rect">
            <a:avLst/>
          </a:prstGeom>
          <a:noFill/>
          <a:ln>
            <a:noFill/>
          </a:ln>
          <a:effectLst>
            <a:outerShdw blurRad="292100" rotWithShape="0" algn="tl" dir="2700000" dist="139700">
              <a:srgbClr val="333333">
                <a:alpha val="64709"/>
              </a:srgbClr>
            </a:outerShdw>
          </a:effectLst>
        </p:spPr>
      </p:pic>
      <p:pic>
        <p:nvPicPr>
          <p:cNvPr id="1919" name="Google Shape;1919;p92"/>
          <p:cNvPicPr preferRelativeResize="0"/>
          <p:nvPr/>
        </p:nvPicPr>
        <p:blipFill rotWithShape="1">
          <a:blip r:embed="rId6">
            <a:alphaModFix/>
          </a:blip>
          <a:srcRect b="0" l="0" r="0" t="0"/>
          <a:stretch/>
        </p:blipFill>
        <p:spPr>
          <a:xfrm>
            <a:off x="13277888" y="5105517"/>
            <a:ext cx="3583954" cy="3246138"/>
          </a:xfrm>
          <a:prstGeom prst="rect">
            <a:avLst/>
          </a:prstGeom>
          <a:noFill/>
          <a:ln>
            <a:noFill/>
          </a:ln>
          <a:effectLst>
            <a:outerShdw blurRad="292100" rotWithShape="0" algn="tl" dir="2700000" dist="139700">
              <a:srgbClr val="333333">
                <a:alpha val="64709"/>
              </a:srgbClr>
            </a:outerShdw>
          </a:effectLst>
        </p:spPr>
      </p:pic>
      <p:pic>
        <p:nvPicPr>
          <p:cNvPr id="1920" name="Google Shape;1920;p92"/>
          <p:cNvPicPr preferRelativeResize="0"/>
          <p:nvPr/>
        </p:nvPicPr>
        <p:blipFill rotWithShape="1">
          <a:blip r:embed="rId7">
            <a:alphaModFix/>
          </a:blip>
          <a:srcRect b="0" l="0" r="0" t="0"/>
          <a:stretch/>
        </p:blipFill>
        <p:spPr>
          <a:xfrm>
            <a:off x="13803556" y="5721105"/>
            <a:ext cx="3583954" cy="3546902"/>
          </a:xfrm>
          <a:prstGeom prst="rect">
            <a:avLst/>
          </a:prstGeom>
          <a:noFill/>
          <a:ln>
            <a:noFill/>
          </a:ln>
          <a:effectLst>
            <a:outerShdw blurRad="292100" rotWithShape="0" algn="tl" dir="2700000" dist="139700">
              <a:srgbClr val="333333">
                <a:alpha val="64709"/>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4" name="Shape 1924"/>
        <p:cNvGrpSpPr/>
        <p:nvPr/>
      </p:nvGrpSpPr>
      <p:grpSpPr>
        <a:xfrm>
          <a:off x="0" y="0"/>
          <a:ext cx="0" cy="0"/>
          <a:chOff x="0" y="0"/>
          <a:chExt cx="0" cy="0"/>
        </a:xfrm>
      </p:grpSpPr>
      <p:sp>
        <p:nvSpPr>
          <p:cNvPr id="1925" name="Google Shape;1925;p93"/>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cap="none"/>
              <a:t>cyBERT</a:t>
            </a:r>
            <a:endParaRPr cap="none"/>
          </a:p>
        </p:txBody>
      </p:sp>
      <p:sp>
        <p:nvSpPr>
          <p:cNvPr id="1926" name="Google Shape;1926;p93"/>
          <p:cNvSpPr txBox="1"/>
          <p:nvPr>
            <p:ph idx="1" type="body"/>
          </p:nvPr>
        </p:nvSpPr>
        <p:spPr>
          <a:xfrm>
            <a:off x="861250" y="3505050"/>
            <a:ext cx="16626900" cy="3334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Trebuchet MS"/>
              <a:buNone/>
            </a:pPr>
            <a:r>
              <a:rPr lang="en-US">
                <a:latin typeface="Trebuchet MS"/>
                <a:ea typeface="Trebuchet MS"/>
                <a:cs typeface="Trebuchet MS"/>
                <a:sym typeface="Trebuchet MS"/>
              </a:rPr>
              <a:t>Provide a flexible method that does not use heuristics/regex to parse cybersecurity logs</a:t>
            </a:r>
            <a:endParaRPr/>
          </a:p>
          <a:p>
            <a:pPr indent="0" lvl="0" marL="0" rtl="0" algn="l">
              <a:lnSpc>
                <a:spcPct val="90000"/>
              </a:lnSpc>
              <a:spcBef>
                <a:spcPts val="3000"/>
              </a:spcBef>
              <a:spcAft>
                <a:spcPts val="0"/>
              </a:spcAft>
              <a:buClr>
                <a:schemeClr val="dk1"/>
              </a:buClr>
              <a:buSzPts val="2400"/>
              <a:buFont typeface="Trebuchet MS"/>
              <a:buNone/>
            </a:pPr>
            <a:r>
              <a:rPr lang="en-US">
                <a:latin typeface="Trebuchet MS"/>
                <a:ea typeface="Trebuchet MS"/>
                <a:cs typeface="Trebuchet MS"/>
                <a:sym typeface="Trebuchet MS"/>
              </a:rPr>
              <a:t>Built using RAPIDS and PyTorch, tested with a variety of language models (including BERT)</a:t>
            </a:r>
            <a:endParaRPr/>
          </a:p>
          <a:p>
            <a:pPr indent="0" lvl="0" marL="0" rtl="0" algn="l">
              <a:lnSpc>
                <a:spcPct val="90000"/>
              </a:lnSpc>
              <a:spcBef>
                <a:spcPts val="3000"/>
              </a:spcBef>
              <a:spcAft>
                <a:spcPts val="0"/>
              </a:spcAft>
              <a:buClr>
                <a:schemeClr val="dk1"/>
              </a:buClr>
              <a:buSzPts val="2400"/>
              <a:buFont typeface="Trebuchet MS"/>
              <a:buNone/>
            </a:pPr>
            <a:r>
              <a:rPr lang="en-US">
                <a:latin typeface="Trebuchet MS"/>
                <a:ea typeface="Trebuchet MS"/>
                <a:cs typeface="Trebuchet MS"/>
                <a:sym typeface="Trebuchet MS"/>
              </a:rPr>
              <a:t>Parsing with </a:t>
            </a:r>
            <a:r>
              <a:rPr b="1" lang="en-US">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b="1" lang="en-US">
                <a:latin typeface="Trebuchet MS"/>
                <a:ea typeface="Trebuchet MS"/>
                <a:cs typeface="Trebuchet MS"/>
                <a:sym typeface="Trebuchet MS"/>
              </a:rPr>
              <a:t>validation loss of &lt; 0.0048</a:t>
            </a:r>
            <a:endParaRPr b="1"/>
          </a:p>
          <a:p>
            <a:pPr indent="0" lvl="0" marL="0" rtl="0" algn="l">
              <a:lnSpc>
                <a:spcPct val="90000"/>
              </a:lnSpc>
              <a:spcBef>
                <a:spcPts val="3000"/>
              </a:spcBef>
              <a:spcAft>
                <a:spcPts val="0"/>
              </a:spcAft>
              <a:buClr>
                <a:schemeClr val="dk1"/>
              </a:buClr>
              <a:buSzPts val="2400"/>
              <a:buFont typeface="Trebuchet MS"/>
              <a:buNone/>
            </a:pPr>
            <a:r>
              <a:rPr lang="en-US">
                <a:latin typeface="Trebuchet MS"/>
                <a:ea typeface="Trebuchet MS"/>
                <a:cs typeface="Trebuchet MS"/>
                <a:sym typeface="Trebuchet MS"/>
              </a:rPr>
              <a:t>Second version </a:t>
            </a:r>
            <a:r>
              <a:rPr b="1" lang="en-US">
                <a:latin typeface="Trebuchet MS"/>
                <a:ea typeface="Trebuchet MS"/>
                <a:cs typeface="Trebuchet MS"/>
                <a:sym typeface="Trebuchet MS"/>
              </a:rPr>
              <a:t>~160x (min) faster </a:t>
            </a:r>
            <a:r>
              <a:rPr lang="en-US">
                <a:latin typeface="Trebuchet MS"/>
                <a:ea typeface="Trebuchet MS"/>
                <a:cs typeface="Trebuchet MS"/>
                <a:sym typeface="Trebuchet MS"/>
              </a:rPr>
              <a:t>than first version due to creation of the first all-GPU wordpiece tokenizer that supports non-truncation of logs/sentences</a:t>
            </a:r>
            <a:endParaRPr/>
          </a:p>
        </p:txBody>
      </p:sp>
      <p:sp>
        <p:nvSpPr>
          <p:cNvPr id="1927" name="Google Shape;1927;p93"/>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AI Log Parsing for Known, Unknown, and Degraded Cyber Logs</a:t>
            </a:r>
            <a:endParaRPr/>
          </a:p>
        </p:txBody>
      </p:sp>
      <p:pic>
        <p:nvPicPr>
          <p:cNvPr id="1928" name="Google Shape;1928;p93"/>
          <p:cNvPicPr preferRelativeResize="0"/>
          <p:nvPr/>
        </p:nvPicPr>
        <p:blipFill rotWithShape="1">
          <a:blip r:embed="rId3">
            <a:alphaModFix/>
          </a:blip>
          <a:srcRect b="0" l="0" r="0" t="0"/>
          <a:stretch/>
        </p:blipFill>
        <p:spPr>
          <a:xfrm>
            <a:off x="2496925" y="6839250"/>
            <a:ext cx="1654024" cy="2763174"/>
          </a:xfrm>
          <a:prstGeom prst="rect">
            <a:avLst/>
          </a:prstGeom>
          <a:noFill/>
          <a:ln>
            <a:noFill/>
          </a:ln>
        </p:spPr>
      </p:pic>
      <p:sp>
        <p:nvSpPr>
          <p:cNvPr id="1929" name="Google Shape;1929;p93"/>
          <p:cNvSpPr txBox="1"/>
          <p:nvPr/>
        </p:nvSpPr>
        <p:spPr>
          <a:xfrm>
            <a:off x="12460367" y="6417679"/>
            <a:ext cx="4997100" cy="723900"/>
          </a:xfrm>
          <a:prstGeom prst="rect">
            <a:avLst/>
          </a:prstGeom>
          <a:noFill/>
          <a:ln>
            <a:noFill/>
          </a:ln>
        </p:spPr>
        <p:txBody>
          <a:bodyPr anchorCtr="0" anchor="t" bIns="152375" lIns="152375" spcFirstLastPara="1" rIns="152375" wrap="square" tIns="152375">
            <a:noAutofit/>
          </a:bodyPr>
          <a:lstStyle/>
          <a:p>
            <a:pPr indent="0" lvl="0" marL="0" marR="0" rtl="0" algn="ctr">
              <a:spcBef>
                <a:spcPts val="0"/>
              </a:spcBef>
              <a:spcAft>
                <a:spcPts val="0"/>
              </a:spcAft>
              <a:buNone/>
            </a:pPr>
            <a:r>
              <a:rPr b="1" lang="en-US" sz="2333">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930" name="Google Shape;1930;p93"/>
          <p:cNvPicPr preferRelativeResize="0"/>
          <p:nvPr/>
        </p:nvPicPr>
        <p:blipFill rotWithShape="1">
          <a:blip r:embed="rId4">
            <a:alphaModFix/>
          </a:blip>
          <a:srcRect b="0" l="0" r="0" t="0"/>
          <a:stretch/>
        </p:blipFill>
        <p:spPr>
          <a:xfrm>
            <a:off x="12936723" y="6958097"/>
            <a:ext cx="4044293" cy="2763182"/>
          </a:xfrm>
          <a:prstGeom prst="rect">
            <a:avLst/>
          </a:prstGeom>
          <a:noFill/>
          <a:ln>
            <a:noFill/>
          </a:ln>
        </p:spPr>
      </p:pic>
      <p:pic>
        <p:nvPicPr>
          <p:cNvPr id="1931" name="Google Shape;1931;p93"/>
          <p:cNvPicPr preferRelativeResize="0"/>
          <p:nvPr/>
        </p:nvPicPr>
        <p:blipFill rotWithShape="1">
          <a:blip r:embed="rId5">
            <a:alphaModFix/>
          </a:blip>
          <a:srcRect b="0" l="0" r="0" t="0"/>
          <a:stretch/>
        </p:blipFill>
        <p:spPr>
          <a:xfrm>
            <a:off x="7121807" y="6958096"/>
            <a:ext cx="4044294" cy="2763184"/>
          </a:xfrm>
          <a:prstGeom prst="rect">
            <a:avLst/>
          </a:prstGeom>
          <a:noFill/>
          <a:ln>
            <a:noFill/>
          </a:ln>
        </p:spPr>
      </p:pic>
      <p:sp>
        <p:nvSpPr>
          <p:cNvPr id="1932" name="Google Shape;1932;p93"/>
          <p:cNvSpPr txBox="1"/>
          <p:nvPr/>
        </p:nvSpPr>
        <p:spPr>
          <a:xfrm>
            <a:off x="6645454" y="6417679"/>
            <a:ext cx="4997100" cy="723900"/>
          </a:xfrm>
          <a:prstGeom prst="rect">
            <a:avLst/>
          </a:prstGeom>
          <a:noFill/>
          <a:ln>
            <a:noFill/>
          </a:ln>
        </p:spPr>
        <p:txBody>
          <a:bodyPr anchorCtr="0" anchor="t" bIns="152375" lIns="152375" spcFirstLastPara="1" rIns="152375" wrap="square" tIns="152375">
            <a:noAutofit/>
          </a:bodyPr>
          <a:lstStyle/>
          <a:p>
            <a:pPr indent="0" lvl="0" marL="0" marR="0" rtl="0" algn="ctr">
              <a:spcBef>
                <a:spcPts val="0"/>
              </a:spcBef>
              <a:spcAft>
                <a:spcPts val="0"/>
              </a:spcAft>
              <a:buNone/>
            </a:pPr>
            <a:r>
              <a:rPr b="1" lang="en-US" sz="2333">
                <a:solidFill>
                  <a:schemeClr val="lt2"/>
                </a:solidFill>
                <a:latin typeface="Trebuchet MS"/>
                <a:ea typeface="Trebuchet MS"/>
                <a:cs typeface="Trebuchet MS"/>
                <a:sym typeface="Trebuchet MS"/>
              </a:rPr>
              <a:t>Log Parsing with Inserted Values</a:t>
            </a:r>
            <a:endParaRPr sz="2333">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6" name="Shape 1936"/>
        <p:cNvGrpSpPr/>
        <p:nvPr/>
      </p:nvGrpSpPr>
      <p:grpSpPr>
        <a:xfrm>
          <a:off x="0" y="0"/>
          <a:ext cx="0" cy="0"/>
          <a:chOff x="0" y="0"/>
          <a:chExt cx="0" cy="0"/>
        </a:xfrm>
      </p:grpSpPr>
      <p:sp>
        <p:nvSpPr>
          <p:cNvPr id="1937" name="Google Shape;1937;p94"/>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GPU SubWord Tokenizer</a:t>
            </a:r>
            <a:endParaRPr/>
          </a:p>
        </p:txBody>
      </p:sp>
      <p:sp>
        <p:nvSpPr>
          <p:cNvPr id="1938" name="Google Shape;1938;p94"/>
          <p:cNvSpPr txBox="1"/>
          <p:nvPr>
            <p:ph idx="1" type="body"/>
          </p:nvPr>
        </p:nvSpPr>
        <p:spPr>
          <a:xfrm>
            <a:off x="949883" y="3967727"/>
            <a:ext cx="7544700" cy="498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Trebuchet MS"/>
              <a:buNone/>
            </a:pPr>
            <a:r>
              <a:rPr lang="en-US"/>
              <a:t>Only wordpiece tokenizer that supports non-truncation of logs/sentences</a:t>
            </a:r>
            <a:endParaRPr/>
          </a:p>
          <a:p>
            <a:pPr indent="0" lvl="0" marL="0" rtl="0" algn="l">
              <a:lnSpc>
                <a:spcPct val="90000"/>
              </a:lnSpc>
              <a:spcBef>
                <a:spcPts val="3000"/>
              </a:spcBef>
              <a:spcAft>
                <a:spcPts val="0"/>
              </a:spcAft>
              <a:buClr>
                <a:schemeClr val="dk1"/>
              </a:buClr>
              <a:buSzPts val="2400"/>
              <a:buFont typeface="Trebuchet MS"/>
              <a:buNone/>
            </a:pPr>
            <a:r>
              <a:rPr lang="en-US"/>
              <a:t>Returns encoded tensor, attention mask, and metadata to reform broken logs</a:t>
            </a:r>
            <a:endParaRPr/>
          </a:p>
          <a:p>
            <a:pPr indent="0" lvl="0" marL="0" rtl="0" algn="l">
              <a:lnSpc>
                <a:spcPct val="90000"/>
              </a:lnSpc>
              <a:spcBef>
                <a:spcPts val="3000"/>
              </a:spcBef>
              <a:spcAft>
                <a:spcPts val="0"/>
              </a:spcAft>
              <a:buClr>
                <a:schemeClr val="dk1"/>
              </a:buClr>
              <a:buSzPts val="2400"/>
              <a:buFont typeface="Trebuchet MS"/>
              <a:buNone/>
            </a:pPr>
            <a:r>
              <a:rPr lang="en-US"/>
              <a:t>Supports stride/overlap</a:t>
            </a:r>
            <a:endParaRPr/>
          </a:p>
          <a:p>
            <a:pPr indent="0" lvl="0" marL="0" rtl="0" algn="l">
              <a:lnSpc>
                <a:spcPct val="90000"/>
              </a:lnSpc>
              <a:spcBef>
                <a:spcPts val="3000"/>
              </a:spcBef>
              <a:spcAft>
                <a:spcPts val="0"/>
              </a:spcAft>
              <a:buClr>
                <a:schemeClr val="dk1"/>
              </a:buClr>
              <a:buSzPts val="2400"/>
              <a:buFont typeface="Trebuchet MS"/>
              <a:buNone/>
            </a:pPr>
            <a:r>
              <a:rPr lang="en-US"/>
              <a:t>Ready for immediate pipelining into PyTorch for inference</a:t>
            </a:r>
            <a:endParaRPr/>
          </a:p>
          <a:p>
            <a:pPr indent="0" lvl="0" marL="0" rtl="0" algn="l">
              <a:lnSpc>
                <a:spcPct val="90000"/>
              </a:lnSpc>
              <a:spcBef>
                <a:spcPts val="3000"/>
              </a:spcBef>
              <a:spcAft>
                <a:spcPts val="0"/>
              </a:spcAft>
              <a:buClr>
                <a:schemeClr val="dk1"/>
              </a:buClr>
              <a:buSzPts val="2400"/>
              <a:buFont typeface="Trebuchet MS"/>
              <a:buNone/>
            </a:pPr>
            <a:r>
              <a:rPr lang="en-US"/>
              <a:t>Up to 270x faster than production-ready Hugging Face wordpiece tokenizer (Python version)</a:t>
            </a:r>
            <a:endParaRPr/>
          </a:p>
        </p:txBody>
      </p:sp>
      <p:sp>
        <p:nvSpPr>
          <p:cNvPr id="1939" name="Google Shape;1939;p94"/>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Fully On-GPU Pre-Processing for BERT Training/Inference</a:t>
            </a:r>
            <a:endParaRPr/>
          </a:p>
        </p:txBody>
      </p:sp>
      <p:sp>
        <p:nvSpPr>
          <p:cNvPr id="1940" name="Google Shape;1940;p94"/>
          <p:cNvSpPr txBox="1"/>
          <p:nvPr/>
        </p:nvSpPr>
        <p:spPr>
          <a:xfrm>
            <a:off x="15897198" y="3507620"/>
            <a:ext cx="1212300" cy="313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941" name="Google Shape;1941;p94" title="Points scored"/>
          <p:cNvPicPr preferRelativeResize="0"/>
          <p:nvPr/>
        </p:nvPicPr>
        <p:blipFill>
          <a:blip r:embed="rId3">
            <a:alphaModFix/>
          </a:blip>
          <a:stretch>
            <a:fillRect/>
          </a:stretch>
        </p:blipFill>
        <p:spPr>
          <a:xfrm>
            <a:off x="8131025" y="3507625"/>
            <a:ext cx="9326451" cy="5834426"/>
          </a:xfrm>
          <a:prstGeom prst="rect">
            <a:avLst/>
          </a:prstGeom>
          <a:noFill/>
          <a:ln>
            <a:noFill/>
          </a:ln>
        </p:spPr>
      </p:pic>
      <p:sp>
        <p:nvSpPr>
          <p:cNvPr id="1942" name="Google Shape;1942;p94"/>
          <p:cNvSpPr txBox="1"/>
          <p:nvPr/>
        </p:nvSpPr>
        <p:spPr>
          <a:xfrm>
            <a:off x="9021900" y="9342050"/>
            <a:ext cx="7544700" cy="27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i="1" lang="en-US" sz="1333">
                <a:solidFill>
                  <a:schemeClr val="dk2"/>
                </a:solidFill>
                <a:latin typeface="Trebuchet MS"/>
                <a:ea typeface="Trebuchet MS"/>
                <a:cs typeface="Trebuchet MS"/>
                <a:sym typeface="Trebuchet MS"/>
              </a:rPr>
              <a:t>CPU numbers ran on 2x Intel Xeon E5 v4 @ 2.2 GHz. GPU numbers ran on 1x NVIDIA Tesla V100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95"/>
          <p:cNvSpPr txBox="1"/>
          <p:nvPr>
            <p:ph type="title"/>
          </p:nvPr>
        </p:nvSpPr>
        <p:spPr>
          <a:xfrm>
            <a:off x="830580" y="1229044"/>
            <a:ext cx="16626900" cy="984900"/>
          </a:xfrm>
          <a:prstGeom prst="rect">
            <a:avLst/>
          </a:prstGeom>
          <a:noFill/>
          <a:ln>
            <a:noFill/>
          </a:ln>
        </p:spPr>
        <p:txBody>
          <a:bodyPr anchorCtr="0" anchor="b" bIns="76175" lIns="152375" spcFirstLastPara="1" rIns="152375" wrap="square" tIns="76175">
            <a:noAutofit/>
          </a:bodyPr>
          <a:lstStyle/>
          <a:p>
            <a:pPr indent="0" lvl="0" marL="0" rtl="0" algn="ctr">
              <a:lnSpc>
                <a:spcPct val="90000"/>
              </a:lnSpc>
              <a:spcBef>
                <a:spcPts val="0"/>
              </a:spcBef>
              <a:spcAft>
                <a:spcPts val="0"/>
              </a:spcAft>
              <a:buNone/>
            </a:pPr>
            <a:r>
              <a:rPr lang="en-US"/>
              <a:t>CLX Query</a:t>
            </a:r>
            <a:endParaRPr/>
          </a:p>
        </p:txBody>
      </p:sp>
      <p:sp>
        <p:nvSpPr>
          <p:cNvPr id="1948" name="Google Shape;1948;p95"/>
          <p:cNvSpPr txBox="1"/>
          <p:nvPr>
            <p:ph idx="2" type="body"/>
          </p:nvPr>
        </p:nvSpPr>
        <p:spPr>
          <a:xfrm>
            <a:off x="830580" y="2099222"/>
            <a:ext cx="16626900" cy="875700"/>
          </a:xfrm>
          <a:prstGeom prst="rect">
            <a:avLst/>
          </a:prstGeom>
          <a:noFill/>
          <a:ln>
            <a:noFill/>
          </a:ln>
        </p:spPr>
        <p:txBody>
          <a:bodyPr anchorCtr="0" anchor="t" bIns="76175" lIns="152375" spcFirstLastPara="1" rIns="152375" wrap="square" tIns="76175">
            <a:noAutofit/>
          </a:bodyPr>
          <a:lstStyle/>
          <a:p>
            <a:pPr indent="0" lvl="0" marL="0" rtl="0" algn="ctr">
              <a:lnSpc>
                <a:spcPct val="90000"/>
              </a:lnSpc>
              <a:spcBef>
                <a:spcPts val="0"/>
              </a:spcBef>
              <a:spcAft>
                <a:spcPts val="0"/>
              </a:spcAft>
              <a:buSzPts val="4000"/>
              <a:buFont typeface="Trebuchet MS"/>
              <a:buNone/>
            </a:pPr>
            <a:r>
              <a:rPr lang="en-US"/>
              <a:t>Query Long-Term Data Store Directly from Splunk</a:t>
            </a:r>
            <a:endParaRPr/>
          </a:p>
        </p:txBody>
      </p:sp>
      <p:pic>
        <p:nvPicPr>
          <p:cNvPr id="1949" name="Google Shape;1949;p95"/>
          <p:cNvPicPr preferRelativeResize="0"/>
          <p:nvPr/>
        </p:nvPicPr>
        <p:blipFill rotWithShape="1">
          <a:blip r:embed="rId3">
            <a:alphaModFix/>
          </a:blip>
          <a:srcRect b="0" l="0" r="0" t="0"/>
          <a:stretch/>
        </p:blipFill>
        <p:spPr>
          <a:xfrm>
            <a:off x="698325" y="3711373"/>
            <a:ext cx="13342461" cy="5680689"/>
          </a:xfrm>
          <a:prstGeom prst="rect">
            <a:avLst/>
          </a:prstGeom>
          <a:noFill/>
          <a:ln>
            <a:noFill/>
          </a:ln>
        </p:spPr>
      </p:pic>
      <p:sp>
        <p:nvSpPr>
          <p:cNvPr id="1950" name="Google Shape;1950;p95"/>
          <p:cNvSpPr/>
          <p:nvPr/>
        </p:nvSpPr>
        <p:spPr>
          <a:xfrm>
            <a:off x="698325" y="4522032"/>
            <a:ext cx="8087100" cy="447900"/>
          </a:xfrm>
          <a:prstGeom prst="rect">
            <a:avLst/>
          </a:prstGeom>
          <a:noFill/>
          <a:ln cap="flat" cmpd="sng" w="25400">
            <a:solidFill>
              <a:schemeClr val="lt2"/>
            </a:solidFill>
            <a:prstDash val="solid"/>
            <a:round/>
            <a:headEnd len="sm" w="sm" type="none"/>
            <a:tailEnd len="sm" w="sm" type="none"/>
          </a:ln>
        </p:spPr>
        <p:txBody>
          <a:bodyPr anchorCtr="0" anchor="ctr" bIns="76175" lIns="152375" spcFirstLastPara="1" rIns="152375" wrap="square" tIns="76175">
            <a:noAutofit/>
          </a:bodyPr>
          <a:lstStyle/>
          <a:p>
            <a:pPr indent="0" lvl="0" marL="0" marR="0" rtl="0" algn="ctr">
              <a:spcBef>
                <a:spcPts val="0"/>
              </a:spcBef>
              <a:spcAft>
                <a:spcPts val="0"/>
              </a:spcAft>
              <a:buNone/>
            </a:pPr>
            <a:r>
              <a:t/>
            </a:r>
            <a:endParaRPr sz="3000">
              <a:solidFill>
                <a:schemeClr val="lt1"/>
              </a:solidFill>
              <a:latin typeface="Arial"/>
              <a:ea typeface="Arial"/>
              <a:cs typeface="Arial"/>
              <a:sym typeface="Arial"/>
            </a:endParaRPr>
          </a:p>
        </p:txBody>
      </p:sp>
      <p:grpSp>
        <p:nvGrpSpPr>
          <p:cNvPr id="1951" name="Google Shape;1951;p95"/>
          <p:cNvGrpSpPr/>
          <p:nvPr/>
        </p:nvGrpSpPr>
        <p:grpSpPr>
          <a:xfrm>
            <a:off x="1986031" y="6192865"/>
            <a:ext cx="12691754" cy="1991040"/>
            <a:chOff x="2979914" y="4002168"/>
            <a:chExt cx="7614900" cy="1194600"/>
          </a:xfrm>
        </p:grpSpPr>
        <p:sp>
          <p:nvSpPr>
            <p:cNvPr id="1952" name="Google Shape;1952;p95"/>
            <p:cNvSpPr/>
            <p:nvPr/>
          </p:nvSpPr>
          <p:spPr>
            <a:xfrm>
              <a:off x="2979914" y="4002168"/>
              <a:ext cx="7614900" cy="1194600"/>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76175" lIns="152375" spcFirstLastPara="1" rIns="152375" wrap="square" tIns="76175">
              <a:noAutofit/>
            </a:bodyPr>
            <a:lstStyle/>
            <a:p>
              <a:pPr indent="0" lvl="0" marL="0" marR="0" rtl="0" algn="ctr">
                <a:spcBef>
                  <a:spcPts val="0"/>
                </a:spcBef>
                <a:spcAft>
                  <a:spcPts val="0"/>
                </a:spcAft>
                <a:buNone/>
              </a:pPr>
              <a:r>
                <a:t/>
              </a:r>
              <a:endParaRPr sz="3000">
                <a:solidFill>
                  <a:schemeClr val="lt1"/>
                </a:solidFill>
                <a:latin typeface="Arial"/>
                <a:ea typeface="Arial"/>
                <a:cs typeface="Arial"/>
                <a:sym typeface="Arial"/>
              </a:endParaRPr>
            </a:p>
          </p:txBody>
        </p:sp>
        <p:pic>
          <p:nvPicPr>
            <p:cNvPr id="1953" name="Google Shape;1953;p95"/>
            <p:cNvPicPr preferRelativeResize="0"/>
            <p:nvPr/>
          </p:nvPicPr>
          <p:blipFill rotWithShape="1">
            <a:blip r:embed="rId4">
              <a:alphaModFix/>
            </a:blip>
            <a:srcRect b="0" l="0" r="0" t="0"/>
            <a:stretch/>
          </p:blipFill>
          <p:spPr>
            <a:xfrm>
              <a:off x="3100244" y="4125120"/>
              <a:ext cx="7374208" cy="948615"/>
            </a:xfrm>
            <a:prstGeom prst="rect">
              <a:avLst/>
            </a:prstGeom>
            <a:noFill/>
            <a:ln>
              <a:noFill/>
            </a:ln>
          </p:spPr>
        </p:pic>
      </p:grpSp>
      <p:pic>
        <p:nvPicPr>
          <p:cNvPr id="1954" name="Google Shape;1954;p95"/>
          <p:cNvPicPr preferRelativeResize="0"/>
          <p:nvPr/>
        </p:nvPicPr>
        <p:blipFill rotWithShape="1">
          <a:blip r:embed="rId5">
            <a:alphaModFix/>
          </a:blip>
          <a:srcRect b="0" l="0" r="0" t="0"/>
          <a:stretch/>
        </p:blipFill>
        <p:spPr>
          <a:xfrm>
            <a:off x="14898909" y="4545435"/>
            <a:ext cx="2806320" cy="841897"/>
          </a:xfrm>
          <a:prstGeom prst="rect">
            <a:avLst/>
          </a:prstGeom>
          <a:noFill/>
          <a:ln>
            <a:noFill/>
          </a:ln>
        </p:spPr>
      </p:pic>
      <p:pic>
        <p:nvPicPr>
          <p:cNvPr id="1955" name="Google Shape;1955;p95"/>
          <p:cNvPicPr preferRelativeResize="0"/>
          <p:nvPr/>
        </p:nvPicPr>
        <p:blipFill rotWithShape="1">
          <a:blip r:embed="rId6">
            <a:alphaModFix/>
          </a:blip>
          <a:srcRect b="0" l="0" r="0" t="0"/>
          <a:stretch/>
        </p:blipFill>
        <p:spPr>
          <a:xfrm>
            <a:off x="14311727" y="3113308"/>
            <a:ext cx="3980682" cy="1463727"/>
          </a:xfrm>
          <a:prstGeom prst="rect">
            <a:avLst/>
          </a:prstGeom>
          <a:noFill/>
          <a:ln>
            <a:noFill/>
          </a:ln>
        </p:spPr>
      </p:pic>
      <p:pic>
        <p:nvPicPr>
          <p:cNvPr id="1956" name="Google Shape;1956;p95"/>
          <p:cNvPicPr preferRelativeResize="0"/>
          <p:nvPr/>
        </p:nvPicPr>
        <p:blipFill rotWithShape="1">
          <a:blip r:embed="rId7">
            <a:alphaModFix/>
          </a:blip>
          <a:srcRect b="0" l="0" r="0" t="0"/>
          <a:stretch/>
        </p:blipFill>
        <p:spPr>
          <a:xfrm>
            <a:off x="15304042" y="5784979"/>
            <a:ext cx="1996050" cy="122534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24"/>
          <p:cNvSpPr txBox="1"/>
          <p:nvPr/>
        </p:nvSpPr>
        <p:spPr>
          <a:xfrm>
            <a:off x="14712080" y="4499466"/>
            <a:ext cx="3105408" cy="1219205"/>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25-100x Improvement</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Less Code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Language Flexible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Primarily In-Memory</a:t>
            </a:r>
            <a:endParaRPr b="0" i="0" sz="2000" u="none" cap="none" strike="noStrike">
              <a:solidFill>
                <a:schemeClr val="dk2"/>
              </a:solidFill>
              <a:latin typeface="Arial"/>
              <a:ea typeface="Arial"/>
              <a:cs typeface="Arial"/>
              <a:sym typeface="Arial"/>
            </a:endParaRPr>
          </a:p>
        </p:txBody>
      </p:sp>
      <p:sp>
        <p:nvSpPr>
          <p:cNvPr id="602" name="Google Shape;602;p24"/>
          <p:cNvSpPr/>
          <p:nvPr/>
        </p:nvSpPr>
        <p:spPr>
          <a:xfrm>
            <a:off x="949058"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03" name="Google Shape;603;p24"/>
          <p:cNvSpPr/>
          <p:nvPr/>
        </p:nvSpPr>
        <p:spPr>
          <a:xfrm>
            <a:off x="5395159"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604" name="Google Shape;604;p24"/>
          <p:cNvSpPr/>
          <p:nvPr/>
        </p:nvSpPr>
        <p:spPr>
          <a:xfrm>
            <a:off x="6439409"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05" name="Google Shape;605;p24"/>
          <p:cNvSpPr/>
          <p:nvPr/>
        </p:nvSpPr>
        <p:spPr>
          <a:xfrm>
            <a:off x="10877445"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606" name="Google Shape;606;p24"/>
          <p:cNvSpPr/>
          <p:nvPr/>
        </p:nvSpPr>
        <p:spPr>
          <a:xfrm>
            <a:off x="11914303" y="3346125"/>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07" name="Google Shape;607;p24"/>
          <p:cNvSpPr/>
          <p:nvPr/>
        </p:nvSpPr>
        <p:spPr>
          <a:xfrm>
            <a:off x="1920383" y="3344712"/>
            <a:ext cx="3480702"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608" name="Google Shape;608;p24"/>
          <p:cNvSpPr/>
          <p:nvPr/>
        </p:nvSpPr>
        <p:spPr>
          <a:xfrm>
            <a:off x="7407508" y="3344712"/>
            <a:ext cx="3474775"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609" name="Google Shape;609;p24"/>
          <p:cNvSpPr/>
          <p:nvPr/>
        </p:nvSpPr>
        <p:spPr>
          <a:xfrm>
            <a:off x="12881350" y="3344712"/>
            <a:ext cx="3474775"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610" name="Google Shape;610;p24"/>
          <p:cNvSpPr/>
          <p:nvPr/>
        </p:nvSpPr>
        <p:spPr>
          <a:xfrm>
            <a:off x="949058" y="5113789"/>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11" name="Google Shape;611;p24"/>
          <p:cNvSpPr/>
          <p:nvPr/>
        </p:nvSpPr>
        <p:spPr>
          <a:xfrm>
            <a:off x="1920383" y="5114143"/>
            <a:ext cx="2779820"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612" name="Google Shape;612;p24"/>
          <p:cNvSpPr/>
          <p:nvPr/>
        </p:nvSpPr>
        <p:spPr>
          <a:xfrm>
            <a:off x="4700206" y="5113448"/>
            <a:ext cx="2779820"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613" name="Google Shape;613;p24"/>
          <p:cNvSpPr/>
          <p:nvPr/>
        </p:nvSpPr>
        <p:spPr>
          <a:xfrm>
            <a:off x="7478416" y="5113448"/>
            <a:ext cx="2779820"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614" name="Google Shape;614;p24"/>
          <p:cNvSpPr/>
          <p:nvPr/>
        </p:nvSpPr>
        <p:spPr>
          <a:xfrm>
            <a:off x="947446" y="6881614"/>
            <a:ext cx="973120" cy="1000778"/>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15" name="Google Shape;615;p24"/>
          <p:cNvSpPr/>
          <p:nvPr/>
        </p:nvSpPr>
        <p:spPr>
          <a:xfrm>
            <a:off x="1920383" y="6882184"/>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616" name="Google Shape;616;p24"/>
          <p:cNvSpPr/>
          <p:nvPr/>
        </p:nvSpPr>
        <p:spPr>
          <a:xfrm>
            <a:off x="2464641" y="6882184"/>
            <a:ext cx="624273" cy="1000060"/>
          </a:xfrm>
          <a:prstGeom prst="rect">
            <a:avLst/>
          </a:prstGeom>
          <a:solidFill>
            <a:srgbClr val="40C9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Query</a:t>
            </a:r>
            <a:endParaRPr b="0" i="0" sz="1400" u="none" cap="none" strike="noStrike">
              <a:solidFill>
                <a:srgbClr val="000000"/>
              </a:solidFill>
              <a:latin typeface="Trebuchet MS"/>
              <a:ea typeface="Trebuchet MS"/>
              <a:cs typeface="Trebuchet MS"/>
              <a:sym typeface="Trebuchet MS"/>
            </a:endParaRPr>
          </a:p>
        </p:txBody>
      </p:sp>
      <p:sp>
        <p:nvSpPr>
          <p:cNvPr id="617" name="Google Shape;617;p24"/>
          <p:cNvSpPr/>
          <p:nvPr/>
        </p:nvSpPr>
        <p:spPr>
          <a:xfrm>
            <a:off x="3088911" y="6882197"/>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618" name="Google Shape;618;p24"/>
          <p:cNvSpPr/>
          <p:nvPr/>
        </p:nvSpPr>
        <p:spPr>
          <a:xfrm>
            <a:off x="3713199" y="6882184"/>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619" name="Google Shape;619;p24"/>
          <p:cNvSpPr/>
          <p:nvPr/>
        </p:nvSpPr>
        <p:spPr>
          <a:xfrm>
            <a:off x="4257458" y="6882184"/>
            <a:ext cx="624273" cy="1000060"/>
          </a:xfrm>
          <a:prstGeom prst="rect">
            <a:avLst/>
          </a:prstGeom>
          <a:solidFill>
            <a:srgbClr val="FDB42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ETL</a:t>
            </a:r>
            <a:endParaRPr b="0" i="0" sz="1400" u="none" cap="none" strike="noStrike">
              <a:solidFill>
                <a:srgbClr val="000000"/>
              </a:solidFill>
              <a:latin typeface="Trebuchet MS"/>
              <a:ea typeface="Trebuchet MS"/>
              <a:cs typeface="Trebuchet MS"/>
              <a:sym typeface="Trebuchet MS"/>
            </a:endParaRPr>
          </a:p>
        </p:txBody>
      </p:sp>
      <p:sp>
        <p:nvSpPr>
          <p:cNvPr id="620" name="Google Shape;620;p24"/>
          <p:cNvSpPr/>
          <p:nvPr/>
        </p:nvSpPr>
        <p:spPr>
          <a:xfrm>
            <a:off x="4881741" y="6882197"/>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621" name="Google Shape;621;p24"/>
          <p:cNvSpPr/>
          <p:nvPr/>
        </p:nvSpPr>
        <p:spPr>
          <a:xfrm>
            <a:off x="5498834" y="6882184"/>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622" name="Google Shape;622;p24"/>
          <p:cNvSpPr/>
          <p:nvPr/>
        </p:nvSpPr>
        <p:spPr>
          <a:xfrm>
            <a:off x="6043093" y="6882184"/>
            <a:ext cx="624273" cy="1000060"/>
          </a:xfrm>
          <a:prstGeom prst="rect">
            <a:avLst/>
          </a:prstGeom>
          <a:solidFill>
            <a:srgbClr val="D029C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ML</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Train</a:t>
            </a:r>
            <a:endParaRPr b="0" i="0" sz="1400" u="none" cap="none" strike="noStrike">
              <a:solidFill>
                <a:srgbClr val="000000"/>
              </a:solidFill>
              <a:latin typeface="Trebuchet MS"/>
              <a:ea typeface="Trebuchet MS"/>
              <a:cs typeface="Trebuchet MS"/>
              <a:sym typeface="Trebuchet MS"/>
            </a:endParaRPr>
          </a:p>
        </p:txBody>
      </p:sp>
      <p:cxnSp>
        <p:nvCxnSpPr>
          <p:cNvPr id="623" name="Google Shape;623;p24"/>
          <p:cNvCxnSpPr/>
          <p:nvPr/>
        </p:nvCxnSpPr>
        <p:spPr>
          <a:xfrm flipH="1">
            <a:off x="10503936" y="4606149"/>
            <a:ext cx="4114800" cy="1005900"/>
          </a:xfrm>
          <a:prstGeom prst="bentConnector3">
            <a:avLst>
              <a:gd fmla="val 42" name="adj1"/>
            </a:avLst>
          </a:prstGeom>
          <a:noFill/>
          <a:ln cap="flat" cmpd="sng" w="12700">
            <a:solidFill>
              <a:schemeClr val="dk2"/>
            </a:solidFill>
            <a:prstDash val="solid"/>
            <a:round/>
            <a:headEnd len="sm" w="sm" type="none"/>
            <a:tailEnd len="lg" w="lg" type="triangle"/>
          </a:ln>
        </p:spPr>
      </p:cxnSp>
      <p:sp>
        <p:nvSpPr>
          <p:cNvPr id="624" name="Google Shape;624;p24"/>
          <p:cNvSpPr txBox="1"/>
          <p:nvPr/>
        </p:nvSpPr>
        <p:spPr>
          <a:xfrm>
            <a:off x="8910413" y="6300670"/>
            <a:ext cx="2883788" cy="1491451"/>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5-10x Improvement</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More Code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Language Rigid</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Substantially on GPU</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Trebuchet MS"/>
              <a:ea typeface="Trebuchet MS"/>
              <a:cs typeface="Trebuchet MS"/>
              <a:sym typeface="Trebuchet MS"/>
            </a:endParaRPr>
          </a:p>
        </p:txBody>
      </p:sp>
      <p:sp>
        <p:nvSpPr>
          <p:cNvPr id="625" name="Google Shape;625;p24"/>
          <p:cNvSpPr txBox="1"/>
          <p:nvPr/>
        </p:nvSpPr>
        <p:spPr>
          <a:xfrm>
            <a:off x="816066" y="6360248"/>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Traditional GPU Processing</a:t>
            </a:r>
            <a:endParaRPr b="0" i="0" sz="2000" u="none" cap="none" strike="noStrike">
              <a:solidFill>
                <a:schemeClr val="dk2"/>
              </a:solidFill>
              <a:latin typeface="Trebuchet MS"/>
              <a:ea typeface="Trebuchet MS"/>
              <a:cs typeface="Trebuchet MS"/>
              <a:sym typeface="Trebuchet MS"/>
            </a:endParaRPr>
          </a:p>
        </p:txBody>
      </p:sp>
      <p:sp>
        <p:nvSpPr>
          <p:cNvPr id="626" name="Google Shape;626;p24"/>
          <p:cNvSpPr txBox="1"/>
          <p:nvPr/>
        </p:nvSpPr>
        <p:spPr>
          <a:xfrm>
            <a:off x="816066" y="2805250"/>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Hadoop Processing, Reading from Disk</a:t>
            </a:r>
            <a:endParaRPr b="0" i="0" sz="1100" u="none" cap="none" strike="noStrike">
              <a:solidFill>
                <a:srgbClr val="000000"/>
              </a:solidFill>
              <a:latin typeface="Arial"/>
              <a:ea typeface="Arial"/>
              <a:cs typeface="Arial"/>
              <a:sym typeface="Arial"/>
            </a:endParaRPr>
          </a:p>
        </p:txBody>
      </p:sp>
      <p:sp>
        <p:nvSpPr>
          <p:cNvPr id="627" name="Google Shape;627;p24"/>
          <p:cNvSpPr txBox="1"/>
          <p:nvPr/>
        </p:nvSpPr>
        <p:spPr>
          <a:xfrm>
            <a:off x="816066" y="4586379"/>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Spark In-Memory Processing</a:t>
            </a:r>
            <a:endParaRPr b="0" i="0" sz="1100" u="none" cap="none" strike="noStrike">
              <a:solidFill>
                <a:srgbClr val="000000"/>
              </a:solidFill>
              <a:latin typeface="Arial"/>
              <a:ea typeface="Arial"/>
              <a:cs typeface="Arial"/>
              <a:sym typeface="Arial"/>
            </a:endParaRPr>
          </a:p>
        </p:txBody>
      </p:sp>
      <p:sp>
        <p:nvSpPr>
          <p:cNvPr id="628" name="Google Shape;628;p2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629" name="Google Shape;629;p2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Faster Data Access, Less Data Movement</a:t>
            </a:r>
            <a:endParaRPr/>
          </a:p>
        </p:txBody>
      </p:sp>
      <p:sp>
        <p:nvSpPr>
          <p:cNvPr id="630" name="Google Shape;630;p24"/>
          <p:cNvSpPr txBox="1"/>
          <p:nvPr/>
        </p:nvSpPr>
        <p:spPr>
          <a:xfrm>
            <a:off x="797198" y="8045196"/>
            <a:ext cx="7155000" cy="5695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RAPIDS</a:t>
            </a:r>
            <a:endParaRPr b="0" i="0" sz="2000" u="none" cap="none" strike="noStrike">
              <a:solidFill>
                <a:srgbClr val="000000"/>
              </a:solidFill>
              <a:latin typeface="Arial"/>
              <a:ea typeface="Arial"/>
              <a:cs typeface="Arial"/>
              <a:sym typeface="Arial"/>
            </a:endParaRPr>
          </a:p>
        </p:txBody>
      </p:sp>
      <p:sp>
        <p:nvSpPr>
          <p:cNvPr id="631" name="Google Shape;631;p24"/>
          <p:cNvSpPr/>
          <p:nvPr/>
        </p:nvSpPr>
        <p:spPr>
          <a:xfrm>
            <a:off x="942064" y="8618889"/>
            <a:ext cx="893000" cy="1000057"/>
          </a:xfrm>
          <a:prstGeom prst="rect">
            <a:avLst/>
          </a:prstGeom>
          <a:solidFill>
            <a:srgbClr val="0C0C0C"/>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Arrow</a:t>
            </a:r>
            <a:endParaRPr b="0" i="0" sz="1333"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Read</a:t>
            </a:r>
            <a:endParaRPr b="0" i="0" sz="1333" u="none" cap="none" strike="noStrike">
              <a:solidFill>
                <a:srgbClr val="000000"/>
              </a:solidFill>
              <a:latin typeface="Trebuchet MS"/>
              <a:ea typeface="Trebuchet MS"/>
              <a:cs typeface="Trebuchet MS"/>
              <a:sym typeface="Trebuchet MS"/>
            </a:endParaRPr>
          </a:p>
        </p:txBody>
      </p:sp>
      <p:sp>
        <p:nvSpPr>
          <p:cNvPr id="632" name="Google Shape;632;p24"/>
          <p:cNvSpPr/>
          <p:nvPr/>
        </p:nvSpPr>
        <p:spPr>
          <a:xfrm>
            <a:off x="2519552" y="8618887"/>
            <a:ext cx="684500" cy="1000057"/>
          </a:xfrm>
          <a:prstGeom prst="rect">
            <a:avLst/>
          </a:prstGeom>
          <a:solidFill>
            <a:srgbClr val="FDB42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ETL</a:t>
            </a:r>
            <a:endParaRPr b="0" i="0" sz="1500" u="none" cap="none" strike="noStrike">
              <a:solidFill>
                <a:srgbClr val="000000"/>
              </a:solidFill>
              <a:latin typeface="Trebuchet MS"/>
              <a:ea typeface="Trebuchet MS"/>
              <a:cs typeface="Trebuchet MS"/>
              <a:sym typeface="Trebuchet MS"/>
            </a:endParaRPr>
          </a:p>
        </p:txBody>
      </p:sp>
      <p:sp>
        <p:nvSpPr>
          <p:cNvPr id="633" name="Google Shape;633;p24"/>
          <p:cNvSpPr/>
          <p:nvPr/>
        </p:nvSpPr>
        <p:spPr>
          <a:xfrm>
            <a:off x="3204059" y="8618885"/>
            <a:ext cx="684500" cy="1000057"/>
          </a:xfrm>
          <a:prstGeom prst="rect">
            <a:avLst/>
          </a:prstGeom>
          <a:solidFill>
            <a:srgbClr val="D029C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ML</a:t>
            </a:r>
            <a:endParaRPr b="0" i="0" sz="1333"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Train</a:t>
            </a:r>
            <a:endParaRPr b="0" i="0" sz="1333" u="none" cap="none" strike="noStrike">
              <a:solidFill>
                <a:srgbClr val="000000"/>
              </a:solidFill>
              <a:latin typeface="Trebuchet MS"/>
              <a:ea typeface="Trebuchet MS"/>
              <a:cs typeface="Trebuchet MS"/>
              <a:sym typeface="Trebuchet MS"/>
            </a:endParaRPr>
          </a:p>
        </p:txBody>
      </p:sp>
      <p:sp>
        <p:nvSpPr>
          <p:cNvPr id="634" name="Google Shape;634;p24"/>
          <p:cNvSpPr/>
          <p:nvPr/>
        </p:nvSpPr>
        <p:spPr>
          <a:xfrm>
            <a:off x="1835046" y="8618887"/>
            <a:ext cx="684500" cy="1000057"/>
          </a:xfrm>
          <a:prstGeom prst="rect">
            <a:avLst/>
          </a:prstGeom>
          <a:solidFill>
            <a:srgbClr val="40C9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Query</a:t>
            </a:r>
            <a:endParaRPr b="0" i="0" sz="1500" u="none" cap="none" strike="noStrike">
              <a:solidFill>
                <a:srgbClr val="000000"/>
              </a:solidFill>
              <a:latin typeface="Trebuchet MS"/>
              <a:ea typeface="Trebuchet MS"/>
              <a:cs typeface="Trebuchet MS"/>
              <a:sym typeface="Trebuchet MS"/>
            </a:endParaRPr>
          </a:p>
        </p:txBody>
      </p:sp>
      <p:cxnSp>
        <p:nvCxnSpPr>
          <p:cNvPr id="635" name="Google Shape;635;p24"/>
          <p:cNvCxnSpPr/>
          <p:nvPr/>
        </p:nvCxnSpPr>
        <p:spPr>
          <a:xfrm flipH="1">
            <a:off x="4064980" y="6298334"/>
            <a:ext cx="4755000" cy="2834700"/>
          </a:xfrm>
          <a:prstGeom prst="bentConnector3">
            <a:avLst>
              <a:gd fmla="val 79" name="adj1"/>
            </a:avLst>
          </a:prstGeom>
          <a:noFill/>
          <a:ln cap="flat" cmpd="sng" w="12700">
            <a:solidFill>
              <a:schemeClr val="dk2"/>
            </a:solidFill>
            <a:prstDash val="solid"/>
            <a:round/>
            <a:headEnd len="sm" w="sm" type="none"/>
            <a:tailEnd len="lg" w="lg" type="triangle"/>
          </a:ln>
        </p:spPr>
      </p:cxnSp>
      <p:sp>
        <p:nvSpPr>
          <p:cNvPr id="636" name="Google Shape;636;p24"/>
          <p:cNvSpPr txBox="1"/>
          <p:nvPr/>
        </p:nvSpPr>
        <p:spPr>
          <a:xfrm>
            <a:off x="8895899" y="7882244"/>
            <a:ext cx="3354028" cy="149145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accent4"/>
                </a:solidFill>
                <a:latin typeface="Trebuchet MS"/>
                <a:ea typeface="Trebuchet MS"/>
                <a:cs typeface="Trebuchet MS"/>
                <a:sym typeface="Trebuchet MS"/>
              </a:rPr>
              <a:t>50-100x Improvement</a:t>
            </a:r>
            <a:endParaRPr>
              <a:solidFill>
                <a:schemeClr val="accent4"/>
              </a:solidFil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Same Code</a:t>
            </a:r>
            <a:endParaRPr>
              <a:solidFill>
                <a:schemeClr val="accent4"/>
              </a:solidFil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Language Flexible</a:t>
            </a:r>
            <a:endParaRPr>
              <a:solidFill>
                <a:schemeClr val="accent4"/>
              </a:solidFil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637" name="Google Shape;637;p24"/>
          <p:cNvCxnSpPr/>
          <p:nvPr/>
        </p:nvCxnSpPr>
        <p:spPr>
          <a:xfrm flipH="1">
            <a:off x="6899680" y="7385098"/>
            <a:ext cx="1920300" cy="600"/>
          </a:xfrm>
          <a:prstGeom prst="bentConnector3">
            <a:avLst>
              <a:gd fmla="val 79" name="adj1"/>
            </a:avLst>
          </a:prstGeom>
          <a:noFill/>
          <a:ln cap="flat" cmpd="sng" w="12700">
            <a:solidFill>
              <a:schemeClr val="dk2"/>
            </a:solidFill>
            <a:prstDash val="solid"/>
            <a:round/>
            <a:headEnd len="sm" w="sm" type="none"/>
            <a:tailEnd len="lg" w="lg" type="triangle"/>
          </a:ln>
        </p:spPr>
      </p:cxnSp>
      <p:grpSp>
        <p:nvGrpSpPr>
          <p:cNvPr id="638" name="Google Shape;638;p24"/>
          <p:cNvGrpSpPr/>
          <p:nvPr/>
        </p:nvGrpSpPr>
        <p:grpSpPr>
          <a:xfrm>
            <a:off x="470513" y="2667980"/>
            <a:ext cx="17289990" cy="5373023"/>
            <a:chOff x="527497" y="2667980"/>
            <a:chExt cx="17289990" cy="5373023"/>
          </a:xfrm>
        </p:grpSpPr>
        <p:sp>
          <p:nvSpPr>
            <p:cNvPr id="639" name="Google Shape;639;p24"/>
            <p:cNvSpPr/>
            <p:nvPr/>
          </p:nvSpPr>
          <p:spPr>
            <a:xfrm>
              <a:off x="527497" y="2667980"/>
              <a:ext cx="17289990" cy="3623092"/>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sp>
          <p:nvSpPr>
            <p:cNvPr id="640" name="Google Shape;640;p24"/>
            <p:cNvSpPr/>
            <p:nvPr/>
          </p:nvSpPr>
          <p:spPr>
            <a:xfrm>
              <a:off x="527497" y="6179276"/>
              <a:ext cx="6581226" cy="1861727"/>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sp>
          <p:nvSpPr>
            <p:cNvPr id="641" name="Google Shape;641;p24"/>
            <p:cNvSpPr/>
            <p:nvPr/>
          </p:nvSpPr>
          <p:spPr>
            <a:xfrm>
              <a:off x="7128387" y="6276440"/>
              <a:ext cx="1782026" cy="1145440"/>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sp>
          <p:nvSpPr>
            <p:cNvPr id="642" name="Google Shape;642;p24"/>
            <p:cNvSpPr/>
            <p:nvPr/>
          </p:nvSpPr>
          <p:spPr>
            <a:xfrm>
              <a:off x="8996520" y="6276440"/>
              <a:ext cx="2638306" cy="1203352"/>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1" name="Shape 1961"/>
        <p:cNvGrpSpPr/>
        <p:nvPr/>
      </p:nvGrpSpPr>
      <p:grpSpPr>
        <a:xfrm>
          <a:off x="0" y="0"/>
          <a:ext cx="0" cy="0"/>
          <a:chOff x="0" y="0"/>
          <a:chExt cx="0" cy="0"/>
        </a:xfrm>
      </p:grpSpPr>
      <p:sp>
        <p:nvSpPr>
          <p:cNvPr id="1962" name="Google Shape;1962;p96"/>
          <p:cNvSpPr txBox="1"/>
          <p:nvPr>
            <p:ph type="title"/>
          </p:nvPr>
        </p:nvSpPr>
        <p:spPr>
          <a:xfrm>
            <a:off x="3106785" y="3998553"/>
            <a:ext cx="12074400" cy="228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Visualization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6" name="Shape 1966"/>
        <p:cNvGrpSpPr/>
        <p:nvPr/>
      </p:nvGrpSpPr>
      <p:grpSpPr>
        <a:xfrm>
          <a:off x="0" y="0"/>
          <a:ext cx="0" cy="0"/>
          <a:chOff x="0" y="0"/>
          <a:chExt cx="0" cy="0"/>
        </a:xfrm>
      </p:grpSpPr>
      <p:sp>
        <p:nvSpPr>
          <p:cNvPr id="1967" name="Google Shape;1967;p97"/>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cuXfilter</a:t>
            </a:r>
            <a:endParaRPr/>
          </a:p>
        </p:txBody>
      </p:sp>
      <p:sp>
        <p:nvSpPr>
          <p:cNvPr id="1968" name="Google Shape;1968;p97"/>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 Accelerated Cross-Filtering</a:t>
            </a:r>
            <a:endParaRPr/>
          </a:p>
        </p:txBody>
      </p:sp>
      <p:pic>
        <p:nvPicPr>
          <p:cNvPr id="1969" name="Google Shape;1969;p97"/>
          <p:cNvPicPr preferRelativeResize="0"/>
          <p:nvPr/>
        </p:nvPicPr>
        <p:blipFill>
          <a:blip r:embed="rId3">
            <a:alphaModFix/>
          </a:blip>
          <a:stretch>
            <a:fillRect/>
          </a:stretch>
        </p:blipFill>
        <p:spPr>
          <a:xfrm>
            <a:off x="10039800" y="3855750"/>
            <a:ext cx="7637976" cy="4296351"/>
          </a:xfrm>
          <a:prstGeom prst="rect">
            <a:avLst/>
          </a:prstGeom>
          <a:noFill/>
          <a:ln>
            <a:noFill/>
          </a:ln>
        </p:spPr>
      </p:pic>
      <p:sp>
        <p:nvSpPr>
          <p:cNvPr id="1970" name="Google Shape;1970;p97"/>
          <p:cNvSpPr txBox="1"/>
          <p:nvPr>
            <p:ph idx="1" type="body"/>
          </p:nvPr>
        </p:nvSpPr>
        <p:spPr>
          <a:xfrm>
            <a:off x="861250" y="3505059"/>
            <a:ext cx="87339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STREAMLINED FOR NOTEBOOKS</a:t>
            </a:r>
            <a:endParaRPr/>
          </a:p>
          <a:p>
            <a:pPr indent="0" lvl="0" marL="0" rtl="0" algn="l">
              <a:lnSpc>
                <a:spcPct val="90000"/>
              </a:lnSpc>
              <a:spcBef>
                <a:spcPts val="1000"/>
              </a:spcBef>
              <a:spcAft>
                <a:spcPts val="0"/>
              </a:spcAft>
              <a:buNone/>
            </a:pPr>
            <a:r>
              <a:rPr lang="en-US" u="sng">
                <a:solidFill>
                  <a:srgbClr val="999999"/>
                </a:solidFill>
                <a:hlinkClick r:id="rId4"/>
              </a:rPr>
              <a:t>Cuxfilter</a:t>
            </a:r>
            <a:r>
              <a:rPr lang="en-US"/>
              <a:t> allows you to visually explore your cuDF dataframes through fully cross-filtered dashboards in less than 10 lines of notebook code.</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rPr lang="en-US" sz="2800">
                <a:solidFill>
                  <a:schemeClr val="lt2"/>
                </a:solidFill>
              </a:rPr>
              <a:t>MINIMAL COMPLEXITY &amp; FAST RESULTS</a:t>
            </a:r>
            <a:endParaRPr/>
          </a:p>
          <a:p>
            <a:pPr indent="0" lvl="0" marL="0" rtl="0" algn="l">
              <a:spcBef>
                <a:spcPts val="1000"/>
              </a:spcBef>
              <a:spcAft>
                <a:spcPts val="0"/>
              </a:spcAft>
              <a:buNone/>
            </a:pPr>
            <a:r>
              <a:rPr lang="en-US"/>
              <a:t>Select from vetted chart libraries, pre-designed layouts, and multiple themes to find the best fit for a use case, at speeds typically 20x faster per chart than Pandas.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sz="2800">
                <a:solidFill>
                  <a:schemeClr val="lt2"/>
                </a:solidFill>
              </a:rPr>
              <a:t>SEAMLESS INTEGRATION WITH RAPIDS</a:t>
            </a:r>
            <a:endParaRPr/>
          </a:p>
          <a:p>
            <a:pPr indent="0" lvl="0" marL="0" rtl="0" algn="l">
              <a:spcBef>
                <a:spcPts val="1000"/>
              </a:spcBef>
              <a:spcAft>
                <a:spcPts val="0"/>
              </a:spcAft>
              <a:buNone/>
            </a:pPr>
            <a:r>
              <a:rPr lang="en-US"/>
              <a:t>Cuxfilter is designed to be easy to </a:t>
            </a:r>
            <a:r>
              <a:rPr lang="en-US" u="sng">
                <a:solidFill>
                  <a:srgbClr val="999999"/>
                </a:solidFill>
                <a:hlinkClick r:id="rId5"/>
              </a:rPr>
              <a:t>install</a:t>
            </a:r>
            <a:r>
              <a:rPr lang="en-US"/>
              <a:t> and use with RAPIDS. Learn more about our approach </a:t>
            </a:r>
            <a:r>
              <a:rPr lang="en-US" u="sng">
                <a:solidFill>
                  <a:srgbClr val="999999"/>
                </a:solidFill>
                <a:hlinkClick r:id="rId6"/>
              </a:rPr>
              <a:t>here</a:t>
            </a:r>
            <a:r>
              <a:rPr lang="en-US"/>
              <a:t>. </a:t>
            </a:r>
            <a:endParaRPr/>
          </a:p>
          <a:p>
            <a:pPr indent="0" lvl="0" marL="285750" rtl="0" algn="l">
              <a:spcBef>
                <a:spcPts val="1000"/>
              </a:spcBef>
              <a:spcAft>
                <a:spcPts val="0"/>
              </a:spcAft>
              <a:buSzPts val="1920"/>
              <a:buNone/>
            </a:pPr>
            <a:r>
              <a:t/>
            </a:r>
            <a:endParaRPr/>
          </a:p>
        </p:txBody>
      </p:sp>
      <p:sp>
        <p:nvSpPr>
          <p:cNvPr id="1971" name="Google Shape;1971;p97"/>
          <p:cNvSpPr txBox="1"/>
          <p:nvPr/>
        </p:nvSpPr>
        <p:spPr>
          <a:xfrm>
            <a:off x="11515338" y="8333097"/>
            <a:ext cx="46869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u="sng">
                <a:solidFill>
                  <a:srgbClr val="999999"/>
                </a:solidFill>
                <a:latin typeface="Trebuchet MS"/>
                <a:ea typeface="Trebuchet MS"/>
                <a:cs typeface="Trebuchet MS"/>
                <a:sym typeface="Trebuchet MS"/>
                <a:hlinkClick r:id="rId7"/>
              </a:rPr>
              <a:t>https://docs.rapids.ai/api/cuxfilter/stable</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5" name="Shape 1975"/>
        <p:cNvGrpSpPr/>
        <p:nvPr/>
      </p:nvGrpSpPr>
      <p:grpSpPr>
        <a:xfrm>
          <a:off x="0" y="0"/>
          <a:ext cx="0" cy="0"/>
          <a:chOff x="0" y="0"/>
          <a:chExt cx="0" cy="0"/>
        </a:xfrm>
      </p:grpSpPr>
      <p:sp>
        <p:nvSpPr>
          <p:cNvPr id="1976" name="Google Shape;1976;p98"/>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pyViz Integrations</a:t>
            </a:r>
            <a:endParaRPr/>
          </a:p>
        </p:txBody>
      </p:sp>
      <p:sp>
        <p:nvSpPr>
          <p:cNvPr id="1977" name="Google Shape;1977;p98"/>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 Accelerated Python Visualizations</a:t>
            </a:r>
            <a:endParaRPr/>
          </a:p>
        </p:txBody>
      </p:sp>
      <p:sp>
        <p:nvSpPr>
          <p:cNvPr id="1978" name="Google Shape;1978;p98"/>
          <p:cNvSpPr txBox="1"/>
          <p:nvPr>
            <p:ph idx="1" type="body"/>
          </p:nvPr>
        </p:nvSpPr>
        <p:spPr>
          <a:xfrm>
            <a:off x="861250" y="3505059"/>
            <a:ext cx="87339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ACCELERATED PYTHON VIZ</a:t>
            </a:r>
            <a:endParaRPr/>
          </a:p>
          <a:p>
            <a:pPr indent="0" lvl="0" marL="0" rtl="0" algn="l">
              <a:lnSpc>
                <a:spcPct val="90000"/>
              </a:lnSpc>
              <a:spcBef>
                <a:spcPts val="1000"/>
              </a:spcBef>
              <a:spcAft>
                <a:spcPts val="0"/>
              </a:spcAft>
              <a:buNone/>
            </a:pPr>
            <a:r>
              <a:rPr lang="en-US"/>
              <a:t>The RAPIDS focus on python makes it straightforward to integrate GPU acceleration for most </a:t>
            </a:r>
            <a:r>
              <a:rPr lang="en-US" u="sng">
                <a:solidFill>
                  <a:srgbClr val="999999"/>
                </a:solidFill>
                <a:hlinkClick r:id="rId3"/>
              </a:rPr>
              <a:t>python visualization </a:t>
            </a:r>
            <a:r>
              <a:rPr lang="en-US" u="sng">
                <a:solidFill>
                  <a:srgbClr val="999999"/>
                </a:solidFill>
                <a:hlinkClick r:id="rId4"/>
              </a:rPr>
              <a:t>libraries</a:t>
            </a:r>
            <a:r>
              <a:rPr lang="en-US"/>
              <a:t>. We are currently collaborating with </a:t>
            </a:r>
            <a:r>
              <a:rPr lang="en-US" u="sng">
                <a:solidFill>
                  <a:srgbClr val="999999"/>
                </a:solidFill>
                <a:hlinkClick r:id="rId5"/>
              </a:rPr>
              <a:t>bokeh</a:t>
            </a:r>
            <a:r>
              <a:rPr lang="en-US"/>
              <a:t>, </a:t>
            </a:r>
            <a:r>
              <a:rPr lang="en-US" u="sng">
                <a:solidFill>
                  <a:srgbClr val="999999"/>
                </a:solidFill>
                <a:hlinkClick r:id="rId6"/>
              </a:rPr>
              <a:t>plotly</a:t>
            </a:r>
            <a:r>
              <a:rPr lang="en-US"/>
              <a:t>, and </a:t>
            </a:r>
            <a:r>
              <a:rPr lang="en-US" u="sng">
                <a:solidFill>
                  <a:srgbClr val="999999"/>
                </a:solidFill>
                <a:hlinkClick r:id="rId7"/>
              </a:rPr>
              <a:t>datashader</a:t>
            </a:r>
            <a:r>
              <a:rPr lang="en-US"/>
              <a:t>, among others.</a:t>
            </a:r>
            <a:endParaRPr/>
          </a:p>
          <a:p>
            <a:pPr indent="0" lvl="0" marL="0" rtl="0" algn="l">
              <a:spcBef>
                <a:spcPts val="0"/>
              </a:spcBef>
              <a:spcAft>
                <a:spcPts val="0"/>
              </a:spcAft>
              <a:buNone/>
            </a:pPr>
            <a:r>
              <a:t/>
            </a:r>
            <a:endParaRPr sz="2800">
              <a:solidFill>
                <a:schemeClr val="lt2"/>
              </a:solidFill>
            </a:endParaRPr>
          </a:p>
          <a:p>
            <a:pPr indent="0" lvl="0" marL="0" rtl="0" algn="l">
              <a:spcBef>
                <a:spcPts val="0"/>
              </a:spcBef>
              <a:spcAft>
                <a:spcPts val="0"/>
              </a:spcAft>
              <a:buNone/>
            </a:pPr>
            <a:r>
              <a:rPr lang="en-US" sz="2800">
                <a:solidFill>
                  <a:schemeClr val="lt2"/>
                </a:solidFill>
              </a:rPr>
              <a:t>HIGHLIGHT: DATASHADER INTEGRATION</a:t>
            </a:r>
            <a:endParaRPr/>
          </a:p>
          <a:p>
            <a:pPr indent="0" lvl="0" marL="0" rtl="0" algn="l">
              <a:spcBef>
                <a:spcPts val="1000"/>
              </a:spcBef>
              <a:spcAft>
                <a:spcPts val="0"/>
              </a:spcAft>
              <a:buNone/>
            </a:pPr>
            <a:r>
              <a:rPr lang="en-US" u="sng">
                <a:solidFill>
                  <a:srgbClr val="999999"/>
                </a:solidFill>
                <a:hlinkClick r:id="rId8"/>
              </a:rPr>
              <a:t>Datashader's</a:t>
            </a:r>
            <a:r>
              <a:rPr lang="en-US">
                <a:solidFill>
                  <a:srgbClr val="999999"/>
                </a:solidFill>
              </a:rPr>
              <a:t> </a:t>
            </a:r>
            <a:r>
              <a:rPr lang="en-US"/>
              <a:t>ability to visualize billions of points makes it well suited for GPU acceleration. It now includes </a:t>
            </a:r>
            <a:r>
              <a:rPr lang="en-US" u="sng">
                <a:solidFill>
                  <a:srgbClr val="999999"/>
                </a:solidFill>
                <a:hlinkClick r:id="rId9"/>
              </a:rPr>
              <a:t>cuDF integration</a:t>
            </a:r>
            <a:r>
              <a:rPr lang="en-US"/>
              <a:t> as well as other enhanced capabilities that offer between a 10-120x speed up. More details </a:t>
            </a:r>
            <a:r>
              <a:rPr lang="en-US" u="sng">
                <a:solidFill>
                  <a:srgbClr val="999999"/>
                </a:solidFill>
                <a:hlinkClick r:id="rId10"/>
              </a:rPr>
              <a:t>here</a:t>
            </a:r>
            <a:r>
              <a:rPr lang="en-US">
                <a:solidFill>
                  <a:srgbClr val="999999"/>
                </a:solidFill>
              </a:rPr>
              <a:t>.</a:t>
            </a:r>
            <a:endParaRPr>
              <a:solidFill>
                <a:srgbClr val="999999"/>
              </a:solidFill>
            </a:endParaRPr>
          </a:p>
          <a:p>
            <a:pPr indent="0" lvl="0" marL="285750" rtl="0" algn="l">
              <a:spcBef>
                <a:spcPts val="1000"/>
              </a:spcBef>
              <a:spcAft>
                <a:spcPts val="0"/>
              </a:spcAft>
              <a:buSzPts val="2400"/>
              <a:buNone/>
            </a:pPr>
            <a:r>
              <a:t/>
            </a:r>
            <a:endParaRPr/>
          </a:p>
        </p:txBody>
      </p:sp>
      <p:pic>
        <p:nvPicPr>
          <p:cNvPr id="1979" name="Google Shape;1979;p98"/>
          <p:cNvPicPr preferRelativeResize="0"/>
          <p:nvPr/>
        </p:nvPicPr>
        <p:blipFill>
          <a:blip r:embed="rId11">
            <a:alphaModFix/>
          </a:blip>
          <a:stretch>
            <a:fillRect/>
          </a:stretch>
        </p:blipFill>
        <p:spPr>
          <a:xfrm>
            <a:off x="9914757" y="3901650"/>
            <a:ext cx="7740150" cy="4512500"/>
          </a:xfrm>
          <a:prstGeom prst="rect">
            <a:avLst/>
          </a:prstGeom>
          <a:noFill/>
          <a:ln>
            <a:noFill/>
          </a:ln>
        </p:spPr>
      </p:pic>
      <p:sp>
        <p:nvSpPr>
          <p:cNvPr id="1980" name="Google Shape;1980;p98"/>
          <p:cNvSpPr txBox="1"/>
          <p:nvPr/>
        </p:nvSpPr>
        <p:spPr>
          <a:xfrm>
            <a:off x="11388550" y="8577852"/>
            <a:ext cx="46869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u="sng">
                <a:solidFill>
                  <a:srgbClr val="999999"/>
                </a:solidFill>
                <a:latin typeface="Trebuchet MS"/>
                <a:ea typeface="Trebuchet MS"/>
                <a:cs typeface="Trebuchet MS"/>
                <a:sym typeface="Trebuchet MS"/>
                <a:hlinkClick r:id="rId12"/>
              </a:rPr>
              <a:t>https://datashader.org/</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99"/>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Plotly Dash</a:t>
            </a:r>
            <a:endParaRPr/>
          </a:p>
        </p:txBody>
      </p:sp>
      <p:sp>
        <p:nvSpPr>
          <p:cNvPr id="1986" name="Google Shape;1986;p99"/>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a:t>
            </a:r>
            <a:r>
              <a:rPr lang="en-US"/>
              <a:t> Accelerated Visualization Apps with Python</a:t>
            </a:r>
            <a:endParaRPr/>
          </a:p>
        </p:txBody>
      </p:sp>
      <p:pic>
        <p:nvPicPr>
          <p:cNvPr id="1987" name="Google Shape;1987;p99"/>
          <p:cNvPicPr preferRelativeResize="0"/>
          <p:nvPr/>
        </p:nvPicPr>
        <p:blipFill rotWithShape="1">
          <a:blip r:embed="rId3">
            <a:alphaModFix/>
          </a:blip>
          <a:srcRect b="14302" l="0" r="0" t="0"/>
          <a:stretch/>
        </p:blipFill>
        <p:spPr>
          <a:xfrm>
            <a:off x="9950525" y="3283268"/>
            <a:ext cx="7579075" cy="5827408"/>
          </a:xfrm>
          <a:prstGeom prst="rect">
            <a:avLst/>
          </a:prstGeom>
          <a:noFill/>
          <a:ln>
            <a:noFill/>
          </a:ln>
        </p:spPr>
      </p:pic>
      <p:sp>
        <p:nvSpPr>
          <p:cNvPr id="1988" name="Google Shape;1988;p99"/>
          <p:cNvSpPr txBox="1"/>
          <p:nvPr>
            <p:ph idx="1" type="body"/>
          </p:nvPr>
        </p:nvSpPr>
        <p:spPr>
          <a:xfrm>
            <a:off x="861250" y="3505059"/>
            <a:ext cx="87339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PLOTLY &amp; RAPIDS PARTNERSHIP </a:t>
            </a:r>
            <a:endParaRPr/>
          </a:p>
          <a:p>
            <a:pPr indent="0" lvl="0" marL="0" rtl="0" algn="l">
              <a:lnSpc>
                <a:spcPct val="90000"/>
              </a:lnSpc>
              <a:spcBef>
                <a:spcPts val="1000"/>
              </a:spcBef>
              <a:spcAft>
                <a:spcPts val="0"/>
              </a:spcAft>
              <a:buNone/>
            </a:pPr>
            <a:r>
              <a:rPr lang="en-US" u="sng">
                <a:solidFill>
                  <a:srgbClr val="999999"/>
                </a:solidFill>
                <a:hlinkClick r:id="rId4"/>
              </a:rPr>
              <a:t>Plotly Dash</a:t>
            </a:r>
            <a:r>
              <a:rPr lang="en-US">
                <a:solidFill>
                  <a:srgbClr val="999999"/>
                </a:solidFill>
              </a:rPr>
              <a:t> </a:t>
            </a:r>
            <a:r>
              <a:rPr lang="en-US"/>
              <a:t>now has RAPIDS acceleration, enabling the ease-of-use development and deployment of Dash apps, with the speed of RAPIDS. Find out more on </a:t>
            </a:r>
            <a:r>
              <a:rPr lang="en-US" u="sng">
                <a:solidFill>
                  <a:srgbClr val="999999"/>
                </a:solidFill>
                <a:hlinkClick r:id="rId5"/>
              </a:rPr>
              <a:t>RAPIDS.ai</a:t>
            </a:r>
            <a:r>
              <a:rPr lang="en-US"/>
              <a:t> and Plotly’s </a:t>
            </a:r>
            <a:r>
              <a:rPr lang="en-US" u="sng">
                <a:solidFill>
                  <a:srgbClr val="999999"/>
                </a:solidFill>
                <a:hlinkClick r:id="rId6"/>
              </a:rPr>
              <a:t>announcement</a:t>
            </a:r>
            <a:r>
              <a:rPr lang="en-US"/>
              <a:t>.</a:t>
            </a:r>
            <a:endParaRPr/>
          </a:p>
          <a:p>
            <a:pPr indent="0" lvl="0" marL="0" rtl="0" algn="l">
              <a:lnSpc>
                <a:spcPct val="90000"/>
              </a:lnSpc>
              <a:spcBef>
                <a:spcPts val="1000"/>
              </a:spcBef>
              <a:spcAft>
                <a:spcPts val="0"/>
              </a:spcAft>
              <a:buNone/>
            </a:pPr>
            <a:r>
              <a:t/>
            </a:r>
            <a:endParaRPr/>
          </a:p>
          <a:p>
            <a:pPr indent="0" lvl="0" marL="0" rtl="0" algn="l">
              <a:spcBef>
                <a:spcPts val="0"/>
              </a:spcBef>
              <a:spcAft>
                <a:spcPts val="0"/>
              </a:spcAft>
              <a:buNone/>
            </a:pPr>
            <a:r>
              <a:rPr lang="en-US" sz="2800">
                <a:solidFill>
                  <a:schemeClr val="lt2"/>
                </a:solidFill>
              </a:rPr>
              <a:t>300 MILLION DATAPOINT CENSUS EXAMPLE</a:t>
            </a:r>
            <a:endParaRPr/>
          </a:p>
          <a:p>
            <a:pPr indent="0" lvl="0" marL="0" rtl="0" algn="l">
              <a:spcBef>
                <a:spcPts val="1000"/>
              </a:spcBef>
              <a:spcAft>
                <a:spcPts val="0"/>
              </a:spcAft>
              <a:buNone/>
            </a:pPr>
            <a:r>
              <a:rPr lang="en-US"/>
              <a:t>Interact with data points of every individual in the United States, in real time, with the 2010 Census visualization. Get the code on </a:t>
            </a:r>
            <a:r>
              <a:rPr lang="en-US" u="sng">
                <a:solidFill>
                  <a:schemeClr val="hlink"/>
                </a:solidFill>
                <a:hlinkClick r:id="rId7"/>
              </a:rPr>
              <a:t>GitHub</a:t>
            </a:r>
            <a:r>
              <a:rPr lang="en-US"/>
              <a:t> and read about details </a:t>
            </a:r>
            <a:r>
              <a:rPr lang="en-US" u="sng">
                <a:solidFill>
                  <a:schemeClr val="hlink"/>
                </a:solidFill>
                <a:hlinkClick r:id="rId8"/>
              </a:rPr>
              <a:t>here</a:t>
            </a:r>
            <a:r>
              <a:rPr lang="en-US"/>
              <a:t>.</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161190" lvl="0" marL="283110" rtl="0" algn="l">
              <a:lnSpc>
                <a:spcPct val="90000"/>
              </a:lnSpc>
              <a:spcBef>
                <a:spcPts val="1500"/>
              </a:spcBef>
              <a:spcAft>
                <a:spcPts val="0"/>
              </a:spcAft>
              <a:buClr>
                <a:schemeClr val="lt2"/>
              </a:buClr>
              <a:buSzPts val="1920"/>
              <a:buFont typeface="Noto Sans Symbols"/>
              <a:buNone/>
            </a:pPr>
            <a:r>
              <a:t/>
            </a:r>
            <a:endParaRPr/>
          </a:p>
        </p:txBody>
      </p:sp>
      <p:sp>
        <p:nvSpPr>
          <p:cNvPr id="1989" name="Google Shape;1989;p99"/>
          <p:cNvSpPr txBox="1"/>
          <p:nvPr/>
        </p:nvSpPr>
        <p:spPr>
          <a:xfrm>
            <a:off x="10983375" y="9246750"/>
            <a:ext cx="58206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u="sng">
                <a:solidFill>
                  <a:srgbClr val="999999"/>
                </a:solidFill>
                <a:latin typeface="Trebuchet MS"/>
                <a:ea typeface="Trebuchet MS"/>
                <a:cs typeface="Trebuchet MS"/>
                <a:sym typeface="Trebuchet MS"/>
                <a:hlinkClick r:id="rId9"/>
              </a:rPr>
              <a:t>https://github.com/rapidsai/plotly-dash-rapids-census-demo</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3" name="Shape 1993"/>
        <p:cNvGrpSpPr/>
        <p:nvPr/>
      </p:nvGrpSpPr>
      <p:grpSpPr>
        <a:xfrm>
          <a:off x="0" y="0"/>
          <a:ext cx="0" cy="0"/>
          <a:chOff x="0" y="0"/>
          <a:chExt cx="0" cy="0"/>
        </a:xfrm>
      </p:grpSpPr>
      <p:sp>
        <p:nvSpPr>
          <p:cNvPr id="1994" name="Google Shape;1994;p100"/>
          <p:cNvSpPr txBox="1"/>
          <p:nvPr>
            <p:ph type="title"/>
          </p:nvPr>
        </p:nvSpPr>
        <p:spPr>
          <a:xfrm>
            <a:off x="3106785" y="3998553"/>
            <a:ext cx="12074400" cy="2289900"/>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Community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Google Shape;1999;p101"/>
          <p:cNvSpPr txBox="1"/>
          <p:nvPr/>
        </p:nvSpPr>
        <p:spPr>
          <a:xfrm>
            <a:off x="1433605" y="8293960"/>
            <a:ext cx="22530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lt2"/>
                </a:solidFill>
                <a:latin typeface="Trebuchet MS"/>
                <a:ea typeface="Trebuchet MS"/>
                <a:cs typeface="Trebuchet MS"/>
                <a:sym typeface="Trebuchet MS"/>
              </a:rPr>
              <a:t>OPEN SOURCE</a:t>
            </a:r>
            <a:endParaRPr b="0" i="0" sz="2000" u="none" cap="none" strike="noStrike">
              <a:solidFill>
                <a:schemeClr val="lt2"/>
              </a:solidFill>
              <a:latin typeface="Trebuchet MS"/>
              <a:ea typeface="Trebuchet MS"/>
              <a:cs typeface="Trebuchet MS"/>
              <a:sym typeface="Trebuchet MS"/>
            </a:endParaRPr>
          </a:p>
        </p:txBody>
      </p:sp>
      <p:sp>
        <p:nvSpPr>
          <p:cNvPr id="2000" name="Google Shape;2000;p101"/>
          <p:cNvSpPr txBox="1"/>
          <p:nvPr/>
        </p:nvSpPr>
        <p:spPr>
          <a:xfrm>
            <a:off x="1272856" y="3059351"/>
            <a:ext cx="22530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lt2"/>
                </a:solidFill>
                <a:latin typeface="Trebuchet MS"/>
                <a:ea typeface="Trebuchet MS"/>
                <a:cs typeface="Trebuchet MS"/>
                <a:sym typeface="Trebuchet MS"/>
              </a:rPr>
              <a:t>CONTRIBUTORS</a:t>
            </a:r>
            <a:endParaRPr b="0" i="0" sz="2000" u="none" cap="none" strike="noStrike">
              <a:solidFill>
                <a:schemeClr val="lt2"/>
              </a:solidFill>
              <a:latin typeface="Trebuchet MS"/>
              <a:ea typeface="Trebuchet MS"/>
              <a:cs typeface="Trebuchet MS"/>
              <a:sym typeface="Trebuchet MS"/>
            </a:endParaRPr>
          </a:p>
        </p:txBody>
      </p:sp>
      <p:sp>
        <p:nvSpPr>
          <p:cNvPr id="2001" name="Google Shape;2001;p101"/>
          <p:cNvSpPr txBox="1"/>
          <p:nvPr/>
        </p:nvSpPr>
        <p:spPr>
          <a:xfrm>
            <a:off x="1272856" y="5195827"/>
            <a:ext cx="22530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lt2"/>
                </a:solidFill>
                <a:latin typeface="Trebuchet MS"/>
                <a:ea typeface="Trebuchet MS"/>
                <a:cs typeface="Trebuchet MS"/>
                <a:sym typeface="Trebuchet MS"/>
              </a:rPr>
              <a:t>ADOPTERS</a:t>
            </a:r>
            <a:endParaRPr b="0" i="0" sz="2000" u="none" cap="none" strike="noStrike">
              <a:solidFill>
                <a:schemeClr val="lt2"/>
              </a:solidFill>
              <a:latin typeface="Trebuchet MS"/>
              <a:ea typeface="Trebuchet MS"/>
              <a:cs typeface="Trebuchet MS"/>
              <a:sym typeface="Trebuchet MS"/>
            </a:endParaRPr>
          </a:p>
        </p:txBody>
      </p:sp>
      <p:pic>
        <p:nvPicPr>
          <p:cNvPr id="2002" name="Google Shape;2002;p101"/>
          <p:cNvPicPr preferRelativeResize="0"/>
          <p:nvPr/>
        </p:nvPicPr>
        <p:blipFill rotWithShape="1">
          <a:blip r:embed="rId3">
            <a:alphaModFix/>
          </a:blip>
          <a:srcRect b="0" l="0" r="0" t="0"/>
          <a:stretch/>
        </p:blipFill>
        <p:spPr>
          <a:xfrm>
            <a:off x="3932929" y="3293738"/>
            <a:ext cx="1323974" cy="225076"/>
          </a:xfrm>
          <a:prstGeom prst="rect">
            <a:avLst/>
          </a:prstGeom>
          <a:noFill/>
          <a:ln>
            <a:noFill/>
          </a:ln>
        </p:spPr>
      </p:pic>
      <p:pic>
        <p:nvPicPr>
          <p:cNvPr id="2003" name="Google Shape;2003;p101"/>
          <p:cNvPicPr preferRelativeResize="0"/>
          <p:nvPr/>
        </p:nvPicPr>
        <p:blipFill rotWithShape="1">
          <a:blip r:embed="rId4">
            <a:alphaModFix/>
          </a:blip>
          <a:srcRect b="0" l="0" r="0" t="0"/>
          <a:stretch/>
        </p:blipFill>
        <p:spPr>
          <a:xfrm>
            <a:off x="5716264" y="3251850"/>
            <a:ext cx="1033669" cy="321660"/>
          </a:xfrm>
          <a:prstGeom prst="rect">
            <a:avLst/>
          </a:prstGeom>
          <a:noFill/>
          <a:ln>
            <a:noFill/>
          </a:ln>
        </p:spPr>
      </p:pic>
      <p:pic>
        <p:nvPicPr>
          <p:cNvPr id="2004" name="Google Shape;2004;p101"/>
          <p:cNvPicPr preferRelativeResize="0"/>
          <p:nvPr/>
        </p:nvPicPr>
        <p:blipFill rotWithShape="1">
          <a:blip r:embed="rId5">
            <a:alphaModFix/>
          </a:blip>
          <a:srcRect b="56163" l="0" r="26071" t="0"/>
          <a:stretch/>
        </p:blipFill>
        <p:spPr>
          <a:xfrm>
            <a:off x="7209294" y="3220923"/>
            <a:ext cx="954966" cy="365456"/>
          </a:xfrm>
          <a:prstGeom prst="rect">
            <a:avLst/>
          </a:prstGeom>
          <a:noFill/>
          <a:ln>
            <a:noFill/>
          </a:ln>
        </p:spPr>
      </p:pic>
      <p:pic>
        <p:nvPicPr>
          <p:cNvPr id="2005" name="Google Shape;2005;p101"/>
          <p:cNvPicPr preferRelativeResize="0"/>
          <p:nvPr/>
        </p:nvPicPr>
        <p:blipFill rotWithShape="1">
          <a:blip r:embed="rId6">
            <a:alphaModFix/>
          </a:blip>
          <a:srcRect b="0" l="0" r="0" t="0"/>
          <a:stretch/>
        </p:blipFill>
        <p:spPr>
          <a:xfrm>
            <a:off x="8623621" y="3155943"/>
            <a:ext cx="1141502" cy="482743"/>
          </a:xfrm>
          <a:prstGeom prst="rect">
            <a:avLst/>
          </a:prstGeom>
          <a:noFill/>
          <a:ln>
            <a:noFill/>
          </a:ln>
        </p:spPr>
      </p:pic>
      <p:pic>
        <p:nvPicPr>
          <p:cNvPr id="2006" name="Google Shape;2006;p101"/>
          <p:cNvPicPr preferRelativeResize="0"/>
          <p:nvPr/>
        </p:nvPicPr>
        <p:blipFill rotWithShape="1">
          <a:blip r:embed="rId7">
            <a:alphaModFix/>
          </a:blip>
          <a:srcRect b="0" l="0" r="0" t="0"/>
          <a:stretch/>
        </p:blipFill>
        <p:spPr>
          <a:xfrm>
            <a:off x="12438959" y="3291860"/>
            <a:ext cx="957959" cy="239489"/>
          </a:xfrm>
          <a:prstGeom prst="rect">
            <a:avLst/>
          </a:prstGeom>
          <a:noFill/>
          <a:ln>
            <a:noFill/>
          </a:ln>
        </p:spPr>
      </p:pic>
      <p:pic>
        <p:nvPicPr>
          <p:cNvPr id="2007" name="Google Shape;2007;p101"/>
          <p:cNvPicPr preferRelativeResize="0"/>
          <p:nvPr/>
        </p:nvPicPr>
        <p:blipFill rotWithShape="1">
          <a:blip r:embed="rId8">
            <a:alphaModFix/>
          </a:blip>
          <a:srcRect b="0" l="0" r="0" t="0"/>
          <a:stretch/>
        </p:blipFill>
        <p:spPr>
          <a:xfrm>
            <a:off x="13856280" y="3180522"/>
            <a:ext cx="1243069" cy="471416"/>
          </a:xfrm>
          <a:prstGeom prst="rect">
            <a:avLst/>
          </a:prstGeom>
          <a:noFill/>
          <a:ln>
            <a:noFill/>
          </a:ln>
        </p:spPr>
      </p:pic>
      <p:pic>
        <p:nvPicPr>
          <p:cNvPr id="2008" name="Google Shape;2008;p101"/>
          <p:cNvPicPr preferRelativeResize="0"/>
          <p:nvPr/>
        </p:nvPicPr>
        <p:blipFill rotWithShape="1">
          <a:blip r:embed="rId9">
            <a:alphaModFix/>
          </a:blip>
          <a:srcRect b="0" l="0" r="0" t="0"/>
          <a:stretch/>
        </p:blipFill>
        <p:spPr>
          <a:xfrm>
            <a:off x="15558709" y="3271161"/>
            <a:ext cx="1036046" cy="281085"/>
          </a:xfrm>
          <a:prstGeom prst="rect">
            <a:avLst/>
          </a:prstGeom>
          <a:noFill/>
          <a:ln>
            <a:noFill/>
          </a:ln>
        </p:spPr>
      </p:pic>
      <p:pic>
        <p:nvPicPr>
          <p:cNvPr id="2009" name="Google Shape;2009;p101"/>
          <p:cNvPicPr preferRelativeResize="0"/>
          <p:nvPr/>
        </p:nvPicPr>
        <p:blipFill rotWithShape="1">
          <a:blip r:embed="rId10">
            <a:alphaModFix/>
          </a:blip>
          <a:srcRect b="0" l="0" r="0" t="0"/>
          <a:stretch/>
        </p:blipFill>
        <p:spPr>
          <a:xfrm>
            <a:off x="3871891" y="5408222"/>
            <a:ext cx="1853048" cy="298224"/>
          </a:xfrm>
          <a:prstGeom prst="rect">
            <a:avLst/>
          </a:prstGeom>
          <a:noFill/>
          <a:ln>
            <a:noFill/>
          </a:ln>
        </p:spPr>
      </p:pic>
      <p:pic>
        <p:nvPicPr>
          <p:cNvPr id="2010" name="Google Shape;2010;p101"/>
          <p:cNvPicPr preferRelativeResize="0"/>
          <p:nvPr/>
        </p:nvPicPr>
        <p:blipFill rotWithShape="1">
          <a:blip r:embed="rId11">
            <a:alphaModFix/>
          </a:blip>
          <a:srcRect b="0" l="0" r="0" t="0"/>
          <a:stretch/>
        </p:blipFill>
        <p:spPr>
          <a:xfrm>
            <a:off x="7699183" y="5124728"/>
            <a:ext cx="1015968" cy="571482"/>
          </a:xfrm>
          <a:prstGeom prst="rect">
            <a:avLst/>
          </a:prstGeom>
          <a:noFill/>
          <a:ln>
            <a:noFill/>
          </a:ln>
        </p:spPr>
      </p:pic>
      <p:pic>
        <p:nvPicPr>
          <p:cNvPr id="2011" name="Google Shape;2011;p101"/>
          <p:cNvPicPr preferRelativeResize="0"/>
          <p:nvPr/>
        </p:nvPicPr>
        <p:blipFill rotWithShape="1">
          <a:blip r:embed="rId12">
            <a:alphaModFix/>
          </a:blip>
          <a:srcRect b="0" l="0" r="0" t="0"/>
          <a:stretch/>
        </p:blipFill>
        <p:spPr>
          <a:xfrm>
            <a:off x="9224790" y="5433393"/>
            <a:ext cx="1172853" cy="316670"/>
          </a:xfrm>
          <a:prstGeom prst="rect">
            <a:avLst/>
          </a:prstGeom>
          <a:noFill/>
          <a:ln>
            <a:noFill/>
          </a:ln>
        </p:spPr>
      </p:pic>
      <p:pic>
        <p:nvPicPr>
          <p:cNvPr id="2012" name="Google Shape;2012;p101"/>
          <p:cNvPicPr preferRelativeResize="0"/>
          <p:nvPr/>
        </p:nvPicPr>
        <p:blipFill rotWithShape="1">
          <a:blip r:embed="rId13">
            <a:alphaModFix/>
          </a:blip>
          <a:srcRect b="0" l="0" r="0" t="0"/>
          <a:stretch/>
        </p:blipFill>
        <p:spPr>
          <a:xfrm>
            <a:off x="10907282" y="5406887"/>
            <a:ext cx="744625" cy="306300"/>
          </a:xfrm>
          <a:prstGeom prst="rect">
            <a:avLst/>
          </a:prstGeom>
          <a:noFill/>
          <a:ln>
            <a:noFill/>
          </a:ln>
        </p:spPr>
      </p:pic>
      <p:pic>
        <p:nvPicPr>
          <p:cNvPr id="2013" name="Google Shape;2013;p101"/>
          <p:cNvPicPr preferRelativeResize="0"/>
          <p:nvPr/>
        </p:nvPicPr>
        <p:blipFill rotWithShape="1">
          <a:blip r:embed="rId14">
            <a:alphaModFix/>
          </a:blip>
          <a:srcRect b="0" l="0" r="0" t="0"/>
          <a:stretch/>
        </p:blipFill>
        <p:spPr>
          <a:xfrm>
            <a:off x="12161546" y="5324799"/>
            <a:ext cx="751466" cy="350414"/>
          </a:xfrm>
          <a:prstGeom prst="rect">
            <a:avLst/>
          </a:prstGeom>
          <a:noFill/>
          <a:ln>
            <a:noFill/>
          </a:ln>
        </p:spPr>
      </p:pic>
      <p:pic>
        <p:nvPicPr>
          <p:cNvPr id="2014" name="Google Shape;2014;p101"/>
          <p:cNvPicPr preferRelativeResize="0"/>
          <p:nvPr/>
        </p:nvPicPr>
        <p:blipFill rotWithShape="1">
          <a:blip r:embed="rId15">
            <a:alphaModFix/>
          </a:blip>
          <a:srcRect b="0" l="0" r="0" t="0"/>
          <a:stretch/>
        </p:blipFill>
        <p:spPr>
          <a:xfrm>
            <a:off x="13422652" y="5447570"/>
            <a:ext cx="1040968" cy="268354"/>
          </a:xfrm>
          <a:prstGeom prst="rect">
            <a:avLst/>
          </a:prstGeom>
          <a:noFill/>
          <a:ln>
            <a:noFill/>
          </a:ln>
        </p:spPr>
      </p:pic>
      <p:pic>
        <p:nvPicPr>
          <p:cNvPr id="2015" name="Google Shape;2015;p101"/>
          <p:cNvPicPr preferRelativeResize="0"/>
          <p:nvPr/>
        </p:nvPicPr>
        <p:blipFill rotWithShape="1">
          <a:blip r:embed="rId16">
            <a:alphaModFix/>
          </a:blip>
          <a:srcRect b="0" l="0" r="0" t="0"/>
          <a:stretch/>
        </p:blipFill>
        <p:spPr>
          <a:xfrm>
            <a:off x="14973256" y="5353878"/>
            <a:ext cx="873163" cy="381479"/>
          </a:xfrm>
          <a:prstGeom prst="rect">
            <a:avLst/>
          </a:prstGeom>
          <a:noFill/>
          <a:ln>
            <a:noFill/>
          </a:ln>
        </p:spPr>
      </p:pic>
      <p:pic>
        <p:nvPicPr>
          <p:cNvPr id="2016" name="Google Shape;2016;p101"/>
          <p:cNvPicPr preferRelativeResize="0"/>
          <p:nvPr/>
        </p:nvPicPr>
        <p:blipFill rotWithShape="1">
          <a:blip r:embed="rId17">
            <a:alphaModFix/>
          </a:blip>
          <a:srcRect b="0" l="0" r="0" t="0"/>
          <a:stretch/>
        </p:blipFill>
        <p:spPr>
          <a:xfrm>
            <a:off x="3958526" y="6278308"/>
            <a:ext cx="941812" cy="174906"/>
          </a:xfrm>
          <a:prstGeom prst="rect">
            <a:avLst/>
          </a:prstGeom>
          <a:noFill/>
          <a:ln>
            <a:noFill/>
          </a:ln>
        </p:spPr>
      </p:pic>
      <p:pic>
        <p:nvPicPr>
          <p:cNvPr id="2017" name="Google Shape;2017;p101"/>
          <p:cNvPicPr preferRelativeResize="0"/>
          <p:nvPr/>
        </p:nvPicPr>
        <p:blipFill rotWithShape="1">
          <a:blip r:embed="rId18">
            <a:alphaModFix/>
          </a:blip>
          <a:srcRect b="0" l="0" r="0" t="0"/>
          <a:stretch/>
        </p:blipFill>
        <p:spPr>
          <a:xfrm>
            <a:off x="5571061" y="6245895"/>
            <a:ext cx="748248" cy="255402"/>
          </a:xfrm>
          <a:prstGeom prst="rect">
            <a:avLst/>
          </a:prstGeom>
          <a:noFill/>
          <a:ln>
            <a:noFill/>
          </a:ln>
        </p:spPr>
      </p:pic>
      <p:pic>
        <p:nvPicPr>
          <p:cNvPr id="2018" name="Google Shape;2018;p101"/>
          <p:cNvPicPr preferRelativeResize="0"/>
          <p:nvPr/>
        </p:nvPicPr>
        <p:blipFill rotWithShape="1">
          <a:blip r:embed="rId19">
            <a:alphaModFix/>
          </a:blip>
          <a:srcRect b="0" l="0" r="0" t="0"/>
          <a:stretch/>
        </p:blipFill>
        <p:spPr>
          <a:xfrm>
            <a:off x="6990032" y="6267996"/>
            <a:ext cx="1137320" cy="272738"/>
          </a:xfrm>
          <a:prstGeom prst="rect">
            <a:avLst/>
          </a:prstGeom>
          <a:noFill/>
          <a:ln>
            <a:noFill/>
          </a:ln>
        </p:spPr>
      </p:pic>
      <p:pic>
        <p:nvPicPr>
          <p:cNvPr id="2019" name="Google Shape;2019;p101"/>
          <p:cNvPicPr preferRelativeResize="0"/>
          <p:nvPr/>
        </p:nvPicPr>
        <p:blipFill rotWithShape="1">
          <a:blip r:embed="rId20">
            <a:alphaModFix/>
          </a:blip>
          <a:srcRect b="0" l="0" r="0" t="0"/>
          <a:stretch/>
        </p:blipFill>
        <p:spPr>
          <a:xfrm>
            <a:off x="8798075" y="6254301"/>
            <a:ext cx="985662" cy="223812"/>
          </a:xfrm>
          <a:prstGeom prst="rect">
            <a:avLst/>
          </a:prstGeom>
          <a:noFill/>
          <a:ln>
            <a:noFill/>
          </a:ln>
        </p:spPr>
      </p:pic>
      <p:pic>
        <p:nvPicPr>
          <p:cNvPr id="2020" name="Google Shape;2020;p101"/>
          <p:cNvPicPr preferRelativeResize="0"/>
          <p:nvPr/>
        </p:nvPicPr>
        <p:blipFill rotWithShape="1">
          <a:blip r:embed="rId21">
            <a:alphaModFix/>
          </a:blip>
          <a:srcRect b="0" l="0" r="0" t="0"/>
          <a:stretch/>
        </p:blipFill>
        <p:spPr>
          <a:xfrm>
            <a:off x="10454460" y="6281531"/>
            <a:ext cx="1217573" cy="243516"/>
          </a:xfrm>
          <a:prstGeom prst="rect">
            <a:avLst/>
          </a:prstGeom>
          <a:noFill/>
          <a:ln>
            <a:noFill/>
          </a:ln>
        </p:spPr>
      </p:pic>
      <p:pic>
        <p:nvPicPr>
          <p:cNvPr id="2021" name="Google Shape;2021;p101"/>
          <p:cNvPicPr preferRelativeResize="0"/>
          <p:nvPr/>
        </p:nvPicPr>
        <p:blipFill rotWithShape="1">
          <a:blip r:embed="rId22">
            <a:alphaModFix/>
          </a:blip>
          <a:srcRect b="27214" l="16377" r="17319" t="27568"/>
          <a:stretch/>
        </p:blipFill>
        <p:spPr>
          <a:xfrm>
            <a:off x="12342756" y="6252934"/>
            <a:ext cx="592740" cy="227380"/>
          </a:xfrm>
          <a:prstGeom prst="rect">
            <a:avLst/>
          </a:prstGeom>
          <a:noFill/>
          <a:ln>
            <a:noFill/>
          </a:ln>
        </p:spPr>
      </p:pic>
      <p:pic>
        <p:nvPicPr>
          <p:cNvPr id="2022" name="Google Shape;2022;p101"/>
          <p:cNvPicPr preferRelativeResize="0"/>
          <p:nvPr/>
        </p:nvPicPr>
        <p:blipFill rotWithShape="1">
          <a:blip r:embed="rId23">
            <a:alphaModFix/>
          </a:blip>
          <a:srcRect b="22336" l="0" r="0" t="0"/>
          <a:stretch/>
        </p:blipFill>
        <p:spPr>
          <a:xfrm>
            <a:off x="13606220" y="5894651"/>
            <a:ext cx="789727" cy="613335"/>
          </a:xfrm>
          <a:prstGeom prst="rect">
            <a:avLst/>
          </a:prstGeom>
          <a:noFill/>
          <a:ln>
            <a:noFill/>
          </a:ln>
        </p:spPr>
      </p:pic>
      <p:pic>
        <p:nvPicPr>
          <p:cNvPr id="2023" name="Google Shape;2023;p101"/>
          <p:cNvPicPr preferRelativeResize="0"/>
          <p:nvPr/>
        </p:nvPicPr>
        <p:blipFill rotWithShape="1">
          <a:blip r:embed="rId24">
            <a:alphaModFix/>
          </a:blip>
          <a:srcRect b="0" l="0" r="0" t="0"/>
          <a:stretch/>
        </p:blipFill>
        <p:spPr>
          <a:xfrm>
            <a:off x="3898865" y="8423195"/>
            <a:ext cx="1242977" cy="454334"/>
          </a:xfrm>
          <a:prstGeom prst="rect">
            <a:avLst/>
          </a:prstGeom>
          <a:noFill/>
          <a:ln>
            <a:noFill/>
          </a:ln>
        </p:spPr>
      </p:pic>
      <p:pic>
        <p:nvPicPr>
          <p:cNvPr id="2024" name="Google Shape;2024;p101"/>
          <p:cNvPicPr preferRelativeResize="0"/>
          <p:nvPr/>
        </p:nvPicPr>
        <p:blipFill rotWithShape="1">
          <a:blip r:embed="rId4">
            <a:alphaModFix/>
          </a:blip>
          <a:srcRect b="0" l="0" r="0" t="0"/>
          <a:stretch/>
        </p:blipFill>
        <p:spPr>
          <a:xfrm>
            <a:off x="5603992" y="8475628"/>
            <a:ext cx="1149586" cy="357732"/>
          </a:xfrm>
          <a:prstGeom prst="rect">
            <a:avLst/>
          </a:prstGeom>
          <a:noFill/>
          <a:ln>
            <a:noFill/>
          </a:ln>
        </p:spPr>
      </p:pic>
      <p:pic>
        <p:nvPicPr>
          <p:cNvPr id="2025" name="Google Shape;2025;p101"/>
          <p:cNvPicPr preferRelativeResize="0"/>
          <p:nvPr/>
        </p:nvPicPr>
        <p:blipFill rotWithShape="1">
          <a:blip r:embed="rId25">
            <a:alphaModFix/>
          </a:blip>
          <a:srcRect b="0" l="0" r="0" t="0"/>
          <a:stretch/>
        </p:blipFill>
        <p:spPr>
          <a:xfrm>
            <a:off x="8819380" y="8476426"/>
            <a:ext cx="861146" cy="348123"/>
          </a:xfrm>
          <a:prstGeom prst="rect">
            <a:avLst/>
          </a:prstGeom>
          <a:noFill/>
          <a:ln>
            <a:noFill/>
          </a:ln>
        </p:spPr>
      </p:pic>
      <p:pic>
        <p:nvPicPr>
          <p:cNvPr id="2026" name="Google Shape;2026;p101"/>
          <p:cNvPicPr preferRelativeResize="0"/>
          <p:nvPr/>
        </p:nvPicPr>
        <p:blipFill rotWithShape="1">
          <a:blip r:embed="rId26">
            <a:alphaModFix/>
          </a:blip>
          <a:srcRect b="0" l="0" r="0" t="0"/>
          <a:stretch/>
        </p:blipFill>
        <p:spPr>
          <a:xfrm>
            <a:off x="10142676" y="8534400"/>
            <a:ext cx="755163" cy="264012"/>
          </a:xfrm>
          <a:prstGeom prst="rect">
            <a:avLst/>
          </a:prstGeom>
          <a:noFill/>
          <a:ln>
            <a:noFill/>
          </a:ln>
        </p:spPr>
      </p:pic>
      <p:pic>
        <p:nvPicPr>
          <p:cNvPr id="2027" name="Google Shape;2027;p101"/>
          <p:cNvPicPr preferRelativeResize="0"/>
          <p:nvPr/>
        </p:nvPicPr>
        <p:blipFill rotWithShape="1">
          <a:blip r:embed="rId27">
            <a:alphaModFix/>
          </a:blip>
          <a:srcRect b="0" l="0" r="0" t="0"/>
          <a:stretch/>
        </p:blipFill>
        <p:spPr>
          <a:xfrm>
            <a:off x="11359989" y="8547779"/>
            <a:ext cx="616090" cy="180216"/>
          </a:xfrm>
          <a:prstGeom prst="rect">
            <a:avLst/>
          </a:prstGeom>
          <a:noFill/>
          <a:ln>
            <a:noFill/>
          </a:ln>
        </p:spPr>
      </p:pic>
      <p:pic>
        <p:nvPicPr>
          <p:cNvPr id="2028" name="Google Shape;2028;p101"/>
          <p:cNvPicPr preferRelativeResize="0"/>
          <p:nvPr/>
        </p:nvPicPr>
        <p:blipFill rotWithShape="1">
          <a:blip r:embed="rId28">
            <a:alphaModFix/>
          </a:blip>
          <a:srcRect b="0" l="0" r="0" t="0"/>
          <a:stretch/>
        </p:blipFill>
        <p:spPr>
          <a:xfrm>
            <a:off x="12438229" y="8534399"/>
            <a:ext cx="915466" cy="245433"/>
          </a:xfrm>
          <a:prstGeom prst="rect">
            <a:avLst/>
          </a:prstGeom>
          <a:noFill/>
          <a:ln>
            <a:noFill/>
          </a:ln>
        </p:spPr>
      </p:pic>
      <p:pic>
        <p:nvPicPr>
          <p:cNvPr id="2029" name="Google Shape;2029;p101"/>
          <p:cNvPicPr preferRelativeResize="0"/>
          <p:nvPr/>
        </p:nvPicPr>
        <p:blipFill rotWithShape="1">
          <a:blip r:embed="rId29">
            <a:alphaModFix/>
          </a:blip>
          <a:srcRect b="0" l="0" r="0" t="0"/>
          <a:stretch/>
        </p:blipFill>
        <p:spPr>
          <a:xfrm>
            <a:off x="13815845" y="8351416"/>
            <a:ext cx="797584" cy="429325"/>
          </a:xfrm>
          <a:prstGeom prst="rect">
            <a:avLst/>
          </a:prstGeom>
          <a:noFill/>
          <a:ln>
            <a:noFill/>
          </a:ln>
        </p:spPr>
      </p:pic>
      <p:pic>
        <p:nvPicPr>
          <p:cNvPr id="2030" name="Google Shape;2030;p101"/>
          <p:cNvPicPr preferRelativeResize="0"/>
          <p:nvPr/>
        </p:nvPicPr>
        <p:blipFill rotWithShape="1">
          <a:blip r:embed="rId30">
            <a:alphaModFix/>
          </a:blip>
          <a:srcRect b="0" l="0" r="0" t="0"/>
          <a:stretch/>
        </p:blipFill>
        <p:spPr>
          <a:xfrm>
            <a:off x="15075578" y="8441635"/>
            <a:ext cx="721635" cy="277687"/>
          </a:xfrm>
          <a:prstGeom prst="rect">
            <a:avLst/>
          </a:prstGeom>
          <a:noFill/>
          <a:ln>
            <a:noFill/>
          </a:ln>
        </p:spPr>
      </p:pic>
      <p:pic>
        <p:nvPicPr>
          <p:cNvPr id="2031" name="Google Shape;2031;p101"/>
          <p:cNvPicPr preferRelativeResize="0"/>
          <p:nvPr/>
        </p:nvPicPr>
        <p:blipFill rotWithShape="1">
          <a:blip r:embed="rId5">
            <a:alphaModFix/>
          </a:blip>
          <a:srcRect b="56163" l="0" r="26071" t="0"/>
          <a:stretch/>
        </p:blipFill>
        <p:spPr>
          <a:xfrm>
            <a:off x="6234578" y="5368279"/>
            <a:ext cx="954966" cy="365456"/>
          </a:xfrm>
          <a:prstGeom prst="rect">
            <a:avLst/>
          </a:prstGeom>
          <a:noFill/>
          <a:ln>
            <a:noFill/>
          </a:ln>
        </p:spPr>
      </p:pic>
      <p:cxnSp>
        <p:nvCxnSpPr>
          <p:cNvPr id="2032" name="Google Shape;2032;p101"/>
          <p:cNvCxnSpPr/>
          <p:nvPr/>
        </p:nvCxnSpPr>
        <p:spPr>
          <a:xfrm>
            <a:off x="4306957" y="4426229"/>
            <a:ext cx="11158330" cy="0"/>
          </a:xfrm>
          <a:prstGeom prst="straightConnector1">
            <a:avLst/>
          </a:prstGeom>
          <a:noFill/>
          <a:ln cap="flat" cmpd="sng" w="19050">
            <a:solidFill>
              <a:schemeClr val="lt2"/>
            </a:solidFill>
            <a:prstDash val="solid"/>
            <a:round/>
            <a:headEnd len="sm" w="sm" type="none"/>
            <a:tailEnd len="sm" w="sm" type="none"/>
          </a:ln>
        </p:spPr>
      </p:cxnSp>
      <p:cxnSp>
        <p:nvCxnSpPr>
          <p:cNvPr id="2033" name="Google Shape;2033;p101"/>
          <p:cNvCxnSpPr/>
          <p:nvPr/>
        </p:nvCxnSpPr>
        <p:spPr>
          <a:xfrm>
            <a:off x="4306957" y="7513983"/>
            <a:ext cx="11158330" cy="0"/>
          </a:xfrm>
          <a:prstGeom prst="straightConnector1">
            <a:avLst/>
          </a:prstGeom>
          <a:noFill/>
          <a:ln cap="flat" cmpd="sng" w="19050">
            <a:solidFill>
              <a:schemeClr val="lt2"/>
            </a:solidFill>
            <a:prstDash val="solid"/>
            <a:round/>
            <a:headEnd len="sm" w="sm" type="none"/>
            <a:tailEnd len="sm" w="sm" type="none"/>
          </a:ln>
        </p:spPr>
      </p:cxnSp>
      <p:sp>
        <p:nvSpPr>
          <p:cNvPr id="2034" name="Google Shape;2034;p10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Ecosystem Partners</a:t>
            </a:r>
            <a:endParaRPr/>
          </a:p>
        </p:txBody>
      </p:sp>
      <p:pic>
        <p:nvPicPr>
          <p:cNvPr id="2035" name="Google Shape;2035;p101"/>
          <p:cNvPicPr preferRelativeResize="0"/>
          <p:nvPr/>
        </p:nvPicPr>
        <p:blipFill rotWithShape="1">
          <a:blip r:embed="rId6">
            <a:alphaModFix/>
          </a:blip>
          <a:srcRect b="0" l="0" r="0" t="0"/>
          <a:stretch/>
        </p:blipFill>
        <p:spPr>
          <a:xfrm>
            <a:off x="7215728" y="8412602"/>
            <a:ext cx="1141502" cy="482743"/>
          </a:xfrm>
          <a:prstGeom prst="rect">
            <a:avLst/>
          </a:prstGeom>
          <a:noFill/>
          <a:ln>
            <a:noFill/>
          </a:ln>
        </p:spPr>
      </p:pic>
      <p:pic>
        <p:nvPicPr>
          <p:cNvPr id="2036" name="Google Shape;2036;p101"/>
          <p:cNvPicPr preferRelativeResize="0"/>
          <p:nvPr/>
        </p:nvPicPr>
        <p:blipFill rotWithShape="1">
          <a:blip r:embed="rId9">
            <a:alphaModFix/>
          </a:blip>
          <a:srcRect b="0" l="0" r="0" t="0"/>
          <a:stretch/>
        </p:blipFill>
        <p:spPr>
          <a:xfrm>
            <a:off x="14815930" y="6259782"/>
            <a:ext cx="1036049" cy="281085"/>
          </a:xfrm>
          <a:prstGeom prst="rect">
            <a:avLst/>
          </a:prstGeom>
          <a:noFill/>
          <a:ln>
            <a:noFill/>
          </a:ln>
        </p:spPr>
      </p:pic>
      <p:pic>
        <p:nvPicPr>
          <p:cNvPr id="2037" name="Google Shape;2037;p101"/>
          <p:cNvPicPr preferRelativeResize="0"/>
          <p:nvPr/>
        </p:nvPicPr>
        <p:blipFill>
          <a:blip r:embed="rId31">
            <a:alphaModFix/>
          </a:blip>
          <a:stretch>
            <a:fillRect/>
          </a:stretch>
        </p:blipFill>
        <p:spPr>
          <a:xfrm>
            <a:off x="10224484" y="3226250"/>
            <a:ext cx="679678" cy="357725"/>
          </a:xfrm>
          <a:prstGeom prst="rect">
            <a:avLst/>
          </a:prstGeom>
          <a:noFill/>
          <a:ln>
            <a:noFill/>
          </a:ln>
        </p:spPr>
      </p:pic>
      <p:pic>
        <p:nvPicPr>
          <p:cNvPr id="2038" name="Google Shape;2038;p101"/>
          <p:cNvPicPr preferRelativeResize="0"/>
          <p:nvPr/>
        </p:nvPicPr>
        <p:blipFill>
          <a:blip r:embed="rId32">
            <a:alphaModFix/>
          </a:blip>
          <a:stretch>
            <a:fillRect/>
          </a:stretch>
        </p:blipFill>
        <p:spPr>
          <a:xfrm>
            <a:off x="11363523" y="3089268"/>
            <a:ext cx="616075" cy="6160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3" name="Shape 2043"/>
        <p:cNvGrpSpPr/>
        <p:nvPr/>
      </p:nvGrpSpPr>
      <p:grpSpPr>
        <a:xfrm>
          <a:off x="0" y="0"/>
          <a:ext cx="0" cy="0"/>
          <a:chOff x="0" y="0"/>
          <a:chExt cx="0" cy="0"/>
        </a:xfrm>
      </p:grpSpPr>
      <p:sp>
        <p:nvSpPr>
          <p:cNvPr id="2044" name="Google Shape;2044;p102"/>
          <p:cNvSpPr txBox="1"/>
          <p:nvPr/>
        </p:nvSpPr>
        <p:spPr>
          <a:xfrm>
            <a:off x="7024132" y="7312007"/>
            <a:ext cx="4246086" cy="7017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200" u="none" cap="none" strike="noStrike">
                <a:solidFill>
                  <a:schemeClr val="accent4"/>
                </a:solidFill>
                <a:latin typeface="Trebuchet MS"/>
                <a:ea typeface="Trebuchet MS"/>
                <a:cs typeface="Trebuchet MS"/>
                <a:sym typeface="Trebuchet MS"/>
              </a:rPr>
              <a:t>GPU accelerated SQL engine built on top of RAPIDS</a:t>
            </a:r>
            <a:endParaRPr/>
          </a:p>
        </p:txBody>
      </p:sp>
      <p:sp>
        <p:nvSpPr>
          <p:cNvPr id="2045" name="Google Shape;2045;p102"/>
          <p:cNvSpPr txBox="1"/>
          <p:nvPr/>
        </p:nvSpPr>
        <p:spPr>
          <a:xfrm>
            <a:off x="12231185" y="7312007"/>
            <a:ext cx="5029200" cy="7017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200" u="none" cap="none" strike="noStrike">
                <a:solidFill>
                  <a:schemeClr val="accent4"/>
                </a:solidFill>
                <a:latin typeface="Trebuchet MS"/>
                <a:ea typeface="Trebuchet MS"/>
                <a:cs typeface="Trebuchet MS"/>
                <a:sym typeface="Trebuchet MS"/>
              </a:rPr>
              <a:t>Distributed stream processing </a:t>
            </a:r>
            <a:br>
              <a:rPr b="0" i="0" lang="en-US" sz="2200" u="none" cap="none" strike="noStrike">
                <a:solidFill>
                  <a:schemeClr val="accent4"/>
                </a:solidFill>
                <a:latin typeface="Trebuchet MS"/>
                <a:ea typeface="Trebuchet MS"/>
                <a:cs typeface="Trebuchet MS"/>
                <a:sym typeface="Trebuchet MS"/>
              </a:rPr>
            </a:br>
            <a:r>
              <a:rPr b="0" i="0" lang="en-US" sz="2200" u="none" cap="none" strike="noStrike">
                <a:solidFill>
                  <a:schemeClr val="accent4"/>
                </a:solidFill>
                <a:latin typeface="Trebuchet MS"/>
                <a:ea typeface="Trebuchet MS"/>
                <a:cs typeface="Trebuchet MS"/>
                <a:sym typeface="Trebuchet MS"/>
              </a:rPr>
              <a:t>using RAPIDS and Dask</a:t>
            </a:r>
            <a:endParaRPr b="0" i="0" sz="2200" u="none" cap="none" strike="noStrike">
              <a:solidFill>
                <a:schemeClr val="accent4"/>
              </a:solidFill>
              <a:latin typeface="Trebuchet MS"/>
              <a:ea typeface="Trebuchet MS"/>
              <a:cs typeface="Trebuchet MS"/>
              <a:sym typeface="Trebuchet MS"/>
            </a:endParaRPr>
          </a:p>
        </p:txBody>
      </p:sp>
      <p:sp>
        <p:nvSpPr>
          <p:cNvPr id="2046" name="Google Shape;2046;p102"/>
          <p:cNvSpPr txBox="1"/>
          <p:nvPr/>
        </p:nvSpPr>
        <p:spPr>
          <a:xfrm>
            <a:off x="1049958" y="7312007"/>
            <a:ext cx="5029200" cy="100642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b="0" i="0" lang="en-US" sz="2200" u="none" cap="none" strike="noStrike">
                <a:solidFill>
                  <a:schemeClr val="accent4"/>
                </a:solidFill>
                <a:latin typeface="Trebuchet MS"/>
                <a:ea typeface="Trebuchet MS"/>
                <a:cs typeface="Trebuchet MS"/>
                <a:sym typeface="Trebuchet MS"/>
              </a:rPr>
              <a:t> RAPIDS and Dask</a:t>
            </a:r>
            <a:endParaRPr/>
          </a:p>
        </p:txBody>
      </p:sp>
      <p:sp>
        <p:nvSpPr>
          <p:cNvPr id="2047" name="Google Shape;2047;p102"/>
          <p:cNvSpPr txBox="1"/>
          <p:nvPr/>
        </p:nvSpPr>
        <p:spPr>
          <a:xfrm>
            <a:off x="12896265" y="4406404"/>
            <a:ext cx="3715500" cy="153150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1" i="0" lang="en-US" sz="5400" u="none" cap="none" strike="noStrike">
                <a:solidFill>
                  <a:schemeClr val="dk2"/>
                </a:solidFill>
                <a:latin typeface="Trebuchet MS"/>
                <a:ea typeface="Trebuchet MS"/>
                <a:cs typeface="Trebuchet MS"/>
                <a:sym typeface="Trebuchet MS"/>
              </a:rPr>
              <a:t>Streamz</a:t>
            </a:r>
            <a:endParaRPr b="1" i="0" sz="5400" u="none" cap="none" strike="noStrike">
              <a:solidFill>
                <a:schemeClr val="dk2"/>
              </a:solidFill>
              <a:latin typeface="Trebuchet MS"/>
              <a:ea typeface="Trebuchet MS"/>
              <a:cs typeface="Trebuchet MS"/>
              <a:sym typeface="Trebuchet MS"/>
            </a:endParaRPr>
          </a:p>
        </p:txBody>
      </p:sp>
      <p:pic>
        <p:nvPicPr>
          <p:cNvPr id="2048" name="Google Shape;2048;p102"/>
          <p:cNvPicPr preferRelativeResize="0"/>
          <p:nvPr/>
        </p:nvPicPr>
        <p:blipFill rotWithShape="1">
          <a:blip r:embed="rId3">
            <a:alphaModFix/>
          </a:blip>
          <a:srcRect b="0" l="0" r="0" t="0"/>
          <a:stretch/>
        </p:blipFill>
        <p:spPr>
          <a:xfrm>
            <a:off x="7161606" y="4564834"/>
            <a:ext cx="3971138" cy="1235752"/>
          </a:xfrm>
          <a:prstGeom prst="rect">
            <a:avLst/>
          </a:prstGeom>
          <a:noFill/>
          <a:ln>
            <a:noFill/>
          </a:ln>
        </p:spPr>
      </p:pic>
      <p:sp>
        <p:nvSpPr>
          <p:cNvPr id="2049" name="Google Shape;2049;p10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Building on Top of </a:t>
            </a:r>
            <a:r>
              <a:rPr lang="en-US"/>
              <a:t>RAPIDS</a:t>
            </a:r>
            <a:endParaRPr/>
          </a:p>
        </p:txBody>
      </p:sp>
      <p:sp>
        <p:nvSpPr>
          <p:cNvPr id="2050" name="Google Shape;2050;p10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A Bigger, Better, Stronger Ecosystem for All</a:t>
            </a:r>
            <a:endParaRPr/>
          </a:p>
        </p:txBody>
      </p:sp>
      <p:sp>
        <p:nvSpPr>
          <p:cNvPr id="2051" name="Google Shape;2051;p102"/>
          <p:cNvSpPr txBox="1"/>
          <p:nvPr/>
        </p:nvSpPr>
        <p:spPr>
          <a:xfrm>
            <a:off x="2136250" y="4690250"/>
            <a:ext cx="2856600" cy="9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5" name="Shape 2055"/>
        <p:cNvGrpSpPr/>
        <p:nvPr/>
      </p:nvGrpSpPr>
      <p:grpSpPr>
        <a:xfrm>
          <a:off x="0" y="0"/>
          <a:ext cx="0" cy="0"/>
          <a:chOff x="0" y="0"/>
          <a:chExt cx="0" cy="0"/>
        </a:xfrm>
      </p:grpSpPr>
      <p:sp>
        <p:nvSpPr>
          <p:cNvPr id="2056" name="Google Shape;2056;p10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2057" name="Google Shape;2057;p103"/>
          <p:cNvSpPr txBox="1"/>
          <p:nvPr>
            <p:ph idx="2" type="body"/>
          </p:nvPr>
        </p:nvSpPr>
        <p:spPr>
          <a:xfrm>
            <a:off x="830580" y="2099222"/>
            <a:ext cx="16626900" cy="875700"/>
          </a:xfrm>
          <a:prstGeom prst="rect">
            <a:avLst/>
          </a:prstGeom>
          <a:noFill/>
          <a:ln>
            <a:noFill/>
          </a:ln>
        </p:spPr>
        <p:txBody>
          <a:bodyPr anchorCtr="0" anchor="t" bIns="76175" lIns="152375" spcFirstLastPara="1" rIns="152375" wrap="square" tIns="76175">
            <a:noAutofit/>
          </a:bodyPr>
          <a:lstStyle/>
          <a:p>
            <a:pPr indent="0" lvl="0" marL="0" rtl="0" algn="ctr">
              <a:lnSpc>
                <a:spcPct val="90000"/>
              </a:lnSpc>
              <a:spcBef>
                <a:spcPts val="0"/>
              </a:spcBef>
              <a:spcAft>
                <a:spcPts val="0"/>
              </a:spcAft>
              <a:buSzPts val="4000"/>
              <a:buFont typeface="Trebuchet MS"/>
              <a:buNone/>
            </a:pPr>
            <a:r>
              <a:rPr lang="en-US"/>
              <a:t>ETL library for recommender systems building off of RAPIDS and Dask</a:t>
            </a:r>
            <a:endParaRPr/>
          </a:p>
          <a:p>
            <a:pPr indent="0" lvl="0" marL="0" rtl="0" algn="ctr">
              <a:lnSpc>
                <a:spcPct val="90000"/>
              </a:lnSpc>
              <a:spcBef>
                <a:spcPts val="0"/>
              </a:spcBef>
              <a:spcAft>
                <a:spcPts val="0"/>
              </a:spcAft>
              <a:buSzPts val="4000"/>
              <a:buFont typeface="Trebuchet MS"/>
              <a:buNone/>
            </a:pPr>
            <a:r>
              <a:t/>
            </a:r>
            <a:endParaRPr/>
          </a:p>
        </p:txBody>
      </p:sp>
      <p:pic>
        <p:nvPicPr>
          <p:cNvPr id="2058" name="Google Shape;2058;p103" title="Chart"/>
          <p:cNvPicPr preferRelativeResize="0"/>
          <p:nvPr/>
        </p:nvPicPr>
        <p:blipFill rotWithShape="1">
          <a:blip r:embed="rId3">
            <a:alphaModFix/>
          </a:blip>
          <a:srcRect b="0" l="-980" r="979" t="0"/>
          <a:stretch/>
        </p:blipFill>
        <p:spPr>
          <a:xfrm>
            <a:off x="9334250" y="3879575"/>
            <a:ext cx="7627251" cy="4096300"/>
          </a:xfrm>
          <a:prstGeom prst="rect">
            <a:avLst/>
          </a:prstGeom>
          <a:noFill/>
          <a:ln>
            <a:noFill/>
          </a:ln>
        </p:spPr>
      </p:pic>
      <p:sp>
        <p:nvSpPr>
          <p:cNvPr id="2059" name="Google Shape;2059;p103"/>
          <p:cNvSpPr txBox="1"/>
          <p:nvPr/>
        </p:nvSpPr>
        <p:spPr>
          <a:xfrm>
            <a:off x="830575" y="4013952"/>
            <a:ext cx="8733900" cy="448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primatives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285750" rtl="0" algn="l">
              <a:lnSpc>
                <a:spcPct val="90000"/>
              </a:lnSpc>
              <a:spcBef>
                <a:spcPts val="1000"/>
              </a:spcBef>
              <a:spcAft>
                <a:spcPts val="0"/>
              </a:spcAft>
              <a:buClr>
                <a:srgbClr val="B3B3B3"/>
              </a:buClr>
              <a:buSzPts val="1920"/>
              <a:buFont typeface="Trebuchet MS"/>
              <a:buNone/>
            </a:pPr>
            <a:r>
              <a:t/>
            </a:r>
            <a:endParaRPr sz="2400">
              <a:solidFill>
                <a:srgbClr val="86868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3" name="Shape 2063"/>
        <p:cNvGrpSpPr/>
        <p:nvPr/>
      </p:nvGrpSpPr>
      <p:grpSpPr>
        <a:xfrm>
          <a:off x="0" y="0"/>
          <a:ext cx="0" cy="0"/>
          <a:chOff x="0" y="0"/>
          <a:chExt cx="0" cy="0"/>
        </a:xfrm>
      </p:grpSpPr>
      <p:pic>
        <p:nvPicPr>
          <p:cNvPr id="2064" name="Google Shape;2064;p104"/>
          <p:cNvPicPr preferRelativeResize="0"/>
          <p:nvPr/>
        </p:nvPicPr>
        <p:blipFill rotWithShape="1">
          <a:blip r:embed="rId3">
            <a:alphaModFix/>
          </a:blip>
          <a:srcRect b="0" l="0" r="0" t="0"/>
          <a:stretch/>
        </p:blipFill>
        <p:spPr>
          <a:xfrm>
            <a:off x="9474962" y="3699329"/>
            <a:ext cx="7847144" cy="4472156"/>
          </a:xfrm>
          <a:prstGeom prst="rect">
            <a:avLst/>
          </a:prstGeom>
          <a:noFill/>
          <a:ln>
            <a:noFill/>
          </a:ln>
        </p:spPr>
      </p:pic>
      <p:sp>
        <p:nvSpPr>
          <p:cNvPr id="2065" name="Google Shape;2065;p104"/>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sp>
        <p:nvSpPr>
          <p:cNvPr id="2066" name="Google Shape;2066;p104"/>
          <p:cNvSpPr txBox="1"/>
          <p:nvPr>
            <p:ph idx="2" type="body"/>
          </p:nvPr>
        </p:nvSpPr>
        <p:spPr>
          <a:xfrm>
            <a:off x="830580" y="2099222"/>
            <a:ext cx="16626900" cy="875700"/>
          </a:xfrm>
          <a:prstGeom prst="rect">
            <a:avLst/>
          </a:prstGeom>
          <a:noFill/>
          <a:ln>
            <a:noFill/>
          </a:ln>
        </p:spPr>
        <p:txBody>
          <a:bodyPr anchorCtr="0" anchor="t" bIns="76175" lIns="152375" spcFirstLastPara="1" rIns="152375" wrap="square" tIns="76175">
            <a:noAutofit/>
          </a:bodyPr>
          <a:lstStyle/>
          <a:p>
            <a:pPr indent="0" lvl="0" marL="0" rtl="0" algn="ctr">
              <a:lnSpc>
                <a:spcPct val="90000"/>
              </a:lnSpc>
              <a:spcBef>
                <a:spcPts val="0"/>
              </a:spcBef>
              <a:spcAft>
                <a:spcPts val="0"/>
              </a:spcAft>
              <a:buSzPts val="4000"/>
              <a:buFont typeface="Trebuchet MS"/>
              <a:buNone/>
            </a:pPr>
            <a:r>
              <a:rPr lang="en-US"/>
              <a:t>GPU-accelerated SQL engine built with RAPIDS</a:t>
            </a:r>
            <a:endParaRPr/>
          </a:p>
        </p:txBody>
      </p:sp>
      <p:sp>
        <p:nvSpPr>
          <p:cNvPr id="2067" name="Google Shape;2067;p104"/>
          <p:cNvSpPr txBox="1"/>
          <p:nvPr/>
        </p:nvSpPr>
        <p:spPr>
          <a:xfrm>
            <a:off x="830575" y="3480552"/>
            <a:ext cx="8733900" cy="448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800">
                <a:solidFill>
                  <a:srgbClr val="7400FF"/>
                </a:solidFill>
                <a:latin typeface="Trebuchet MS"/>
                <a:ea typeface="Trebuchet MS"/>
                <a:cs typeface="Trebuchet MS"/>
                <a:sym typeface="Trebuchet MS"/>
              </a:rPr>
              <a:t>BLAZING FAST SQL ON RAPIDS</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I</a:t>
            </a:r>
            <a:r>
              <a:rPr lang="en-US" sz="2400">
                <a:solidFill>
                  <a:srgbClr val="868686"/>
                </a:solidFill>
                <a:latin typeface="Trebuchet MS"/>
                <a:ea typeface="Trebuchet MS"/>
                <a:cs typeface="Trebuchet MS"/>
                <a:sym typeface="Trebuchet MS"/>
              </a:rPr>
              <a:t>ncredibly fast distributed SQL engine on GPUs--natively compatible with RAPIDS!</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Allows data scientists to easily connect large-scale data lakes to GPU-accelerated analytics</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NEW FOR 0.14: OUT OF CORE EXECUTION</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Users no longer limited by available GPU memory</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10TB workloads on a single Tesla V100 (32GB)!</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285750" rtl="0" algn="l">
              <a:lnSpc>
                <a:spcPct val="90000"/>
              </a:lnSpc>
              <a:spcBef>
                <a:spcPts val="1000"/>
              </a:spcBef>
              <a:spcAft>
                <a:spcPts val="0"/>
              </a:spcAft>
              <a:buClr>
                <a:srgbClr val="B3B3B3"/>
              </a:buClr>
              <a:buSzPts val="1920"/>
              <a:buFont typeface="Trebuchet MS"/>
              <a:buNone/>
            </a:pPr>
            <a:r>
              <a:t/>
            </a:r>
            <a:endParaRPr sz="2400">
              <a:solidFill>
                <a:srgbClr val="86868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1" name="Shape 2071"/>
        <p:cNvGrpSpPr/>
        <p:nvPr/>
      </p:nvGrpSpPr>
      <p:grpSpPr>
        <a:xfrm>
          <a:off x="0" y="0"/>
          <a:ext cx="0" cy="0"/>
          <a:chOff x="0" y="0"/>
          <a:chExt cx="0" cy="0"/>
        </a:xfrm>
      </p:grpSpPr>
      <p:grpSp>
        <p:nvGrpSpPr>
          <p:cNvPr id="2072" name="Google Shape;2072;p105"/>
          <p:cNvGrpSpPr/>
          <p:nvPr/>
        </p:nvGrpSpPr>
        <p:grpSpPr>
          <a:xfrm>
            <a:off x="4073889" y="6493096"/>
            <a:ext cx="10226986" cy="2949048"/>
            <a:chOff x="4580835" y="6441743"/>
            <a:chExt cx="10226986" cy="3016155"/>
          </a:xfrm>
        </p:grpSpPr>
        <p:grpSp>
          <p:nvGrpSpPr>
            <p:cNvPr id="2073" name="Google Shape;2073;p105"/>
            <p:cNvGrpSpPr/>
            <p:nvPr/>
          </p:nvGrpSpPr>
          <p:grpSpPr>
            <a:xfrm>
              <a:off x="4580835" y="6441743"/>
              <a:ext cx="10226986" cy="3016155"/>
              <a:chOff x="9925878" y="2310106"/>
              <a:chExt cx="7063900" cy="2358730"/>
            </a:xfrm>
          </p:grpSpPr>
          <p:sp>
            <p:nvSpPr>
              <p:cNvPr id="2074" name="Google Shape;2074;p105"/>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2075" name="Google Shape;2075;p105"/>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sp>
          <p:nvSpPr>
            <p:cNvPr id="2076" name="Google Shape;2076;p105"/>
            <p:cNvSpPr txBox="1"/>
            <p:nvPr/>
          </p:nvSpPr>
          <p:spPr>
            <a:xfrm>
              <a:off x="4842620" y="6570542"/>
              <a:ext cx="9926735" cy="2632414"/>
            </a:xfrm>
            <a:prstGeom prst="rect">
              <a:avLst/>
            </a:prstGeom>
            <a:noFill/>
            <a:ln>
              <a:noFill/>
            </a:ln>
          </p:spPr>
          <p:txBody>
            <a:bodyPr anchorCtr="0" anchor="t" bIns="152375" lIns="152375" spcFirstLastPara="1" rIns="152375" wrap="square" tIns="152375">
              <a:noAutofit/>
            </a:bodyPr>
            <a:lstStyle/>
            <a:p>
              <a:pPr indent="0" lvl="0" marL="0" marR="0" rtl="0" algn="l">
                <a:lnSpc>
                  <a:spcPct val="115000"/>
                </a:lnSpc>
                <a:spcBef>
                  <a:spcPts val="0"/>
                </a:spcBef>
                <a:spcAft>
                  <a:spcPts val="0"/>
                </a:spcAft>
                <a:buNone/>
              </a:pPr>
              <a:r>
                <a:rPr b="0" i="0" lang="en-US" sz="1400" u="none" cap="none" strike="noStrike">
                  <a:solidFill>
                    <a:srgbClr val="383A42"/>
                  </a:solidFill>
                  <a:latin typeface="Courier New"/>
                  <a:ea typeface="Courier New"/>
                  <a:cs typeface="Courier New"/>
                  <a:sym typeface="Courier New"/>
                </a:rPr>
                <a:t>from blazingsql </a:t>
              </a:r>
              <a:r>
                <a:rPr b="0" i="0" lang="en-US" sz="1400" u="none" cap="none" strike="noStrike">
                  <a:solidFill>
                    <a:srgbClr val="A626A4"/>
                  </a:solidFill>
                  <a:latin typeface="Courier New"/>
                  <a:ea typeface="Courier New"/>
                  <a:cs typeface="Courier New"/>
                  <a:sym typeface="Courier New"/>
                </a:rPr>
                <a:t>import</a:t>
              </a:r>
              <a:r>
                <a:rPr b="0" i="0" lang="en-US" sz="1400" u="none" cap="none" strike="noStrike">
                  <a:solidFill>
                    <a:srgbClr val="383A42"/>
                  </a:solidFill>
                  <a:latin typeface="Courier New"/>
                  <a:ea typeface="Courier New"/>
                  <a:cs typeface="Courier New"/>
                  <a:sym typeface="Courier New"/>
                </a:rPr>
                <a:t> BlazingContext</a:t>
              </a: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A626A4"/>
                  </a:solidFill>
                  <a:latin typeface="Courier New"/>
                  <a:ea typeface="Courier New"/>
                  <a:cs typeface="Courier New"/>
                  <a:sym typeface="Courier New"/>
                </a:rPr>
                <a:t>import</a:t>
              </a:r>
              <a:r>
                <a:rPr b="0" i="0" lang="en-US" sz="1400" u="none" cap="none" strike="noStrike">
                  <a:solidFill>
                    <a:srgbClr val="383A42"/>
                  </a:solidFill>
                  <a:latin typeface="Courier New"/>
                  <a:ea typeface="Courier New"/>
                  <a:cs typeface="Courier New"/>
                  <a:sym typeface="Courier New"/>
                </a:rPr>
                <a:t> cudf</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bc = BlazingContext()</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bc.s(</a:t>
              </a:r>
              <a:r>
                <a:rPr b="0" i="0" lang="en-US" sz="1400" u="none" cap="none" strike="noStrike">
                  <a:solidFill>
                    <a:srgbClr val="50A14F"/>
                  </a:solidFill>
                  <a:latin typeface="Courier New"/>
                  <a:ea typeface="Courier New"/>
                  <a:cs typeface="Courier New"/>
                  <a:sym typeface="Courier New"/>
                </a:rPr>
                <a:t>'bsql'</a:t>
              </a:r>
              <a:r>
                <a:rPr b="0" i="0" lang="en-US" sz="1400" u="none" cap="none" strike="noStrike">
                  <a:solidFill>
                    <a:srgbClr val="383A42"/>
                  </a:solidFill>
                  <a:latin typeface="Courier New"/>
                  <a:ea typeface="Courier New"/>
                  <a:cs typeface="Courier New"/>
                  <a:sym typeface="Courier New"/>
                </a:rPr>
                <a:t>, bucket_name=</a:t>
              </a:r>
              <a:r>
                <a:rPr b="0" i="0" lang="en-US" sz="1400" u="none" cap="none" strike="noStrike">
                  <a:solidFill>
                    <a:srgbClr val="50A14F"/>
                  </a:solidFill>
                  <a:latin typeface="Courier New"/>
                  <a:ea typeface="Courier New"/>
                  <a:cs typeface="Courier New"/>
                  <a:sym typeface="Courier New"/>
                </a:rPr>
                <a:t>'bsql'</a:t>
              </a:r>
              <a:r>
                <a:rPr b="0" i="0" lang="en-US" sz="1400" u="none" cap="none" strike="noStrike">
                  <a:solidFill>
                    <a:srgbClr val="383A42"/>
                  </a:solidFill>
                  <a:latin typeface="Courier New"/>
                  <a:ea typeface="Courier New"/>
                  <a:cs typeface="Courier New"/>
                  <a:sym typeface="Courier New"/>
                </a:rPr>
                <a:t>, access_key_id=</a:t>
              </a:r>
              <a:r>
                <a:rPr b="0" i="0" lang="en-US" sz="1400" u="none" cap="none" strike="noStrike">
                  <a:solidFill>
                    <a:srgbClr val="50A14F"/>
                  </a:solidFill>
                  <a:latin typeface="Courier New"/>
                  <a:ea typeface="Courier New"/>
                  <a:cs typeface="Courier New"/>
                  <a:sym typeface="Courier New"/>
                </a:rPr>
                <a:t>'&lt;access_key&gt;'</a:t>
              </a:r>
              <a:r>
                <a:rPr b="0" i="0" lang="en-US" sz="1400" u="none" cap="none" strike="noStrike">
                  <a:solidFill>
                    <a:srgbClr val="383A42"/>
                  </a:solidFill>
                  <a:latin typeface="Courier New"/>
                  <a:ea typeface="Courier New"/>
                  <a:cs typeface="Courier New"/>
                  <a:sym typeface="Courier New"/>
                </a:rPr>
                <a:t>, secret_key=</a:t>
              </a:r>
              <a:r>
                <a:rPr b="0" i="0" lang="en-US" sz="1400" u="none" cap="none" strike="noStrike">
                  <a:solidFill>
                    <a:srgbClr val="50A14F"/>
                  </a:solidFill>
                  <a:latin typeface="Courier New"/>
                  <a:ea typeface="Courier New"/>
                  <a:cs typeface="Courier New"/>
                  <a:sym typeface="Courier New"/>
                </a:rPr>
                <a:t>'&lt;secret_key'</a:t>
              </a:r>
              <a:r>
                <a:rPr b="0" i="0" lang="en-US" sz="1400" u="none" cap="none" strike="noStrike">
                  <a:solidFill>
                    <a:srgbClr val="383A42"/>
                  </a:solidFill>
                  <a:latin typeface="Courier New"/>
                  <a:ea typeface="Courier New"/>
                  <a:cs typeface="Courier New"/>
                  <a:sym typeface="Courier New"/>
                </a:rPr>
                <a:t>)</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bc.create_table(</a:t>
              </a:r>
              <a:r>
                <a:rPr b="0" i="0" lang="en-US" sz="1400" u="none" cap="none" strike="noStrike">
                  <a:solidFill>
                    <a:srgbClr val="50A14F"/>
                  </a:solidFill>
                  <a:latin typeface="Courier New"/>
                  <a:ea typeface="Courier New"/>
                  <a:cs typeface="Courier New"/>
                  <a:sym typeface="Courier New"/>
                </a:rPr>
                <a:t>'orders'</a:t>
              </a:r>
              <a:r>
                <a:rPr b="0" i="0" lang="en-US" sz="1400" u="none" cap="none" strike="noStrike">
                  <a:solidFill>
                    <a:srgbClr val="383A42"/>
                  </a:solidFill>
                  <a:latin typeface="Courier New"/>
                  <a:ea typeface="Courier New"/>
                  <a:cs typeface="Courier New"/>
                  <a:sym typeface="Courier New"/>
                </a:rPr>
                <a:t>, </a:t>
              </a:r>
              <a:r>
                <a:rPr b="0" i="0" lang="en-US" sz="1400" u="none" cap="none" strike="noStrike">
                  <a:solidFill>
                    <a:srgbClr val="50A14F"/>
                  </a:solidFill>
                  <a:latin typeface="Courier New"/>
                  <a:ea typeface="Courier New"/>
                  <a:cs typeface="Courier New"/>
                  <a:sym typeface="Courier New"/>
                </a:rPr>
                <a:t>s3://bsql/orders/'</a:t>
              </a:r>
              <a:r>
                <a:rPr b="0" i="0" lang="en-US" sz="1400" u="none" cap="none" strike="noStrike">
                  <a:solidFill>
                    <a:srgbClr val="383A42"/>
                  </a:solidFill>
                  <a:latin typeface="Courier New"/>
                  <a:ea typeface="Courier New"/>
                  <a:cs typeface="Courier New"/>
                  <a:sym typeface="Courier New"/>
                </a:rPr>
                <a:t>)</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gdf = bc.sql(</a:t>
              </a:r>
              <a:r>
                <a:rPr b="0" i="0" lang="en-US" sz="1400" u="none" cap="none" strike="noStrike">
                  <a:solidFill>
                    <a:srgbClr val="50A14F"/>
                  </a:solidFill>
                  <a:latin typeface="Courier New"/>
                  <a:ea typeface="Courier New"/>
                  <a:cs typeface="Courier New"/>
                  <a:sym typeface="Courier New"/>
                </a:rPr>
                <a:t>'select * from orders'</a:t>
              </a:r>
              <a:r>
                <a:rPr b="0" i="0" lang="en-US" sz="1400" u="none" cap="none" strike="noStrike">
                  <a:solidFill>
                    <a:srgbClr val="383A42"/>
                  </a:solidFill>
                  <a:latin typeface="Courier New"/>
                  <a:ea typeface="Courier New"/>
                  <a:cs typeface="Courier New"/>
                  <a:sym typeface="Courier New"/>
                </a:rPr>
                <a:t>).get()</a:t>
              </a:r>
              <a:endParaRPr b="0" i="0" sz="1400" u="none" cap="none" strike="noStrike">
                <a:solidFill>
                  <a:srgbClr val="000000"/>
                </a:solidFill>
                <a:latin typeface="Courier New"/>
                <a:ea typeface="Courier New"/>
                <a:cs typeface="Courier New"/>
                <a:sym typeface="Courier New"/>
              </a:endParaRPr>
            </a:p>
          </p:txBody>
        </p:sp>
      </p:grpSp>
      <p:sp>
        <p:nvSpPr>
          <p:cNvPr id="2077" name="Google Shape;2077;p10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grpSp>
        <p:nvGrpSpPr>
          <p:cNvPr id="2078" name="Google Shape;2078;p105"/>
          <p:cNvGrpSpPr/>
          <p:nvPr/>
        </p:nvGrpSpPr>
        <p:grpSpPr>
          <a:xfrm>
            <a:off x="4580870" y="2558966"/>
            <a:ext cx="9126262" cy="3496299"/>
            <a:chOff x="4515554" y="2558966"/>
            <a:chExt cx="9126262" cy="3496299"/>
          </a:xfrm>
        </p:grpSpPr>
        <p:cxnSp>
          <p:nvCxnSpPr>
            <p:cNvPr id="2079" name="Google Shape;2079;p105"/>
            <p:cNvCxnSpPr/>
            <p:nvPr/>
          </p:nvCxnSpPr>
          <p:spPr>
            <a:xfrm rot="10800000">
              <a:off x="4515554" y="4744843"/>
              <a:ext cx="9126262" cy="0"/>
            </a:xfrm>
            <a:prstGeom prst="straightConnector1">
              <a:avLst/>
            </a:prstGeom>
            <a:noFill/>
            <a:ln cap="flat" cmpd="sng" w="9525">
              <a:solidFill>
                <a:srgbClr val="9F87EA"/>
              </a:solidFill>
              <a:prstDash val="dash"/>
              <a:round/>
              <a:headEnd len="sm" w="sm" type="none"/>
              <a:tailEnd len="sm" w="sm" type="none"/>
            </a:ln>
          </p:spPr>
        </p:cxnSp>
        <p:pic>
          <p:nvPicPr>
            <p:cNvPr id="2080" name="Google Shape;2080;p105"/>
            <p:cNvPicPr preferRelativeResize="0"/>
            <p:nvPr/>
          </p:nvPicPr>
          <p:blipFill rotWithShape="1">
            <a:blip r:embed="rId3">
              <a:alphaModFix/>
            </a:blip>
            <a:srcRect b="28" l="0" r="0" t="39"/>
            <a:stretch/>
          </p:blipFill>
          <p:spPr>
            <a:xfrm flipH="1">
              <a:off x="8539140" y="2718932"/>
              <a:ext cx="1570653" cy="1533005"/>
            </a:xfrm>
            <a:prstGeom prst="rect">
              <a:avLst/>
            </a:prstGeom>
            <a:noFill/>
            <a:ln>
              <a:noFill/>
            </a:ln>
          </p:spPr>
        </p:pic>
        <p:grpSp>
          <p:nvGrpSpPr>
            <p:cNvPr id="2081" name="Google Shape;2081;p105"/>
            <p:cNvGrpSpPr/>
            <p:nvPr/>
          </p:nvGrpSpPr>
          <p:grpSpPr>
            <a:xfrm>
              <a:off x="4722874" y="4842035"/>
              <a:ext cx="758692" cy="376180"/>
              <a:chOff x="5528863" y="4935382"/>
              <a:chExt cx="758692" cy="376180"/>
            </a:xfrm>
          </p:grpSpPr>
          <p:sp>
            <p:nvSpPr>
              <p:cNvPr id="2082" name="Google Shape;2082;p105"/>
              <p:cNvSpPr/>
              <p:nvPr/>
            </p:nvSpPr>
            <p:spPr>
              <a:xfrm>
                <a:off x="5711460" y="4935382"/>
                <a:ext cx="376180" cy="376180"/>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2083" name="Google Shape;2083;p105"/>
              <p:cNvSpPr txBox="1"/>
              <p:nvPr/>
            </p:nvSpPr>
            <p:spPr>
              <a:xfrm>
                <a:off x="5528863" y="4963669"/>
                <a:ext cx="758692" cy="31960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CSV</a:t>
                </a:r>
                <a:endParaRPr b="0" i="0" sz="1100" u="none" cap="none" strike="noStrike">
                  <a:solidFill>
                    <a:schemeClr val="lt2"/>
                  </a:solidFill>
                  <a:latin typeface="Trebuchet MS"/>
                  <a:ea typeface="Trebuchet MS"/>
                  <a:cs typeface="Trebuchet MS"/>
                  <a:sym typeface="Trebuchet MS"/>
                </a:endParaRPr>
              </a:p>
            </p:txBody>
          </p:sp>
        </p:grpSp>
        <p:grpSp>
          <p:nvGrpSpPr>
            <p:cNvPr id="2084" name="Google Shape;2084;p105"/>
            <p:cNvGrpSpPr/>
            <p:nvPr/>
          </p:nvGrpSpPr>
          <p:grpSpPr>
            <a:xfrm>
              <a:off x="6340131" y="4842967"/>
              <a:ext cx="758692" cy="376180"/>
              <a:chOff x="7042592" y="4947054"/>
              <a:chExt cx="758692" cy="376180"/>
            </a:xfrm>
          </p:grpSpPr>
          <p:sp>
            <p:nvSpPr>
              <p:cNvPr id="2085" name="Google Shape;2085;p105"/>
              <p:cNvSpPr/>
              <p:nvPr/>
            </p:nvSpPr>
            <p:spPr>
              <a:xfrm>
                <a:off x="7233750" y="4947054"/>
                <a:ext cx="376180" cy="376180"/>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2086" name="Google Shape;2086;p105"/>
              <p:cNvSpPr txBox="1"/>
              <p:nvPr/>
            </p:nvSpPr>
            <p:spPr>
              <a:xfrm>
                <a:off x="7042592" y="4952866"/>
                <a:ext cx="758692" cy="33691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GDF</a:t>
                </a:r>
                <a:endParaRPr b="0" i="0" sz="1100" u="none" cap="none" strike="noStrike">
                  <a:solidFill>
                    <a:schemeClr val="lt2"/>
                  </a:solidFill>
                  <a:latin typeface="Trebuchet MS"/>
                  <a:ea typeface="Trebuchet MS"/>
                  <a:cs typeface="Trebuchet MS"/>
                  <a:sym typeface="Trebuchet MS"/>
                </a:endParaRPr>
              </a:p>
            </p:txBody>
          </p:sp>
        </p:grpSp>
        <p:grpSp>
          <p:nvGrpSpPr>
            <p:cNvPr id="2087" name="Google Shape;2087;p105"/>
            <p:cNvGrpSpPr/>
            <p:nvPr/>
          </p:nvGrpSpPr>
          <p:grpSpPr>
            <a:xfrm>
              <a:off x="6040955" y="5289629"/>
              <a:ext cx="1034811" cy="673778"/>
              <a:chOff x="6691656" y="5269186"/>
              <a:chExt cx="1034811" cy="673778"/>
            </a:xfrm>
          </p:grpSpPr>
          <p:sp>
            <p:nvSpPr>
              <p:cNvPr id="2088" name="Google Shape;2088;p105"/>
              <p:cNvSpPr/>
              <p:nvPr/>
            </p:nvSpPr>
            <p:spPr>
              <a:xfrm>
                <a:off x="6872434" y="5269186"/>
                <a:ext cx="673274" cy="673778"/>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2089" name="Google Shape;2089;p105"/>
              <p:cNvSpPr txBox="1"/>
              <p:nvPr/>
            </p:nvSpPr>
            <p:spPr>
              <a:xfrm>
                <a:off x="6691656" y="5407217"/>
                <a:ext cx="1034811" cy="40024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ORC                       </a:t>
                </a:r>
                <a:endParaRPr b="0" i="0" sz="1100" u="none" cap="none" strike="noStrike">
                  <a:solidFill>
                    <a:schemeClr val="lt2"/>
                  </a:solidFill>
                  <a:latin typeface="Trebuchet MS"/>
                  <a:ea typeface="Trebuchet MS"/>
                  <a:cs typeface="Trebuchet MS"/>
                  <a:sym typeface="Trebuchet MS"/>
                </a:endParaRPr>
              </a:p>
            </p:txBody>
          </p:sp>
        </p:grpSp>
        <p:grpSp>
          <p:nvGrpSpPr>
            <p:cNvPr id="2090" name="Google Shape;2090;p105"/>
            <p:cNvGrpSpPr/>
            <p:nvPr/>
          </p:nvGrpSpPr>
          <p:grpSpPr>
            <a:xfrm>
              <a:off x="4766113" y="5289629"/>
              <a:ext cx="979925" cy="673778"/>
              <a:chOff x="5616349" y="5271473"/>
              <a:chExt cx="979925" cy="673778"/>
            </a:xfrm>
          </p:grpSpPr>
          <p:sp>
            <p:nvSpPr>
              <p:cNvPr id="2091" name="Google Shape;2091;p105"/>
              <p:cNvSpPr/>
              <p:nvPr/>
            </p:nvSpPr>
            <p:spPr>
              <a:xfrm>
                <a:off x="5769685" y="5271473"/>
                <a:ext cx="673274" cy="673778"/>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2800" u="none" cap="none" strike="noStrike">
                  <a:solidFill>
                    <a:srgbClr val="595959"/>
                  </a:solidFill>
                  <a:latin typeface="Trebuchet MS"/>
                  <a:ea typeface="Trebuchet MS"/>
                  <a:cs typeface="Trebuchet MS"/>
                  <a:sym typeface="Trebuchet MS"/>
                </a:endParaRPr>
              </a:p>
            </p:txBody>
          </p:sp>
          <p:sp>
            <p:nvSpPr>
              <p:cNvPr id="2092" name="Google Shape;2092;p105"/>
              <p:cNvSpPr txBox="1"/>
              <p:nvPr/>
            </p:nvSpPr>
            <p:spPr>
              <a:xfrm>
                <a:off x="5616349" y="5432666"/>
                <a:ext cx="979925" cy="33691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Parquet</a:t>
                </a:r>
                <a:endParaRPr b="0" i="0" sz="1200" u="none" cap="none" strike="noStrike">
                  <a:solidFill>
                    <a:schemeClr val="lt2"/>
                  </a:solidFill>
                  <a:latin typeface="Trebuchet MS"/>
                  <a:ea typeface="Trebuchet MS"/>
                  <a:cs typeface="Trebuchet MS"/>
                  <a:sym typeface="Trebuchet MS"/>
                </a:endParaRPr>
              </a:p>
            </p:txBody>
          </p:sp>
        </p:grpSp>
        <p:grpSp>
          <p:nvGrpSpPr>
            <p:cNvPr id="2093" name="Google Shape;2093;p105"/>
            <p:cNvGrpSpPr/>
            <p:nvPr/>
          </p:nvGrpSpPr>
          <p:grpSpPr>
            <a:xfrm>
              <a:off x="5543978" y="5603934"/>
              <a:ext cx="746448" cy="451331"/>
              <a:chOff x="6287555" y="5438838"/>
              <a:chExt cx="746448" cy="451331"/>
            </a:xfrm>
          </p:grpSpPr>
          <p:sp>
            <p:nvSpPr>
              <p:cNvPr id="2094" name="Google Shape;2094;p105"/>
              <p:cNvSpPr/>
              <p:nvPr/>
            </p:nvSpPr>
            <p:spPr>
              <a:xfrm>
                <a:off x="6435318" y="5438838"/>
                <a:ext cx="451331" cy="451331"/>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2095" name="Google Shape;2095;p105"/>
              <p:cNvSpPr txBox="1"/>
              <p:nvPr/>
            </p:nvSpPr>
            <p:spPr>
              <a:xfrm>
                <a:off x="6287555" y="5488792"/>
                <a:ext cx="746448" cy="363092"/>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JSON</a:t>
                </a:r>
                <a:endParaRPr b="0" i="0" sz="1100" u="none" cap="none" strike="noStrike">
                  <a:solidFill>
                    <a:schemeClr val="lt2"/>
                  </a:solidFill>
                  <a:latin typeface="Trebuchet MS"/>
                  <a:ea typeface="Trebuchet MS"/>
                  <a:cs typeface="Trebuchet MS"/>
                  <a:sym typeface="Trebuchet MS"/>
                </a:endParaRPr>
              </a:p>
            </p:txBody>
          </p:sp>
        </p:grpSp>
        <p:sp>
          <p:nvSpPr>
            <p:cNvPr id="2096" name="Google Shape;2096;p105"/>
            <p:cNvSpPr txBox="1"/>
            <p:nvPr/>
          </p:nvSpPr>
          <p:spPr>
            <a:xfrm flipH="1">
              <a:off x="8425366" y="2821922"/>
              <a:ext cx="1798569" cy="576724"/>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ETL</a:t>
              </a:r>
              <a:endParaRPr b="1" i="0" sz="2800" u="none" cap="none" strike="noStrike">
                <a:solidFill>
                  <a:schemeClr val="lt2"/>
                </a:solidFill>
                <a:latin typeface="Trebuchet MS"/>
                <a:ea typeface="Trebuchet MS"/>
                <a:cs typeface="Trebuchet MS"/>
                <a:sym typeface="Trebuchet MS"/>
              </a:endParaRPr>
            </a:p>
          </p:txBody>
        </p:sp>
        <p:pic>
          <p:nvPicPr>
            <p:cNvPr id="2097" name="Google Shape;2097;p105"/>
            <p:cNvPicPr preferRelativeResize="0"/>
            <p:nvPr/>
          </p:nvPicPr>
          <p:blipFill rotWithShape="1">
            <a:blip r:embed="rId4">
              <a:alphaModFix/>
            </a:blip>
            <a:srcRect b="0" l="0" r="0" t="0"/>
            <a:stretch/>
          </p:blipFill>
          <p:spPr>
            <a:xfrm>
              <a:off x="5374118" y="4025549"/>
              <a:ext cx="1069642" cy="1381689"/>
            </a:xfrm>
            <a:prstGeom prst="rect">
              <a:avLst/>
            </a:prstGeom>
            <a:noFill/>
            <a:ln>
              <a:noFill/>
            </a:ln>
          </p:spPr>
        </p:pic>
        <p:grpSp>
          <p:nvGrpSpPr>
            <p:cNvPr id="2098" name="Google Shape;2098;p105"/>
            <p:cNvGrpSpPr/>
            <p:nvPr/>
          </p:nvGrpSpPr>
          <p:grpSpPr>
            <a:xfrm>
              <a:off x="8663528" y="3276091"/>
              <a:ext cx="1318774" cy="588343"/>
              <a:chOff x="3665200" y="1254774"/>
              <a:chExt cx="952699" cy="424983"/>
            </a:xfrm>
          </p:grpSpPr>
          <p:sp>
            <p:nvSpPr>
              <p:cNvPr id="2099" name="Google Shape;2099;p105"/>
              <p:cNvSpPr txBox="1"/>
              <p:nvPr/>
            </p:nvSpPr>
            <p:spPr>
              <a:xfrm>
                <a:off x="3744350" y="1254774"/>
                <a:ext cx="794400" cy="2376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400" u="none" cap="none" strike="noStrike">
                    <a:solidFill>
                      <a:schemeClr val="lt2"/>
                    </a:solidFill>
                    <a:latin typeface="Trebuchet MS"/>
                    <a:ea typeface="Trebuchet MS"/>
                    <a:cs typeface="Trebuchet MS"/>
                    <a:sym typeface="Trebuchet MS"/>
                  </a:rPr>
                  <a:t>Feature</a:t>
                </a:r>
                <a:endParaRPr b="1" i="0" sz="1400" u="none" cap="none" strike="noStrike">
                  <a:solidFill>
                    <a:schemeClr val="lt2"/>
                  </a:solidFill>
                  <a:latin typeface="Trebuchet MS"/>
                  <a:ea typeface="Trebuchet MS"/>
                  <a:cs typeface="Trebuchet MS"/>
                  <a:sym typeface="Trebuchet MS"/>
                </a:endParaRPr>
              </a:p>
            </p:txBody>
          </p:sp>
          <p:sp>
            <p:nvSpPr>
              <p:cNvPr id="2100" name="Google Shape;2100;p105"/>
              <p:cNvSpPr txBox="1"/>
              <p:nvPr/>
            </p:nvSpPr>
            <p:spPr>
              <a:xfrm>
                <a:off x="3665200" y="1411257"/>
                <a:ext cx="952699" cy="268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400" u="none" cap="none" strike="noStrike">
                    <a:solidFill>
                      <a:schemeClr val="lt2"/>
                    </a:solidFill>
                    <a:latin typeface="Trebuchet MS"/>
                    <a:ea typeface="Trebuchet MS"/>
                    <a:cs typeface="Trebuchet MS"/>
                    <a:sym typeface="Trebuchet MS"/>
                  </a:rPr>
                  <a:t>Engineering</a:t>
                </a:r>
                <a:endParaRPr b="1" i="0" sz="1200" u="none" cap="none" strike="noStrike">
                  <a:solidFill>
                    <a:schemeClr val="lt2"/>
                  </a:solidFill>
                  <a:latin typeface="Trebuchet MS"/>
                  <a:ea typeface="Trebuchet MS"/>
                  <a:cs typeface="Trebuchet MS"/>
                  <a:sym typeface="Trebuchet MS"/>
                </a:endParaRPr>
              </a:p>
            </p:txBody>
          </p:sp>
        </p:grpSp>
        <p:sp>
          <p:nvSpPr>
            <p:cNvPr id="2101" name="Google Shape;2101;p105"/>
            <p:cNvSpPr/>
            <p:nvPr/>
          </p:nvSpPr>
          <p:spPr>
            <a:xfrm>
              <a:off x="7678249" y="4014175"/>
              <a:ext cx="1400435" cy="1400436"/>
            </a:xfrm>
            <a:prstGeom prst="ellipse">
              <a:avLst/>
            </a:prstGeom>
            <a:solidFill>
              <a:schemeClr val="accent1"/>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2102" name="Google Shape;2102;p105"/>
            <p:cNvSpPr/>
            <p:nvPr/>
          </p:nvSpPr>
          <p:spPr>
            <a:xfrm>
              <a:off x="11472034" y="4039718"/>
              <a:ext cx="1400435" cy="1400436"/>
            </a:xfrm>
            <a:prstGeom prst="ellipse">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2103" name="Google Shape;2103;p105"/>
            <p:cNvSpPr txBox="1"/>
            <p:nvPr/>
          </p:nvSpPr>
          <p:spPr>
            <a:xfrm>
              <a:off x="11439956" y="4426917"/>
              <a:ext cx="1457010" cy="657787"/>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FFFFFF"/>
                  </a:solidFill>
                  <a:latin typeface="Trebuchet MS"/>
                  <a:ea typeface="Trebuchet MS"/>
                  <a:cs typeface="Trebuchet MS"/>
                  <a:sym typeface="Trebuchet MS"/>
                </a:rPr>
                <a:t>cuML</a:t>
              </a:r>
              <a:endParaRPr b="1" i="0" sz="1800" u="none" cap="none" strike="noStrike">
                <a:solidFill>
                  <a:srgbClr val="FFFFFF"/>
                </a:solidFill>
                <a:latin typeface="Trebuchet MS"/>
                <a:ea typeface="Trebuchet MS"/>
                <a:cs typeface="Trebuchet MS"/>
                <a:sym typeface="Trebuchet MS"/>
              </a:endParaRPr>
            </a:p>
          </p:txBody>
        </p:sp>
        <p:sp>
          <p:nvSpPr>
            <p:cNvPr id="2104" name="Google Shape;2104;p105"/>
            <p:cNvSpPr/>
            <p:nvPr/>
          </p:nvSpPr>
          <p:spPr>
            <a:xfrm>
              <a:off x="9576052" y="4036270"/>
              <a:ext cx="1400435" cy="1400436"/>
            </a:xfrm>
            <a:prstGeom prst="ellipse">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2105" name="Google Shape;2105;p105"/>
            <p:cNvSpPr txBox="1"/>
            <p:nvPr/>
          </p:nvSpPr>
          <p:spPr>
            <a:xfrm>
              <a:off x="9547764" y="4423773"/>
              <a:ext cx="1457010" cy="657787"/>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FFFFFF"/>
                  </a:solidFill>
                  <a:latin typeface="Trebuchet MS"/>
                  <a:ea typeface="Trebuchet MS"/>
                  <a:cs typeface="Trebuchet MS"/>
                  <a:sym typeface="Trebuchet MS"/>
                </a:rPr>
                <a:t>cuDF</a:t>
              </a:r>
              <a:endParaRPr b="1" i="0" sz="1800" u="none" cap="none" strike="noStrike">
                <a:solidFill>
                  <a:srgbClr val="FFFFFF"/>
                </a:solidFill>
                <a:latin typeface="Trebuchet MS"/>
                <a:ea typeface="Trebuchet MS"/>
                <a:cs typeface="Trebuchet MS"/>
                <a:sym typeface="Trebuchet MS"/>
              </a:endParaRPr>
            </a:p>
          </p:txBody>
        </p:sp>
        <p:sp>
          <p:nvSpPr>
            <p:cNvPr id="2106" name="Google Shape;2106;p105"/>
            <p:cNvSpPr txBox="1"/>
            <p:nvPr/>
          </p:nvSpPr>
          <p:spPr>
            <a:xfrm>
              <a:off x="7573736" y="4427803"/>
              <a:ext cx="1613646" cy="657787"/>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FFFFFF"/>
                  </a:solidFill>
                  <a:latin typeface="Trebuchet MS"/>
                  <a:ea typeface="Trebuchet MS"/>
                  <a:cs typeface="Trebuchet MS"/>
                  <a:sym typeface="Trebuchet MS"/>
                </a:rPr>
                <a:t>BlazingSQL</a:t>
              </a:r>
              <a:endParaRPr b="1" i="0" sz="1800" u="none" cap="none" strike="noStrike">
                <a:solidFill>
                  <a:srgbClr val="FFFFFF"/>
                </a:solidFill>
                <a:latin typeface="Trebuchet MS"/>
                <a:ea typeface="Trebuchet MS"/>
                <a:cs typeface="Trebuchet MS"/>
                <a:sym typeface="Trebuchet MS"/>
              </a:endParaRPr>
            </a:p>
          </p:txBody>
        </p:sp>
        <p:sp>
          <p:nvSpPr>
            <p:cNvPr id="2107" name="Google Shape;2107;p105"/>
            <p:cNvSpPr/>
            <p:nvPr/>
          </p:nvSpPr>
          <p:spPr>
            <a:xfrm rot="8100000">
              <a:off x="5259912" y="2820122"/>
              <a:ext cx="1260964" cy="1260966"/>
            </a:xfrm>
            <a:prstGeom prst="teardrop">
              <a:avLst>
                <a:gd fmla="val 100000" name="adj"/>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2108" name="Google Shape;2108;p105"/>
            <p:cNvSpPr txBox="1"/>
            <p:nvPr/>
          </p:nvSpPr>
          <p:spPr>
            <a:xfrm>
              <a:off x="5343162" y="2994656"/>
              <a:ext cx="1148382" cy="716472"/>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YOUR</a:t>
              </a:r>
              <a:endParaRPr b="1" i="0" sz="1800" u="none" cap="none" strike="noStrike">
                <a:solidFill>
                  <a:schemeClr val="lt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DATA</a:t>
              </a:r>
              <a:endParaRPr b="1" i="0" sz="1800" u="none" cap="none" strike="noStrike">
                <a:solidFill>
                  <a:schemeClr val="lt2"/>
                </a:solidFill>
                <a:latin typeface="Trebuchet MS"/>
                <a:ea typeface="Trebuchet MS"/>
                <a:cs typeface="Trebuchet MS"/>
                <a:sym typeface="Trebuchet MS"/>
              </a:endParaRPr>
            </a:p>
          </p:txBody>
        </p:sp>
        <p:sp>
          <p:nvSpPr>
            <p:cNvPr id="2109" name="Google Shape;2109;p105"/>
            <p:cNvSpPr/>
            <p:nvPr/>
          </p:nvSpPr>
          <p:spPr>
            <a:xfrm rot="8100000">
              <a:off x="11527914" y="2820120"/>
              <a:ext cx="1260964" cy="1260966"/>
            </a:xfrm>
            <a:prstGeom prst="teardrop">
              <a:avLst>
                <a:gd fmla="val 100000" name="adj"/>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2110" name="Google Shape;2110;p105"/>
            <p:cNvSpPr txBox="1"/>
            <p:nvPr/>
          </p:nvSpPr>
          <p:spPr>
            <a:xfrm>
              <a:off x="11472044" y="2994655"/>
              <a:ext cx="1400435" cy="716472"/>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MACHINE</a:t>
              </a:r>
              <a:endParaRPr b="1" i="0" sz="1800" u="none" cap="none" strike="noStrike">
                <a:solidFill>
                  <a:schemeClr val="lt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LEARNING</a:t>
              </a:r>
              <a:endParaRPr b="1" i="0" sz="1800" u="none" cap="none" strike="noStrike">
                <a:solidFill>
                  <a:schemeClr val="lt2"/>
                </a:solidFill>
                <a:latin typeface="Trebuchet MS"/>
                <a:ea typeface="Trebuchet MS"/>
                <a:cs typeface="Trebuchet MS"/>
                <a:sym typeface="Trebuchet MS"/>
              </a:endParaRPr>
            </a:p>
          </p:txBody>
        </p:sp>
        <p:sp>
          <p:nvSpPr>
            <p:cNvPr id="2111" name="Google Shape;2111;p105"/>
            <p:cNvSpPr/>
            <p:nvPr/>
          </p:nvSpPr>
          <p:spPr>
            <a:xfrm rot="5400000">
              <a:off x="7243970" y="4689409"/>
              <a:ext cx="134865" cy="116263"/>
            </a:xfrm>
            <a:prstGeom prst="triangle">
              <a:avLst>
                <a:gd fmla="val 50000" name="adj"/>
              </a:avLst>
            </a:prstGeom>
            <a:solidFill>
              <a:srgbClr val="9F8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12" name="Google Shape;2112;p105"/>
            <p:cNvSpPr/>
            <p:nvPr/>
          </p:nvSpPr>
          <p:spPr>
            <a:xfrm rot="5400000">
              <a:off x="9259025" y="4689409"/>
              <a:ext cx="134865" cy="116263"/>
            </a:xfrm>
            <a:prstGeom prst="triangle">
              <a:avLst>
                <a:gd fmla="val 50000" name="adj"/>
              </a:avLst>
            </a:prstGeom>
            <a:solidFill>
              <a:srgbClr val="9F8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13" name="Google Shape;2113;p105"/>
            <p:cNvSpPr/>
            <p:nvPr/>
          </p:nvSpPr>
          <p:spPr>
            <a:xfrm rot="5400000">
              <a:off x="11162983" y="4689409"/>
              <a:ext cx="134865" cy="116263"/>
            </a:xfrm>
            <a:prstGeom prst="triangle">
              <a:avLst>
                <a:gd fmla="val 50000" name="adj"/>
              </a:avLst>
            </a:prstGeom>
            <a:solidFill>
              <a:srgbClr val="9F8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25"/>
          <p:cNvSpPr txBox="1"/>
          <p:nvPr>
            <p:ph type="title"/>
          </p:nvPr>
        </p:nvSpPr>
        <p:spPr>
          <a:xfrm>
            <a:off x="830580" y="467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Lightning-fast performance on real-world use cases</a:t>
            </a:r>
            <a:endParaRPr/>
          </a:p>
        </p:txBody>
      </p:sp>
      <p:sp>
        <p:nvSpPr>
          <p:cNvPr id="649" name="Google Shape;649;p25"/>
          <p:cNvSpPr txBox="1"/>
          <p:nvPr>
            <p:ph idx="2" type="body"/>
          </p:nvPr>
        </p:nvSpPr>
        <p:spPr>
          <a:xfrm>
            <a:off x="830575" y="1413424"/>
            <a:ext cx="16626900" cy="648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latin typeface="Trebuchet MS"/>
                <a:ea typeface="Trebuchet MS"/>
                <a:cs typeface="Trebuchet MS"/>
                <a:sym typeface="Trebuchet MS"/>
              </a:rPr>
              <a:t>Up to 350x faster queries; Hours to Seconds!</a:t>
            </a:r>
            <a:endParaRPr/>
          </a:p>
        </p:txBody>
      </p:sp>
      <p:sp>
        <p:nvSpPr>
          <p:cNvPr id="650" name="Google Shape;650;p25"/>
          <p:cNvSpPr txBox="1"/>
          <p:nvPr/>
        </p:nvSpPr>
        <p:spPr>
          <a:xfrm>
            <a:off x="830575" y="2212925"/>
            <a:ext cx="9102600" cy="5438400"/>
          </a:xfrm>
          <a:prstGeom prst="rect">
            <a:avLst/>
          </a:prstGeom>
          <a:noFill/>
          <a:ln>
            <a:noFill/>
          </a:ln>
        </p:spPr>
        <p:txBody>
          <a:bodyPr anchorCtr="0" anchor="t" bIns="45700" lIns="91425" spcFirstLastPara="1" rIns="91425" wrap="square" tIns="45700">
            <a:noAutofit/>
          </a:bodyPr>
          <a:lstStyle/>
          <a:p>
            <a:pPr indent="0" lvl="0" marL="76200" marR="0" rtl="0" algn="l">
              <a:lnSpc>
                <a:spcPct val="90000"/>
              </a:lnSpc>
              <a:spcBef>
                <a:spcPts val="1000"/>
              </a:spcBef>
              <a:spcAft>
                <a:spcPts val="0"/>
              </a:spcAft>
              <a:buClr>
                <a:schemeClr val="dk1"/>
              </a:buClr>
              <a:buSzPts val="2400"/>
              <a:buFont typeface="Trebuchet MS"/>
              <a:buNone/>
            </a:pPr>
            <a:r>
              <a:rPr lang="en-US" sz="2200">
                <a:solidFill>
                  <a:schemeClr val="accent4"/>
                </a:solidFill>
                <a:latin typeface="Trebuchet MS"/>
                <a:ea typeface="Trebuchet MS"/>
                <a:cs typeface="Trebuchet MS"/>
                <a:sym typeface="Trebuchet MS"/>
              </a:rPr>
              <a:t>TPCx-BB is a data science benchmark consisting of 30 end-to-end queries representing real-world ETL and Machine Learning workflows, involving both structured and unstructured data. It </a:t>
            </a:r>
            <a:r>
              <a:rPr lang="en-US" sz="2200">
                <a:solidFill>
                  <a:schemeClr val="accent4"/>
                </a:solidFill>
                <a:latin typeface="Trebuchet MS"/>
                <a:ea typeface="Trebuchet MS"/>
                <a:cs typeface="Trebuchet MS"/>
                <a:sym typeface="Trebuchet MS"/>
              </a:rPr>
              <a:t>can be run at multiple “</a:t>
            </a:r>
            <a:r>
              <a:rPr lang="en-US" sz="2200">
                <a:solidFill>
                  <a:schemeClr val="accent4"/>
                </a:solidFill>
                <a:latin typeface="Trebuchet MS"/>
                <a:ea typeface="Trebuchet MS"/>
                <a:cs typeface="Trebuchet MS"/>
                <a:sym typeface="Trebuchet MS"/>
              </a:rPr>
              <a:t>Scale</a:t>
            </a:r>
            <a:r>
              <a:rPr lang="en-US" sz="2200">
                <a:solidFill>
                  <a:schemeClr val="accent4"/>
                </a:solidFill>
                <a:latin typeface="Trebuchet MS"/>
                <a:ea typeface="Trebuchet MS"/>
                <a:cs typeface="Trebuchet MS"/>
                <a:sym typeface="Trebuchet MS"/>
              </a:rPr>
              <a:t> Factors”</a:t>
            </a:r>
            <a:r>
              <a:rPr lang="en-US" sz="2200">
                <a:solidFill>
                  <a:schemeClr val="accent4"/>
                </a:solidFill>
                <a:latin typeface="Trebuchet MS"/>
                <a:ea typeface="Trebuchet MS"/>
                <a:cs typeface="Trebuchet MS"/>
                <a:sym typeface="Trebuchet MS"/>
              </a:rPr>
              <a:t>.</a:t>
            </a:r>
            <a:endParaRPr sz="2200">
              <a:latin typeface="Trebuchet MS"/>
              <a:ea typeface="Trebuchet MS"/>
              <a:cs typeface="Trebuchet MS"/>
              <a:sym typeface="Trebuchet MS"/>
            </a:endParaRPr>
          </a:p>
          <a:p>
            <a:pPr indent="-320675" lvl="0" marL="739775" marR="0" rtl="0" algn="l">
              <a:lnSpc>
                <a:spcPct val="90000"/>
              </a:lnSpc>
              <a:spcBef>
                <a:spcPts val="1000"/>
              </a:spcBef>
              <a:spcAft>
                <a:spcPts val="0"/>
              </a:spcAft>
              <a:buClr>
                <a:schemeClr val="accent4"/>
              </a:buClr>
              <a:buSzPts val="2200"/>
              <a:buFont typeface="Trebuchet MS"/>
              <a:buChar char="🞂"/>
            </a:pPr>
            <a:r>
              <a:rPr lang="en-US" sz="2200">
                <a:solidFill>
                  <a:schemeClr val="accent4"/>
                </a:solidFill>
                <a:latin typeface="Trebuchet MS"/>
                <a:ea typeface="Trebuchet MS"/>
                <a:cs typeface="Trebuchet MS"/>
                <a:sym typeface="Trebuchet MS"/>
              </a:rPr>
              <a:t>SF1 - 1GB</a:t>
            </a:r>
            <a:endParaRPr sz="2200">
              <a:solidFill>
                <a:schemeClr val="accent4"/>
              </a:solidFill>
              <a:latin typeface="Trebuchet MS"/>
              <a:ea typeface="Trebuchet MS"/>
              <a:cs typeface="Trebuchet MS"/>
              <a:sym typeface="Trebuchet MS"/>
            </a:endParaRPr>
          </a:p>
          <a:p>
            <a:pPr indent="-320675" lvl="0" marL="739775" marR="0" rtl="0" algn="l">
              <a:lnSpc>
                <a:spcPct val="90000"/>
              </a:lnSpc>
              <a:spcBef>
                <a:spcPts val="1000"/>
              </a:spcBef>
              <a:spcAft>
                <a:spcPts val="0"/>
              </a:spcAft>
              <a:buClr>
                <a:schemeClr val="accent4"/>
              </a:buClr>
              <a:buSzPts val="2200"/>
              <a:buFont typeface="Trebuchet MS"/>
              <a:buChar char="🞂"/>
            </a:pPr>
            <a:r>
              <a:rPr lang="en-US" sz="2200">
                <a:solidFill>
                  <a:schemeClr val="accent4"/>
                </a:solidFill>
                <a:latin typeface="Trebuchet MS"/>
                <a:ea typeface="Trebuchet MS"/>
                <a:cs typeface="Trebuchet MS"/>
                <a:sym typeface="Trebuchet MS"/>
              </a:rPr>
              <a:t>SF1K - 1 TB</a:t>
            </a:r>
            <a:endParaRPr sz="2200">
              <a:solidFill>
                <a:schemeClr val="accent4"/>
              </a:solidFill>
              <a:latin typeface="Trebuchet MS"/>
              <a:ea typeface="Trebuchet MS"/>
              <a:cs typeface="Trebuchet MS"/>
              <a:sym typeface="Trebuchet MS"/>
            </a:endParaRPr>
          </a:p>
          <a:p>
            <a:pPr indent="-320675" lvl="0" marL="739775" marR="0" rtl="0" algn="l">
              <a:lnSpc>
                <a:spcPct val="90000"/>
              </a:lnSpc>
              <a:spcBef>
                <a:spcPts val="1000"/>
              </a:spcBef>
              <a:spcAft>
                <a:spcPts val="0"/>
              </a:spcAft>
              <a:buClr>
                <a:schemeClr val="accent4"/>
              </a:buClr>
              <a:buSzPts val="2200"/>
              <a:buFont typeface="Trebuchet MS"/>
              <a:buChar char="🞂"/>
            </a:pPr>
            <a:r>
              <a:rPr lang="en-US" sz="2200">
                <a:solidFill>
                  <a:schemeClr val="accent4"/>
                </a:solidFill>
                <a:latin typeface="Trebuchet MS"/>
                <a:ea typeface="Trebuchet MS"/>
                <a:cs typeface="Trebuchet MS"/>
                <a:sym typeface="Trebuchet MS"/>
              </a:rPr>
              <a:t>SF10K - 10 TB</a:t>
            </a:r>
            <a:br>
              <a:rPr i="0" lang="en-US" sz="2200" u="none" cap="none" strike="noStrike">
                <a:solidFill>
                  <a:schemeClr val="accent4"/>
                </a:solidFill>
                <a:latin typeface="Trebuchet MS"/>
                <a:ea typeface="Trebuchet MS"/>
                <a:cs typeface="Trebuchet MS"/>
                <a:sym typeface="Trebuchet MS"/>
              </a:rPr>
            </a:br>
            <a:endParaRPr sz="2200">
              <a:solidFill>
                <a:schemeClr val="accent4"/>
              </a:solidFill>
              <a:latin typeface="Trebuchet MS"/>
              <a:ea typeface="Trebuchet MS"/>
              <a:cs typeface="Trebuchet MS"/>
              <a:sym typeface="Trebuchet MS"/>
            </a:endParaRPr>
          </a:p>
          <a:p>
            <a:pPr indent="0" lvl="0" marL="76200" marR="0" rtl="0" algn="l">
              <a:lnSpc>
                <a:spcPct val="90000"/>
              </a:lnSpc>
              <a:spcBef>
                <a:spcPts val="1000"/>
              </a:spcBef>
              <a:spcAft>
                <a:spcPts val="0"/>
              </a:spcAft>
              <a:buClr>
                <a:schemeClr val="dk1"/>
              </a:buClr>
              <a:buSzPts val="2400"/>
              <a:buFont typeface="Trebuchet MS"/>
              <a:buNone/>
            </a:pPr>
            <a:r>
              <a:rPr lang="en-US" sz="2200">
                <a:solidFill>
                  <a:schemeClr val="accent4"/>
                </a:solidFill>
                <a:latin typeface="Trebuchet MS"/>
                <a:ea typeface="Trebuchet MS"/>
                <a:cs typeface="Trebuchet MS"/>
                <a:sym typeface="Trebuchet MS"/>
              </a:rPr>
              <a:t>RAPIDS results at SF1K (2 DGX A100s) and SF10K (16 DGX A100s) show GPUs</a:t>
            </a:r>
            <a:r>
              <a:rPr lang="en-US" sz="2200">
                <a:solidFill>
                  <a:schemeClr val="accent4"/>
                </a:solidFill>
                <a:latin typeface="Trebuchet MS"/>
                <a:ea typeface="Trebuchet MS"/>
                <a:cs typeface="Trebuchet MS"/>
                <a:sym typeface="Trebuchet MS"/>
              </a:rPr>
              <a:t> provide dramatic cost and time-savings for small scale </a:t>
            </a:r>
            <a:r>
              <a:rPr i="1" lang="en-US" sz="2200">
                <a:solidFill>
                  <a:schemeClr val="accent4"/>
                </a:solidFill>
                <a:latin typeface="Trebuchet MS"/>
                <a:ea typeface="Trebuchet MS"/>
                <a:cs typeface="Trebuchet MS"/>
                <a:sym typeface="Trebuchet MS"/>
              </a:rPr>
              <a:t>and</a:t>
            </a:r>
            <a:r>
              <a:rPr lang="en-US" sz="2200">
                <a:solidFill>
                  <a:schemeClr val="accent4"/>
                </a:solidFill>
                <a:latin typeface="Trebuchet MS"/>
                <a:ea typeface="Trebuchet MS"/>
                <a:cs typeface="Trebuchet MS"/>
                <a:sym typeface="Trebuchet MS"/>
              </a:rPr>
              <a:t> large-scale data analytics problems</a:t>
            </a:r>
            <a:endParaRPr sz="2200">
              <a:solidFill>
                <a:schemeClr val="accent4"/>
              </a:solidFill>
              <a:latin typeface="Trebuchet MS"/>
              <a:ea typeface="Trebuchet MS"/>
              <a:cs typeface="Trebuchet MS"/>
              <a:sym typeface="Trebuchet MS"/>
            </a:endParaRPr>
          </a:p>
          <a:p>
            <a:pPr indent="-320675" lvl="0" marL="739775" marR="0" rtl="0" algn="l">
              <a:lnSpc>
                <a:spcPct val="90000"/>
              </a:lnSpc>
              <a:spcBef>
                <a:spcPts val="1000"/>
              </a:spcBef>
              <a:spcAft>
                <a:spcPts val="0"/>
              </a:spcAft>
              <a:buClr>
                <a:schemeClr val="accent4"/>
              </a:buClr>
              <a:buSzPts val="2200"/>
              <a:buFont typeface="Trebuchet MS"/>
              <a:buChar char="🞂"/>
            </a:pPr>
            <a:r>
              <a:rPr lang="en-US" sz="2200">
                <a:solidFill>
                  <a:schemeClr val="accent4"/>
                </a:solidFill>
                <a:latin typeface="Trebuchet MS"/>
                <a:ea typeface="Trebuchet MS"/>
                <a:cs typeface="Trebuchet MS"/>
                <a:sym typeface="Trebuchet MS"/>
              </a:rPr>
              <a:t>SF1K 37.1x average speed-up </a:t>
            </a:r>
            <a:endParaRPr sz="2200">
              <a:solidFill>
                <a:schemeClr val="accent4"/>
              </a:solidFill>
              <a:latin typeface="Trebuchet MS"/>
              <a:ea typeface="Trebuchet MS"/>
              <a:cs typeface="Trebuchet MS"/>
              <a:sym typeface="Trebuchet MS"/>
            </a:endParaRPr>
          </a:p>
          <a:p>
            <a:pPr indent="-320675" lvl="0" marL="739775" marR="0" rtl="0" algn="l">
              <a:lnSpc>
                <a:spcPct val="90000"/>
              </a:lnSpc>
              <a:spcBef>
                <a:spcPts val="1000"/>
              </a:spcBef>
              <a:spcAft>
                <a:spcPts val="0"/>
              </a:spcAft>
              <a:buClr>
                <a:schemeClr val="accent4"/>
              </a:buClr>
              <a:buSzPts val="2200"/>
              <a:buFont typeface="Trebuchet MS"/>
              <a:buChar char="🞂"/>
            </a:pPr>
            <a:r>
              <a:rPr lang="en-US" sz="2200">
                <a:solidFill>
                  <a:schemeClr val="accent4"/>
                </a:solidFill>
                <a:latin typeface="Trebuchet MS"/>
                <a:ea typeface="Trebuchet MS"/>
                <a:cs typeface="Trebuchet MS"/>
                <a:sym typeface="Trebuchet MS"/>
              </a:rPr>
              <a:t>SF10K 19.5x average speed-up (7x Normalized for Cost)</a:t>
            </a:r>
            <a:endParaRPr sz="2200">
              <a:solidFill>
                <a:schemeClr val="accent4"/>
              </a:solidFill>
              <a:latin typeface="Trebuchet MS"/>
              <a:ea typeface="Trebuchet MS"/>
              <a:cs typeface="Trebuchet MS"/>
              <a:sym typeface="Trebuchet MS"/>
            </a:endParaRPr>
          </a:p>
          <a:p>
            <a:pPr indent="0" lvl="0" marL="76200" marR="0" rtl="0" algn="l">
              <a:lnSpc>
                <a:spcPct val="90000"/>
              </a:lnSpc>
              <a:spcBef>
                <a:spcPts val="1500"/>
              </a:spcBef>
              <a:spcAft>
                <a:spcPts val="0"/>
              </a:spcAft>
              <a:buClr>
                <a:schemeClr val="dk1"/>
              </a:buClr>
              <a:buSzPts val="2400"/>
              <a:buFont typeface="Trebuchet MS"/>
              <a:buNone/>
            </a:pPr>
            <a:r>
              <a:t/>
            </a:r>
            <a:endParaRPr sz="2400">
              <a:solidFill>
                <a:schemeClr val="accent4"/>
              </a:solidFill>
              <a:latin typeface="Trebuchet MS"/>
              <a:ea typeface="Trebuchet MS"/>
              <a:cs typeface="Trebuchet MS"/>
              <a:sym typeface="Trebuchet MS"/>
            </a:endParaRPr>
          </a:p>
          <a:p>
            <a:pPr indent="0" lvl="0" marL="76200" marR="0" rtl="0" algn="l">
              <a:lnSpc>
                <a:spcPct val="90000"/>
              </a:lnSpc>
              <a:spcBef>
                <a:spcPts val="1500"/>
              </a:spcBef>
              <a:spcAft>
                <a:spcPts val="0"/>
              </a:spcAft>
              <a:buClr>
                <a:schemeClr val="dk1"/>
              </a:buClr>
              <a:buSzPts val="2400"/>
              <a:buFont typeface="Trebuchet MS"/>
              <a:buNone/>
            </a:pPr>
            <a:r>
              <a:t/>
            </a:r>
            <a:endParaRPr sz="2400">
              <a:solidFill>
                <a:schemeClr val="accent4"/>
              </a:solidFill>
              <a:latin typeface="Trebuchet MS"/>
              <a:ea typeface="Trebuchet MS"/>
              <a:cs typeface="Trebuchet MS"/>
              <a:sym typeface="Trebuchet MS"/>
            </a:endParaRPr>
          </a:p>
        </p:txBody>
      </p:sp>
      <p:grpSp>
        <p:nvGrpSpPr>
          <p:cNvPr id="651" name="Google Shape;651;p25"/>
          <p:cNvGrpSpPr/>
          <p:nvPr/>
        </p:nvGrpSpPr>
        <p:grpSpPr>
          <a:xfrm>
            <a:off x="911538" y="7651321"/>
            <a:ext cx="9080127" cy="1485653"/>
            <a:chOff x="2049525" y="7651321"/>
            <a:chExt cx="9080127" cy="1485653"/>
          </a:xfrm>
        </p:grpSpPr>
        <p:pic>
          <p:nvPicPr>
            <p:cNvPr id="652" name="Google Shape;652;p25"/>
            <p:cNvPicPr preferRelativeResize="0"/>
            <p:nvPr/>
          </p:nvPicPr>
          <p:blipFill rotWithShape="1">
            <a:blip r:embed="rId3">
              <a:alphaModFix/>
            </a:blip>
            <a:srcRect b="0" l="11475" r="6435" t="0"/>
            <a:stretch/>
          </p:blipFill>
          <p:spPr>
            <a:xfrm>
              <a:off x="2049525" y="7767793"/>
              <a:ext cx="1523485" cy="1252708"/>
            </a:xfrm>
            <a:prstGeom prst="rect">
              <a:avLst/>
            </a:prstGeom>
            <a:noFill/>
            <a:ln>
              <a:noFill/>
            </a:ln>
          </p:spPr>
        </p:pic>
        <p:pic>
          <p:nvPicPr>
            <p:cNvPr id="653" name="Google Shape;653;p25"/>
            <p:cNvPicPr preferRelativeResize="0"/>
            <p:nvPr/>
          </p:nvPicPr>
          <p:blipFill rotWithShape="1">
            <a:blip r:embed="rId4">
              <a:alphaModFix/>
            </a:blip>
            <a:srcRect b="0" l="0" r="0" t="0"/>
            <a:stretch/>
          </p:blipFill>
          <p:spPr>
            <a:xfrm>
              <a:off x="3934055" y="7651321"/>
              <a:ext cx="1485638" cy="1485653"/>
            </a:xfrm>
            <a:prstGeom prst="rect">
              <a:avLst/>
            </a:prstGeom>
            <a:noFill/>
            <a:ln>
              <a:noFill/>
            </a:ln>
          </p:spPr>
        </p:pic>
        <p:pic>
          <p:nvPicPr>
            <p:cNvPr descr="A close up of a sign&#10;&#10;Description generated with high confidence" id="654" name="Google Shape;654;p25"/>
            <p:cNvPicPr preferRelativeResize="0"/>
            <p:nvPr/>
          </p:nvPicPr>
          <p:blipFill rotWithShape="1">
            <a:blip r:embed="rId5">
              <a:alphaModFix/>
            </a:blip>
            <a:srcRect b="0" l="0" r="51335" t="0"/>
            <a:stretch/>
          </p:blipFill>
          <p:spPr>
            <a:xfrm>
              <a:off x="5780738" y="7770068"/>
              <a:ext cx="1214763" cy="1248160"/>
            </a:xfrm>
            <a:prstGeom prst="rect">
              <a:avLst/>
            </a:prstGeom>
            <a:noFill/>
            <a:ln>
              <a:noFill/>
            </a:ln>
          </p:spPr>
        </p:pic>
        <p:pic>
          <p:nvPicPr>
            <p:cNvPr id="655" name="Google Shape;655;p25"/>
            <p:cNvPicPr preferRelativeResize="0"/>
            <p:nvPr/>
          </p:nvPicPr>
          <p:blipFill rotWithShape="1">
            <a:blip r:embed="rId6">
              <a:alphaModFix/>
            </a:blip>
            <a:srcRect b="0" l="0" r="0" t="0"/>
            <a:stretch/>
          </p:blipFill>
          <p:spPr>
            <a:xfrm>
              <a:off x="7356546" y="7786761"/>
              <a:ext cx="1214763" cy="1214774"/>
            </a:xfrm>
            <a:prstGeom prst="rect">
              <a:avLst/>
            </a:prstGeom>
            <a:noFill/>
            <a:ln>
              <a:noFill/>
            </a:ln>
          </p:spPr>
        </p:pic>
        <p:pic>
          <p:nvPicPr>
            <p:cNvPr id="656" name="Google Shape;656;p25"/>
            <p:cNvPicPr preferRelativeResize="0"/>
            <p:nvPr/>
          </p:nvPicPr>
          <p:blipFill rotWithShape="1">
            <a:blip r:embed="rId7">
              <a:alphaModFix/>
            </a:blip>
            <a:srcRect b="0" l="0" r="0" t="0"/>
            <a:stretch/>
          </p:blipFill>
          <p:spPr>
            <a:xfrm>
              <a:off x="8932353" y="7929523"/>
              <a:ext cx="2197299" cy="929250"/>
            </a:xfrm>
            <a:prstGeom prst="rect">
              <a:avLst/>
            </a:prstGeom>
            <a:noFill/>
            <a:ln>
              <a:noFill/>
            </a:ln>
          </p:spPr>
        </p:pic>
      </p:grpSp>
      <p:pic>
        <p:nvPicPr>
          <p:cNvPr id="657" name="Google Shape;657;p25" title="Chart"/>
          <p:cNvPicPr preferRelativeResize="0"/>
          <p:nvPr/>
        </p:nvPicPr>
        <p:blipFill>
          <a:blip r:embed="rId8">
            <a:alphaModFix/>
          </a:blip>
          <a:stretch>
            <a:fillRect/>
          </a:stretch>
        </p:blipFill>
        <p:spPr>
          <a:xfrm>
            <a:off x="10412350" y="2061725"/>
            <a:ext cx="7220050" cy="3929474"/>
          </a:xfrm>
          <a:prstGeom prst="rect">
            <a:avLst/>
          </a:prstGeom>
          <a:noFill/>
          <a:ln>
            <a:noFill/>
          </a:ln>
        </p:spPr>
      </p:pic>
      <p:pic>
        <p:nvPicPr>
          <p:cNvPr id="658" name="Google Shape;658;p25" title="Chart"/>
          <p:cNvPicPr preferRelativeResize="0"/>
          <p:nvPr/>
        </p:nvPicPr>
        <p:blipFill>
          <a:blip r:embed="rId9">
            <a:alphaModFix/>
          </a:blip>
          <a:stretch>
            <a:fillRect/>
          </a:stretch>
        </p:blipFill>
        <p:spPr>
          <a:xfrm>
            <a:off x="10778852" y="6004199"/>
            <a:ext cx="6853548" cy="353639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106"/>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cuStreamz</a:t>
            </a:r>
            <a:endParaRPr/>
          </a:p>
        </p:txBody>
      </p:sp>
      <p:sp>
        <p:nvSpPr>
          <p:cNvPr id="2119" name="Google Shape;2119;p106"/>
          <p:cNvSpPr txBox="1"/>
          <p:nvPr>
            <p:ph idx="2" type="body"/>
          </p:nvPr>
        </p:nvSpPr>
        <p:spPr>
          <a:xfrm>
            <a:off x="830580" y="2099222"/>
            <a:ext cx="16626900" cy="875700"/>
          </a:xfrm>
          <a:prstGeom prst="rect">
            <a:avLst/>
          </a:prstGeom>
          <a:noFill/>
          <a:ln>
            <a:noFill/>
          </a:ln>
        </p:spPr>
        <p:txBody>
          <a:bodyPr anchorCtr="0" anchor="t" bIns="76175" lIns="152375" spcFirstLastPara="1" rIns="152375" wrap="square" tIns="76175">
            <a:noAutofit/>
          </a:bodyPr>
          <a:lstStyle/>
          <a:p>
            <a:pPr indent="0" lvl="0" marL="0" rtl="0" algn="ctr">
              <a:lnSpc>
                <a:spcPct val="90000"/>
              </a:lnSpc>
              <a:spcBef>
                <a:spcPts val="0"/>
              </a:spcBef>
              <a:spcAft>
                <a:spcPts val="0"/>
              </a:spcAft>
              <a:buSzPts val="4000"/>
              <a:buFont typeface="Trebuchet MS"/>
              <a:buNone/>
            </a:pPr>
            <a:r>
              <a:rPr lang="en-US"/>
              <a:t>Stream processing powered by RAPIDS</a:t>
            </a:r>
            <a:endParaRPr/>
          </a:p>
        </p:txBody>
      </p:sp>
      <p:pic>
        <p:nvPicPr>
          <p:cNvPr id="2120" name="Google Shape;2120;p106" title="Points scored"/>
          <p:cNvPicPr preferRelativeResize="0"/>
          <p:nvPr/>
        </p:nvPicPr>
        <p:blipFill>
          <a:blip r:embed="rId3">
            <a:alphaModFix/>
          </a:blip>
          <a:stretch>
            <a:fillRect/>
          </a:stretch>
        </p:blipFill>
        <p:spPr>
          <a:xfrm>
            <a:off x="9458900" y="3640875"/>
            <a:ext cx="7998576" cy="4945775"/>
          </a:xfrm>
          <a:prstGeom prst="rect">
            <a:avLst/>
          </a:prstGeom>
          <a:noFill/>
          <a:ln>
            <a:noFill/>
          </a:ln>
        </p:spPr>
      </p:pic>
      <p:sp>
        <p:nvSpPr>
          <p:cNvPr id="2121" name="Google Shape;2121;p106"/>
          <p:cNvSpPr txBox="1"/>
          <p:nvPr/>
        </p:nvSpPr>
        <p:spPr>
          <a:xfrm>
            <a:off x="830575" y="4013952"/>
            <a:ext cx="8733900" cy="448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285750" rtl="0" algn="l">
              <a:lnSpc>
                <a:spcPct val="90000"/>
              </a:lnSpc>
              <a:spcBef>
                <a:spcPts val="1000"/>
              </a:spcBef>
              <a:spcAft>
                <a:spcPts val="0"/>
              </a:spcAft>
              <a:buClr>
                <a:srgbClr val="B3B3B3"/>
              </a:buClr>
              <a:buSzPts val="1920"/>
              <a:buFont typeface="Trebuchet MS"/>
              <a:buNone/>
            </a:pPr>
            <a:r>
              <a:t/>
            </a:r>
            <a:endParaRPr sz="2400">
              <a:solidFill>
                <a:srgbClr val="868686"/>
              </a:solidFill>
              <a:latin typeface="Trebuchet MS"/>
              <a:ea typeface="Trebuchet MS"/>
              <a:cs typeface="Trebuchet MS"/>
              <a:sym typeface="Trebuchet MS"/>
            </a:endParaRPr>
          </a:p>
          <a:p>
            <a:pPr indent="0" lvl="0" marL="285750" rtl="0" algn="l">
              <a:lnSpc>
                <a:spcPct val="90000"/>
              </a:lnSpc>
              <a:spcBef>
                <a:spcPts val="1000"/>
              </a:spcBef>
              <a:spcAft>
                <a:spcPts val="0"/>
              </a:spcAft>
              <a:buClr>
                <a:srgbClr val="B3B3B3"/>
              </a:buClr>
              <a:buSzPts val="1920"/>
              <a:buFont typeface="Trebuchet MS"/>
              <a:buNone/>
            </a:pPr>
            <a:r>
              <a:t/>
            </a:r>
            <a:endParaRPr sz="2400">
              <a:solidFill>
                <a:srgbClr val="86868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6" name="Shape 2126"/>
        <p:cNvGrpSpPr/>
        <p:nvPr/>
      </p:nvGrpSpPr>
      <p:grpSpPr>
        <a:xfrm>
          <a:off x="0" y="0"/>
          <a:ext cx="0" cy="0"/>
          <a:chOff x="0" y="0"/>
          <a:chExt cx="0" cy="0"/>
        </a:xfrm>
      </p:grpSpPr>
      <p:pic>
        <p:nvPicPr>
          <p:cNvPr id="2127" name="Google Shape;2127;p107"/>
          <p:cNvPicPr preferRelativeResize="0"/>
          <p:nvPr/>
        </p:nvPicPr>
        <p:blipFill rotWithShape="1">
          <a:blip r:embed="rId3">
            <a:alphaModFix/>
          </a:blip>
          <a:srcRect b="0" l="16876" r="16272" t="0"/>
          <a:stretch/>
        </p:blipFill>
        <p:spPr>
          <a:xfrm>
            <a:off x="14854989" y="3648774"/>
            <a:ext cx="1652338" cy="1787426"/>
          </a:xfrm>
          <a:prstGeom prst="rect">
            <a:avLst/>
          </a:prstGeom>
          <a:noFill/>
          <a:ln>
            <a:noFill/>
          </a:ln>
        </p:spPr>
      </p:pic>
      <p:pic>
        <p:nvPicPr>
          <p:cNvPr id="2128" name="Google Shape;2128;p107"/>
          <p:cNvPicPr preferRelativeResize="0"/>
          <p:nvPr/>
        </p:nvPicPr>
        <p:blipFill rotWithShape="1">
          <a:blip r:embed="rId4">
            <a:alphaModFix/>
          </a:blip>
          <a:srcRect b="34229" l="18296" r="16605" t="0"/>
          <a:stretch/>
        </p:blipFill>
        <p:spPr>
          <a:xfrm>
            <a:off x="6224141" y="3703233"/>
            <a:ext cx="2297366" cy="1678506"/>
          </a:xfrm>
          <a:prstGeom prst="rect">
            <a:avLst/>
          </a:prstGeom>
          <a:noFill/>
          <a:ln>
            <a:noFill/>
          </a:ln>
        </p:spPr>
      </p:pic>
      <p:pic>
        <p:nvPicPr>
          <p:cNvPr id="2129" name="Google Shape;2129;p107"/>
          <p:cNvPicPr preferRelativeResize="0"/>
          <p:nvPr/>
        </p:nvPicPr>
        <p:blipFill rotWithShape="1">
          <a:blip r:embed="rId5">
            <a:alphaModFix/>
          </a:blip>
          <a:srcRect b="0" l="10323" r="9889" t="0"/>
          <a:stretch/>
        </p:blipFill>
        <p:spPr>
          <a:xfrm>
            <a:off x="10821974" y="3757318"/>
            <a:ext cx="1732547" cy="1570338"/>
          </a:xfrm>
          <a:prstGeom prst="rect">
            <a:avLst/>
          </a:prstGeom>
          <a:noFill/>
          <a:ln>
            <a:noFill/>
          </a:ln>
        </p:spPr>
      </p:pic>
      <p:pic>
        <p:nvPicPr>
          <p:cNvPr id="2130" name="Google Shape;2130;p107"/>
          <p:cNvPicPr preferRelativeResize="0"/>
          <p:nvPr/>
        </p:nvPicPr>
        <p:blipFill rotWithShape="1">
          <a:blip r:embed="rId6">
            <a:alphaModFix/>
          </a:blip>
          <a:srcRect b="0" l="0" r="0" t="0"/>
          <a:stretch/>
        </p:blipFill>
        <p:spPr>
          <a:xfrm>
            <a:off x="1786998" y="3769895"/>
            <a:ext cx="2136676" cy="1545182"/>
          </a:xfrm>
          <a:prstGeom prst="rect">
            <a:avLst/>
          </a:prstGeom>
          <a:noFill/>
          <a:ln>
            <a:noFill/>
          </a:ln>
        </p:spPr>
      </p:pic>
      <p:sp>
        <p:nvSpPr>
          <p:cNvPr id="2131" name="Google Shape;2131;p107"/>
          <p:cNvSpPr txBox="1"/>
          <p:nvPr/>
        </p:nvSpPr>
        <p:spPr>
          <a:xfrm>
            <a:off x="12344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GOOGLE GROUPS</a:t>
            </a:r>
            <a:endParaRPr/>
          </a:p>
        </p:txBody>
      </p:sp>
      <p:sp>
        <p:nvSpPr>
          <p:cNvPr id="2132" name="Google Shape;2132;p107"/>
          <p:cNvSpPr txBox="1"/>
          <p:nvPr/>
        </p:nvSpPr>
        <p:spPr>
          <a:xfrm>
            <a:off x="12972567" y="6838514"/>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STACK OVERFLOW</a:t>
            </a:r>
            <a:endParaRPr/>
          </a:p>
        </p:txBody>
      </p:sp>
      <p:sp>
        <p:nvSpPr>
          <p:cNvPr id="2133" name="Google Shape;2133;p107"/>
          <p:cNvSpPr/>
          <p:nvPr/>
        </p:nvSpPr>
        <p:spPr>
          <a:xfrm>
            <a:off x="1219576" y="7438404"/>
            <a:ext cx="3271520"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7"/>
              </a:rPr>
              <a:t>https://groups.google.com/forum/#!forum/rapidsai</a:t>
            </a:r>
            <a:endParaRPr b="0" i="0" sz="1800" u="none" cap="none" strike="noStrike">
              <a:solidFill>
                <a:schemeClr val="accent4"/>
              </a:solidFill>
              <a:latin typeface="Trebuchet MS"/>
              <a:ea typeface="Trebuchet MS"/>
              <a:cs typeface="Trebuchet MS"/>
              <a:sym typeface="Trebuchet MS"/>
            </a:endParaRPr>
          </a:p>
        </p:txBody>
      </p:sp>
      <p:sp>
        <p:nvSpPr>
          <p:cNvPr id="2134" name="Google Shape;2134;p107"/>
          <p:cNvSpPr txBox="1"/>
          <p:nvPr/>
        </p:nvSpPr>
        <p:spPr>
          <a:xfrm>
            <a:off x="4670169"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DOCKER HUB</a:t>
            </a:r>
            <a:endParaRPr/>
          </a:p>
        </p:txBody>
      </p:sp>
      <p:sp>
        <p:nvSpPr>
          <p:cNvPr id="2135" name="Google Shape;2135;p107"/>
          <p:cNvSpPr txBox="1"/>
          <p:nvPr/>
        </p:nvSpPr>
        <p:spPr>
          <a:xfrm>
            <a:off x="896546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SLACK CHANNEL</a:t>
            </a:r>
            <a:endParaRPr/>
          </a:p>
        </p:txBody>
      </p:sp>
      <p:sp>
        <p:nvSpPr>
          <p:cNvPr id="2136" name="Google Shape;2136;p107"/>
          <p:cNvSpPr/>
          <p:nvPr/>
        </p:nvSpPr>
        <p:spPr>
          <a:xfrm>
            <a:off x="5860826" y="7438404"/>
            <a:ext cx="301098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8"/>
              </a:rPr>
              <a:t>https://hub.docker.com/r/rapidsai/rapidsai</a:t>
            </a:r>
            <a:endParaRPr b="0" i="0" sz="1800" u="none" cap="none" strike="noStrike">
              <a:solidFill>
                <a:schemeClr val="accent4"/>
              </a:solidFill>
              <a:latin typeface="Trebuchet MS"/>
              <a:ea typeface="Trebuchet MS"/>
              <a:cs typeface="Trebuchet MS"/>
              <a:sym typeface="Trebuchet MS"/>
            </a:endParaRPr>
          </a:p>
        </p:txBody>
      </p:sp>
      <p:sp>
        <p:nvSpPr>
          <p:cNvPr id="2137" name="Google Shape;2137;p107"/>
          <p:cNvSpPr/>
          <p:nvPr/>
        </p:nvSpPr>
        <p:spPr>
          <a:xfrm>
            <a:off x="9668602" y="7438404"/>
            <a:ext cx="402199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9"/>
              </a:rPr>
              <a:t>https://rapids-goai.slack.com/join</a:t>
            </a:r>
            <a:endParaRPr b="0" i="0" sz="1800" u="none" cap="none" strike="noStrike">
              <a:solidFill>
                <a:schemeClr val="accent4"/>
              </a:solidFill>
              <a:latin typeface="Trebuchet MS"/>
              <a:ea typeface="Trebuchet MS"/>
              <a:cs typeface="Trebuchet MS"/>
              <a:sym typeface="Trebuchet MS"/>
            </a:endParaRPr>
          </a:p>
        </p:txBody>
      </p:sp>
      <p:sp>
        <p:nvSpPr>
          <p:cNvPr id="2138" name="Google Shape;2138;p107"/>
          <p:cNvSpPr/>
          <p:nvPr/>
        </p:nvSpPr>
        <p:spPr>
          <a:xfrm>
            <a:off x="14094059" y="7438404"/>
            <a:ext cx="3173804"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10"/>
              </a:rPr>
              <a:t>https://stackoverflow.com/tags/rapids</a:t>
            </a:r>
            <a:endParaRPr b="0" i="0" sz="1800" u="none" cap="none" strike="noStrike">
              <a:solidFill>
                <a:schemeClr val="accent4"/>
              </a:solidFill>
              <a:latin typeface="Trebuchet MS"/>
              <a:ea typeface="Trebuchet MS"/>
              <a:cs typeface="Trebuchet MS"/>
              <a:sym typeface="Trebuchet MS"/>
            </a:endParaRPr>
          </a:p>
        </p:txBody>
      </p:sp>
      <p:sp>
        <p:nvSpPr>
          <p:cNvPr id="2139" name="Google Shape;2139;p10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Join the Conversation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grpSp>
        <p:nvGrpSpPr>
          <p:cNvPr id="2145" name="Google Shape;2145;p108"/>
          <p:cNvGrpSpPr/>
          <p:nvPr/>
        </p:nvGrpSpPr>
        <p:grpSpPr>
          <a:xfrm>
            <a:off x="13480231" y="3536352"/>
            <a:ext cx="3193828" cy="3094265"/>
            <a:chOff x="13480231" y="3536352"/>
            <a:chExt cx="3193828" cy="3094265"/>
          </a:xfrm>
        </p:grpSpPr>
        <p:pic>
          <p:nvPicPr>
            <p:cNvPr id="2146" name="Google Shape;2146;p108"/>
            <p:cNvPicPr preferRelativeResize="0"/>
            <p:nvPr/>
          </p:nvPicPr>
          <p:blipFill rotWithShape="1">
            <a:blip r:embed="rId3">
              <a:alphaModFix/>
            </a:blip>
            <a:srcRect b="91001" l="0" r="30849" t="0"/>
            <a:stretch/>
          </p:blipFill>
          <p:spPr>
            <a:xfrm>
              <a:off x="13480231" y="3536352"/>
              <a:ext cx="3193828" cy="279190"/>
            </a:xfrm>
            <a:prstGeom prst="rect">
              <a:avLst/>
            </a:prstGeom>
            <a:noFill/>
            <a:ln>
              <a:noFill/>
            </a:ln>
          </p:spPr>
        </p:pic>
        <p:pic>
          <p:nvPicPr>
            <p:cNvPr id="2147" name="Google Shape;2147;p108"/>
            <p:cNvPicPr preferRelativeResize="0"/>
            <p:nvPr/>
          </p:nvPicPr>
          <p:blipFill rotWithShape="1">
            <a:blip r:embed="rId3">
              <a:alphaModFix/>
            </a:blip>
            <a:srcRect b="0" l="21301" r="12314" t="9266"/>
            <a:stretch/>
          </p:blipFill>
          <p:spPr>
            <a:xfrm>
              <a:off x="13506578" y="3815542"/>
              <a:ext cx="3092334" cy="2815075"/>
            </a:xfrm>
            <a:prstGeom prst="rect">
              <a:avLst/>
            </a:prstGeom>
            <a:noFill/>
            <a:ln>
              <a:noFill/>
            </a:ln>
          </p:spPr>
        </p:pic>
      </p:grpSp>
      <p:pic>
        <p:nvPicPr>
          <p:cNvPr id="2148" name="Google Shape;2148;p108"/>
          <p:cNvPicPr preferRelativeResize="0"/>
          <p:nvPr/>
        </p:nvPicPr>
        <p:blipFill rotWithShape="1">
          <a:blip r:embed="rId4">
            <a:alphaModFix/>
          </a:blip>
          <a:srcRect b="-759" l="1168" r="1537" t="1098"/>
          <a:stretch/>
        </p:blipFill>
        <p:spPr>
          <a:xfrm>
            <a:off x="9410701" y="3346176"/>
            <a:ext cx="3943500" cy="3351300"/>
          </a:xfrm>
          <a:prstGeom prst="rect">
            <a:avLst/>
          </a:prstGeom>
          <a:noFill/>
          <a:ln>
            <a:noFill/>
          </a:ln>
        </p:spPr>
      </p:pic>
      <p:pic>
        <p:nvPicPr>
          <p:cNvPr id="2149" name="Google Shape;2149;p108"/>
          <p:cNvPicPr preferRelativeResize="0"/>
          <p:nvPr/>
        </p:nvPicPr>
        <p:blipFill rotWithShape="1">
          <a:blip r:embed="rId5">
            <a:alphaModFix/>
          </a:blip>
          <a:srcRect b="6951" l="0" r="0" t="0"/>
          <a:stretch/>
        </p:blipFill>
        <p:spPr>
          <a:xfrm>
            <a:off x="9432758" y="6975563"/>
            <a:ext cx="7283116" cy="1473593"/>
          </a:xfrm>
          <a:prstGeom prst="rect">
            <a:avLst/>
          </a:prstGeom>
          <a:noFill/>
          <a:ln>
            <a:noFill/>
          </a:ln>
        </p:spPr>
      </p:pic>
      <p:grpSp>
        <p:nvGrpSpPr>
          <p:cNvPr id="2150" name="Google Shape;2150;p108"/>
          <p:cNvGrpSpPr/>
          <p:nvPr/>
        </p:nvGrpSpPr>
        <p:grpSpPr>
          <a:xfrm>
            <a:off x="1487033" y="3312582"/>
            <a:ext cx="7275443" cy="5088447"/>
            <a:chOff x="387375" y="2004525"/>
            <a:chExt cx="3573024" cy="2734625"/>
          </a:xfrm>
        </p:grpSpPr>
        <p:pic>
          <p:nvPicPr>
            <p:cNvPr id="2151" name="Google Shape;2151;p108"/>
            <p:cNvPicPr preferRelativeResize="0"/>
            <p:nvPr/>
          </p:nvPicPr>
          <p:blipFill rotWithShape="1">
            <a:blip r:embed="rId6">
              <a:alphaModFix/>
            </a:blip>
            <a:srcRect b="22651" l="0" r="0" t="0"/>
            <a:stretch/>
          </p:blipFill>
          <p:spPr>
            <a:xfrm>
              <a:off x="387375" y="2004525"/>
              <a:ext cx="3573024" cy="2734625"/>
            </a:xfrm>
            <a:prstGeom prst="rect">
              <a:avLst/>
            </a:prstGeom>
            <a:noFill/>
            <a:ln>
              <a:noFill/>
            </a:ln>
          </p:spPr>
        </p:pic>
        <p:pic>
          <p:nvPicPr>
            <p:cNvPr id="2152" name="Google Shape;2152;p108"/>
            <p:cNvPicPr preferRelativeResize="0"/>
            <p:nvPr/>
          </p:nvPicPr>
          <p:blipFill rotWithShape="1">
            <a:blip r:embed="rId7">
              <a:alphaModFix/>
            </a:blip>
            <a:srcRect b="0" l="0" r="0" t="0"/>
            <a:stretch/>
          </p:blipFill>
          <p:spPr>
            <a:xfrm>
              <a:off x="402336" y="4197096"/>
              <a:ext cx="2635424" cy="173350"/>
            </a:xfrm>
            <a:prstGeom prst="rect">
              <a:avLst/>
            </a:prstGeom>
            <a:noFill/>
            <a:ln>
              <a:noFill/>
            </a:ln>
          </p:spPr>
        </p:pic>
      </p:grpSp>
      <p:sp>
        <p:nvSpPr>
          <p:cNvPr id="2153" name="Google Shape;2153;p10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Contribute Back</a:t>
            </a:r>
            <a:endParaRPr/>
          </a:p>
        </p:txBody>
      </p:sp>
      <p:sp>
        <p:nvSpPr>
          <p:cNvPr id="2154" name="Google Shape;2154;p10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155" name="Google Shape;2155;p108"/>
          <p:cNvSpPr/>
          <p:nvPr/>
        </p:nvSpPr>
        <p:spPr>
          <a:xfrm>
            <a:off x="1470992"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56" name="Google Shape;2156;p108"/>
          <p:cNvSpPr/>
          <p:nvPr/>
        </p:nvSpPr>
        <p:spPr>
          <a:xfrm>
            <a:off x="9425941" y="3360708"/>
            <a:ext cx="3870959" cy="3425103"/>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57" name="Google Shape;2157;p108"/>
          <p:cNvSpPr/>
          <p:nvPr/>
        </p:nvSpPr>
        <p:spPr>
          <a:xfrm>
            <a:off x="9425941" y="6978316"/>
            <a:ext cx="7275444" cy="1470840"/>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58" name="Google Shape;2158;p108"/>
          <p:cNvSpPr/>
          <p:nvPr/>
        </p:nvSpPr>
        <p:spPr>
          <a:xfrm>
            <a:off x="13456181" y="3360708"/>
            <a:ext cx="3245204" cy="3425103"/>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3" name="Shape 2163"/>
        <p:cNvGrpSpPr/>
        <p:nvPr/>
      </p:nvGrpSpPr>
      <p:grpSpPr>
        <a:xfrm>
          <a:off x="0" y="0"/>
          <a:ext cx="0" cy="0"/>
          <a:chOff x="0" y="0"/>
          <a:chExt cx="0" cy="0"/>
        </a:xfrm>
      </p:grpSpPr>
      <p:sp>
        <p:nvSpPr>
          <p:cNvPr id="2164" name="Google Shape;2164;p109"/>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Getting Started</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9" name="Shape 2169"/>
        <p:cNvGrpSpPr/>
        <p:nvPr/>
      </p:nvGrpSpPr>
      <p:grpSpPr>
        <a:xfrm>
          <a:off x="0" y="0"/>
          <a:ext cx="0" cy="0"/>
          <a:chOff x="0" y="0"/>
          <a:chExt cx="0" cy="0"/>
        </a:xfrm>
      </p:grpSpPr>
      <p:sp>
        <p:nvSpPr>
          <p:cNvPr id="2170" name="Google Shape;2170;p110"/>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SzPts val="1920"/>
              <a:buFont typeface="Trebuchet MS"/>
              <a:buAutoNum type="arabicPeriod"/>
            </a:pPr>
            <a:r>
              <a:rPr lang="en-US"/>
              <a:t>Install RAPIDS on using </a:t>
            </a:r>
            <a:r>
              <a:rPr lang="en-US" u="sng">
                <a:solidFill>
                  <a:schemeClr val="accent4"/>
                </a:solidFill>
                <a:hlinkClick r:id="rId3"/>
              </a:rPr>
              <a:t>Docker, Conda</a:t>
            </a:r>
            <a:r>
              <a:rPr lang="en-US"/>
              <a:t>, or </a:t>
            </a:r>
            <a:r>
              <a:rPr lang="en-US" u="sng">
                <a:solidFill>
                  <a:schemeClr val="accent4"/>
                </a:solidFill>
                <a:hlinkClick r:id="rId4"/>
              </a:rPr>
              <a:t>Colab</a:t>
            </a:r>
            <a:r>
              <a:rPr lang="en-US">
                <a:solidFill>
                  <a:schemeClr val="accent4"/>
                </a:solidFill>
              </a:rPr>
              <a:t>.</a:t>
            </a:r>
            <a:endParaRPr/>
          </a:p>
          <a:p>
            <a:pPr indent="-457200" lvl="0" marL="457200" rtl="0" algn="l">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5"/>
              </a:rPr>
              <a:t>walk through videos</a:t>
            </a:r>
            <a:r>
              <a:rPr lang="en-US"/>
              <a:t>, </a:t>
            </a:r>
            <a:r>
              <a:rPr lang="en-US" u="sng">
                <a:solidFill>
                  <a:schemeClr val="accent4"/>
                </a:solidFill>
                <a:hlinkClick r:id="rId6"/>
              </a:rPr>
              <a:t>blog content</a:t>
            </a:r>
            <a:r>
              <a:rPr lang="en-US"/>
              <a:t>, our </a:t>
            </a:r>
            <a:r>
              <a:rPr lang="en-US" u="sng">
                <a:solidFill>
                  <a:schemeClr val="accent4"/>
                </a:solidFill>
                <a:hlinkClick r:id="rId7"/>
              </a:rPr>
              <a:t>github</a:t>
            </a:r>
            <a:r>
              <a:rPr lang="en-US"/>
              <a:t>, the </a:t>
            </a:r>
            <a:r>
              <a:rPr lang="en-US" u="sng">
                <a:solidFill>
                  <a:schemeClr val="accent4"/>
                </a:solidFill>
                <a:hlinkClick r:id="rId8"/>
              </a:rPr>
              <a:t>tutorial notebooks</a:t>
            </a:r>
            <a:r>
              <a:rPr lang="en-US"/>
              <a:t>, and our </a:t>
            </a:r>
            <a:r>
              <a:rPr lang="en-US" u="sng">
                <a:solidFill>
                  <a:schemeClr val="accent4"/>
                </a:solidFill>
                <a:hlinkClick r:id="rId9"/>
              </a:rPr>
              <a:t>example workflows</a:t>
            </a:r>
            <a:r>
              <a:rPr lang="en-US">
                <a:solidFill>
                  <a:schemeClr val="accent4"/>
                </a:solidFill>
              </a:rPr>
              <a:t>.</a:t>
            </a:r>
            <a:endParaRPr/>
          </a:p>
          <a:p>
            <a:pPr indent="-457200" lvl="0" marL="457200" rtl="0" algn="l">
              <a:lnSpc>
                <a:spcPct val="90000"/>
              </a:lnSpc>
              <a:spcBef>
                <a:spcPts val="3000"/>
              </a:spcBef>
              <a:spcAft>
                <a:spcPts val="0"/>
              </a:spcAft>
              <a:buSzPts val="1920"/>
              <a:buFont typeface="Trebuchet MS"/>
              <a:buAutoNum type="arabicPeriod"/>
            </a:pPr>
            <a:r>
              <a:rPr lang="en-US"/>
              <a:t>Build your own data science workflows.</a:t>
            </a:r>
            <a:endParaRPr/>
          </a:p>
          <a:p>
            <a:pPr indent="-457200" lvl="0" marL="457200" rtl="0" algn="l">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0"/>
              </a:rPr>
              <a:t>Slack</a:t>
            </a:r>
            <a:r>
              <a:rPr lang="en-US"/>
              <a:t>, </a:t>
            </a:r>
            <a:r>
              <a:rPr lang="en-US" u="sng">
                <a:solidFill>
                  <a:schemeClr val="accent4"/>
                </a:solidFill>
                <a:hlinkClick r:id="rId11"/>
              </a:rPr>
              <a:t>Google</a:t>
            </a:r>
            <a:r>
              <a:rPr lang="en-US"/>
              <a:t>, and </a:t>
            </a:r>
            <a:r>
              <a:rPr lang="en-US" u="sng">
                <a:solidFill>
                  <a:schemeClr val="accent4"/>
                </a:solidFill>
                <a:hlinkClick r:id="rId12"/>
              </a:rPr>
              <a:t>Twitter</a:t>
            </a:r>
            <a:r>
              <a:rPr lang="en-US">
                <a:solidFill>
                  <a:schemeClr val="accent4"/>
                </a:solidFill>
              </a:rPr>
              <a:t>.</a:t>
            </a:r>
            <a:endParaRPr/>
          </a:p>
          <a:p>
            <a:pPr indent="-457200" lvl="0" marL="457200" rtl="0" algn="l">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3"/>
              </a:rPr>
              <a:t>Stack Overflow</a:t>
            </a:r>
            <a:r>
              <a:rPr lang="en-US">
                <a:solidFill>
                  <a:schemeClr val="accent4"/>
                </a:solidFill>
              </a:rPr>
              <a:t>.</a:t>
            </a:r>
            <a:endParaRPr/>
          </a:p>
        </p:txBody>
      </p:sp>
      <p:sp>
        <p:nvSpPr>
          <p:cNvPr id="2171" name="Google Shape;2171;p11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6" name="Shape 2176"/>
        <p:cNvGrpSpPr/>
        <p:nvPr/>
      </p:nvGrpSpPr>
      <p:grpSpPr>
        <a:xfrm>
          <a:off x="0" y="0"/>
          <a:ext cx="0" cy="0"/>
          <a:chOff x="0" y="0"/>
          <a:chExt cx="0" cy="0"/>
        </a:xfrm>
      </p:grpSpPr>
      <p:sp>
        <p:nvSpPr>
          <p:cNvPr id="2177" name="Google Shape;2177;p11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Easy Installation</a:t>
            </a:r>
            <a:endParaRPr/>
          </a:p>
        </p:txBody>
      </p:sp>
      <p:sp>
        <p:nvSpPr>
          <p:cNvPr id="2178" name="Google Shape;2178;p11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Interactive Installation Guide </a:t>
            </a:r>
            <a:endParaRPr/>
          </a:p>
        </p:txBody>
      </p:sp>
      <p:sp>
        <p:nvSpPr>
          <p:cNvPr id="2179" name="Google Shape;2179;p111"/>
          <p:cNvSpPr txBox="1"/>
          <p:nvPr/>
        </p:nvSpPr>
        <p:spPr>
          <a:xfrm>
            <a:off x="3507342" y="8979699"/>
            <a:ext cx="11273316" cy="692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3"/>
              </a:rPr>
              <a:t>https://rapids.ai/start.html</a:t>
            </a:r>
            <a:endParaRPr b="0" i="0" sz="1600" u="none" cap="none" strike="noStrike">
              <a:solidFill>
                <a:schemeClr val="accent4"/>
              </a:solidFill>
              <a:latin typeface="Trebuchet MS"/>
              <a:ea typeface="Trebuchet MS"/>
              <a:cs typeface="Trebuchet MS"/>
              <a:sym typeface="Trebuchet MS"/>
            </a:endParaRPr>
          </a:p>
        </p:txBody>
      </p:sp>
      <p:pic>
        <p:nvPicPr>
          <p:cNvPr id="2180" name="Google Shape;2180;p111"/>
          <p:cNvPicPr preferRelativeResize="0"/>
          <p:nvPr/>
        </p:nvPicPr>
        <p:blipFill>
          <a:blip r:embed="rId4">
            <a:alphaModFix/>
          </a:blip>
          <a:stretch>
            <a:fillRect/>
          </a:stretch>
        </p:blipFill>
        <p:spPr>
          <a:xfrm>
            <a:off x="3698701" y="2862999"/>
            <a:ext cx="10890575" cy="59403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Google Shape;2185;p112"/>
          <p:cNvSpPr txBox="1"/>
          <p:nvPr/>
        </p:nvSpPr>
        <p:spPr>
          <a:xfrm>
            <a:off x="6445692" y="8975545"/>
            <a:ext cx="5434715"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1" lang="en-US" sz="1400" u="sng" cap="none" strike="noStrike">
                <a:solidFill>
                  <a:schemeClr val="accent4"/>
                </a:solidFill>
                <a:latin typeface="Trebuchet MS"/>
                <a:ea typeface="Trebuchet MS"/>
                <a:cs typeface="Trebuchet MS"/>
                <a:sym typeface="Trebuchet MS"/>
                <a:hlinkClick r:id="rId3"/>
              </a:rPr>
              <a:t>https://docs.rapids.ai</a:t>
            </a:r>
            <a:endParaRPr b="0" i="1" sz="1400" u="none" cap="none" strike="noStrike">
              <a:solidFill>
                <a:schemeClr val="accent4"/>
              </a:solidFill>
              <a:latin typeface="Trebuchet MS"/>
              <a:ea typeface="Trebuchet MS"/>
              <a:cs typeface="Trebuchet MS"/>
              <a:sym typeface="Trebuchet MS"/>
            </a:endParaRPr>
          </a:p>
        </p:txBody>
      </p:sp>
      <p:sp>
        <p:nvSpPr>
          <p:cNvPr id="2186" name="Google Shape;2186;p11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Docs</a:t>
            </a:r>
            <a:endParaRPr/>
          </a:p>
        </p:txBody>
      </p:sp>
      <p:sp>
        <p:nvSpPr>
          <p:cNvPr id="2187" name="Google Shape;2187;p11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New, Improved, and Easier to Use</a:t>
            </a:r>
            <a:endParaRPr/>
          </a:p>
        </p:txBody>
      </p:sp>
      <p:pic>
        <p:nvPicPr>
          <p:cNvPr id="2188" name="Google Shape;2188;p112"/>
          <p:cNvPicPr preferRelativeResize="0"/>
          <p:nvPr/>
        </p:nvPicPr>
        <p:blipFill rotWithShape="1">
          <a:blip r:embed="rId4">
            <a:alphaModFix/>
          </a:blip>
          <a:srcRect b="0" l="0" r="28222" t="0"/>
          <a:stretch/>
        </p:blipFill>
        <p:spPr>
          <a:xfrm>
            <a:off x="1889077" y="3279800"/>
            <a:ext cx="6637478" cy="5158375"/>
          </a:xfrm>
          <a:prstGeom prst="rect">
            <a:avLst/>
          </a:prstGeom>
          <a:noFill/>
          <a:ln>
            <a:noFill/>
          </a:ln>
          <a:effectLst>
            <a:outerShdw blurRad="57150" rotWithShape="0" algn="bl" dir="5400000" dist="38100">
              <a:srgbClr val="666666">
                <a:alpha val="50000"/>
              </a:srgbClr>
            </a:outerShdw>
          </a:effectLst>
        </p:spPr>
      </p:pic>
      <p:pic>
        <p:nvPicPr>
          <p:cNvPr id="2189" name="Google Shape;2189;p112"/>
          <p:cNvPicPr preferRelativeResize="0"/>
          <p:nvPr/>
        </p:nvPicPr>
        <p:blipFill rotWithShape="1">
          <a:blip r:embed="rId5">
            <a:alphaModFix/>
          </a:blip>
          <a:srcRect b="0" l="0" r="25887" t="0"/>
          <a:stretch/>
        </p:blipFill>
        <p:spPr>
          <a:xfrm>
            <a:off x="9682825" y="3348525"/>
            <a:ext cx="6853930" cy="5158375"/>
          </a:xfrm>
          <a:prstGeom prst="rect">
            <a:avLst/>
          </a:prstGeom>
          <a:noFill/>
          <a:ln>
            <a:noFill/>
          </a:ln>
          <a:effectLst>
            <a:outerShdw blurRad="57150" rotWithShape="0" algn="bl" dir="5400000" dist="38100">
              <a:srgbClr val="666666">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3" name="Shape 2193"/>
        <p:cNvGrpSpPr/>
        <p:nvPr/>
      </p:nvGrpSpPr>
      <p:grpSpPr>
        <a:xfrm>
          <a:off x="0" y="0"/>
          <a:ext cx="0" cy="0"/>
          <a:chOff x="0" y="0"/>
          <a:chExt cx="0" cy="0"/>
        </a:xfrm>
      </p:grpSpPr>
      <p:sp>
        <p:nvSpPr>
          <p:cNvPr id="2194" name="Google Shape;2194;p11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Docs</a:t>
            </a:r>
            <a:endParaRPr/>
          </a:p>
        </p:txBody>
      </p:sp>
      <p:sp>
        <p:nvSpPr>
          <p:cNvPr id="2195" name="Google Shape;2195;p11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Easier than Ever to Get Started with cuDF</a:t>
            </a:r>
            <a:endParaRPr/>
          </a:p>
        </p:txBody>
      </p:sp>
      <p:pic>
        <p:nvPicPr>
          <p:cNvPr id="2196" name="Google Shape;2196;p113"/>
          <p:cNvPicPr preferRelativeResize="0"/>
          <p:nvPr/>
        </p:nvPicPr>
        <p:blipFill rotWithShape="1">
          <a:blip r:embed="rId3">
            <a:alphaModFix/>
          </a:blip>
          <a:srcRect b="0" l="0" r="28222" t="0"/>
          <a:stretch/>
        </p:blipFill>
        <p:spPr>
          <a:xfrm>
            <a:off x="5825264" y="3279800"/>
            <a:ext cx="6637478" cy="5158375"/>
          </a:xfrm>
          <a:prstGeom prst="rect">
            <a:avLst/>
          </a:prstGeom>
          <a:noFill/>
          <a:ln>
            <a:noFill/>
          </a:ln>
          <a:effectLst>
            <a:outerShdw blurRad="57150" rotWithShape="0" algn="bl" dir="5400000" dist="38100">
              <a:srgbClr val="666666">
                <a:alpha val="50000"/>
              </a:srgbClr>
            </a:outerShdw>
          </a:effectLst>
        </p:spPr>
      </p:pic>
      <p:sp>
        <p:nvSpPr>
          <p:cNvPr id="2197" name="Google Shape;2197;p113"/>
          <p:cNvSpPr txBox="1"/>
          <p:nvPr/>
        </p:nvSpPr>
        <p:spPr>
          <a:xfrm>
            <a:off x="6445692" y="8975545"/>
            <a:ext cx="5434800" cy="708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1" lang="en-US" sz="1400" u="sng" cap="none" strike="noStrike">
                <a:solidFill>
                  <a:schemeClr val="accent4"/>
                </a:solidFill>
                <a:latin typeface="Trebuchet MS"/>
                <a:ea typeface="Trebuchet MS"/>
                <a:cs typeface="Trebuchet MS"/>
                <a:sym typeface="Trebuchet MS"/>
                <a:hlinkClick r:id="rId4"/>
              </a:rPr>
              <a:t>https://docs.rapids.ai</a:t>
            </a:r>
            <a:endParaRPr b="0" i="1" sz="1400" u="none" cap="none" strike="noStrike">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pic>
        <p:nvPicPr>
          <p:cNvPr id="2202" name="Google Shape;2202;p114"/>
          <p:cNvPicPr preferRelativeResize="0"/>
          <p:nvPr/>
        </p:nvPicPr>
        <p:blipFill rotWithShape="1">
          <a:blip r:embed="rId3">
            <a:alphaModFix/>
          </a:blip>
          <a:srcRect b="15710" l="0" r="0" t="0"/>
          <a:stretch/>
        </p:blipFill>
        <p:spPr>
          <a:xfrm>
            <a:off x="9538584" y="3496235"/>
            <a:ext cx="7076661" cy="4817394"/>
          </a:xfrm>
          <a:prstGeom prst="rect">
            <a:avLst/>
          </a:prstGeom>
          <a:noFill/>
          <a:ln>
            <a:noFill/>
          </a:ln>
        </p:spPr>
      </p:pic>
      <p:pic>
        <p:nvPicPr>
          <p:cNvPr id="2203" name="Google Shape;2203;p114"/>
          <p:cNvPicPr preferRelativeResize="0"/>
          <p:nvPr/>
        </p:nvPicPr>
        <p:blipFill rotWithShape="1">
          <a:blip r:embed="rId4">
            <a:alphaModFix/>
          </a:blip>
          <a:srcRect b="6738" l="0" r="1375" t="0"/>
          <a:stretch/>
        </p:blipFill>
        <p:spPr>
          <a:xfrm>
            <a:off x="1470991" y="3360708"/>
            <a:ext cx="7275443" cy="5088448"/>
          </a:xfrm>
          <a:prstGeom prst="rect">
            <a:avLst/>
          </a:prstGeom>
          <a:noFill/>
          <a:ln>
            <a:noFill/>
          </a:ln>
        </p:spPr>
      </p:pic>
      <p:sp>
        <p:nvSpPr>
          <p:cNvPr id="2204" name="Google Shape;2204;p114"/>
          <p:cNvSpPr txBox="1"/>
          <p:nvPr/>
        </p:nvSpPr>
        <p:spPr>
          <a:xfrm>
            <a:off x="2672962" y="8516456"/>
            <a:ext cx="4871500" cy="541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5"/>
              </a:rPr>
              <a:t>https://github.com/rapidsai</a:t>
            </a:r>
            <a:endParaRPr b="0" i="0" sz="1600" u="none" cap="none" strike="noStrike">
              <a:solidFill>
                <a:schemeClr val="accent4"/>
              </a:solidFill>
              <a:latin typeface="Trebuchet MS"/>
              <a:ea typeface="Trebuchet MS"/>
              <a:cs typeface="Trebuchet MS"/>
              <a:sym typeface="Trebuchet MS"/>
            </a:endParaRPr>
          </a:p>
        </p:txBody>
      </p:sp>
      <p:sp>
        <p:nvSpPr>
          <p:cNvPr id="2205" name="Google Shape;2205;p114"/>
          <p:cNvSpPr txBox="1"/>
          <p:nvPr/>
        </p:nvSpPr>
        <p:spPr>
          <a:xfrm>
            <a:off x="10255820" y="8516456"/>
            <a:ext cx="5651000" cy="541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6"/>
              </a:rPr>
              <a:t>https://medium.com/rapids-ai</a:t>
            </a:r>
            <a:endParaRPr b="0" i="0" sz="1600" u="none" cap="none" strike="noStrike">
              <a:solidFill>
                <a:schemeClr val="accent4"/>
              </a:solidFill>
              <a:latin typeface="Trebuchet MS"/>
              <a:ea typeface="Trebuchet MS"/>
              <a:cs typeface="Trebuchet MS"/>
              <a:sym typeface="Trebuchet MS"/>
            </a:endParaRPr>
          </a:p>
        </p:txBody>
      </p:sp>
      <p:sp>
        <p:nvSpPr>
          <p:cNvPr id="2206" name="Google Shape;2206;p114"/>
          <p:cNvSpPr/>
          <p:nvPr/>
        </p:nvSpPr>
        <p:spPr>
          <a:xfrm>
            <a:off x="1470992"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207" name="Google Shape;2207;p114"/>
          <p:cNvSpPr/>
          <p:nvPr/>
        </p:nvSpPr>
        <p:spPr>
          <a:xfrm>
            <a:off x="9425941"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208" name="Google Shape;2208;p11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Code and Blogs</a:t>
            </a:r>
            <a:endParaRPr/>
          </a:p>
        </p:txBody>
      </p:sp>
      <p:sp>
        <p:nvSpPr>
          <p:cNvPr id="2209" name="Google Shape;2209;p11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Check out our Code and How We Use It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4" name="Shape 2214"/>
        <p:cNvGrpSpPr/>
        <p:nvPr/>
      </p:nvGrpSpPr>
      <p:grpSpPr>
        <a:xfrm>
          <a:off x="0" y="0"/>
          <a:ext cx="0" cy="0"/>
          <a:chOff x="0" y="0"/>
          <a:chExt cx="0" cy="0"/>
        </a:xfrm>
      </p:grpSpPr>
      <p:pic>
        <p:nvPicPr>
          <p:cNvPr id="2215" name="Google Shape;2215;p115"/>
          <p:cNvPicPr preferRelativeResize="0"/>
          <p:nvPr/>
        </p:nvPicPr>
        <p:blipFill rotWithShape="1">
          <a:blip r:embed="rId3">
            <a:alphaModFix/>
          </a:blip>
          <a:srcRect b="0" l="0" r="0" t="0"/>
          <a:stretch/>
        </p:blipFill>
        <p:spPr>
          <a:xfrm>
            <a:off x="3570868" y="2997496"/>
            <a:ext cx="11165549" cy="5885247"/>
          </a:xfrm>
          <a:prstGeom prst="rect">
            <a:avLst/>
          </a:prstGeom>
          <a:noFill/>
          <a:ln cap="flat" cmpd="sng" w="9525">
            <a:solidFill>
              <a:srgbClr val="B3B3B3"/>
            </a:solidFill>
            <a:prstDash val="solid"/>
            <a:round/>
            <a:headEnd len="sm" w="sm" type="none"/>
            <a:tailEnd len="sm" w="sm" type="none"/>
          </a:ln>
        </p:spPr>
      </p:pic>
      <p:sp>
        <p:nvSpPr>
          <p:cNvPr id="2216" name="Google Shape;2216;p11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Github</a:t>
            </a:r>
            <a:endParaRPr/>
          </a:p>
        </p:txBody>
      </p:sp>
      <p:sp>
        <p:nvSpPr>
          <p:cNvPr id="2217" name="Google Shape;2217;p115"/>
          <p:cNvSpPr txBox="1"/>
          <p:nvPr/>
        </p:nvSpPr>
        <p:spPr>
          <a:xfrm>
            <a:off x="3507342" y="8979699"/>
            <a:ext cx="11273316" cy="692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4"/>
              </a:rPr>
              <a:t>https://github.com/rapidsai </a:t>
            </a:r>
            <a:endParaRPr b="0" i="0" sz="1600" u="none" cap="none" strike="noStrike">
              <a:solidFill>
                <a:schemeClr val="accent4"/>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